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795" r:id="rId3"/>
    <p:sldId id="836" r:id="rId4"/>
    <p:sldId id="800" r:id="rId5"/>
    <p:sldId id="799" r:id="rId6"/>
    <p:sldId id="839" r:id="rId7"/>
    <p:sldId id="789" r:id="rId8"/>
    <p:sldId id="840" r:id="rId9"/>
    <p:sldId id="838" r:id="rId10"/>
    <p:sldId id="830" r:id="rId11"/>
    <p:sldId id="829" r:id="rId12"/>
    <p:sldId id="828" r:id="rId13"/>
    <p:sldId id="819" r:id="rId14"/>
    <p:sldId id="831" r:id="rId15"/>
    <p:sldId id="826" r:id="rId16"/>
    <p:sldId id="832" r:id="rId17"/>
    <p:sldId id="834" r:id="rId18"/>
    <p:sldId id="814" r:id="rId19"/>
    <p:sldId id="815" r:id="rId20"/>
    <p:sldId id="837" r:id="rId21"/>
    <p:sldId id="352" r:id="rId22"/>
    <p:sldId id="794" r:id="rId23"/>
    <p:sldId id="84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E838BA"/>
    <a:srgbClr val="463EDE"/>
    <a:srgbClr val="EF71CE"/>
    <a:srgbClr val="295FFF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66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3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1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3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t1s5tcca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036" y="4328392"/>
            <a:ext cx="9559638" cy="1975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500" b="1" dirty="0">
                <a:solidFill>
                  <a:schemeClr val="bg1"/>
                </a:solidFill>
              </a:rPr>
              <a:t>Закріплення </a:t>
            </a:r>
            <a:r>
              <a:rPr lang="ru-RU" sz="5500" b="1" dirty="0" err="1">
                <a:solidFill>
                  <a:schemeClr val="bg1"/>
                </a:solidFill>
              </a:rPr>
              <a:t>вміння</a:t>
            </a:r>
            <a:r>
              <a:rPr lang="ru-RU" sz="5500" b="1" dirty="0">
                <a:solidFill>
                  <a:schemeClr val="bg1"/>
                </a:solidFill>
              </a:rPr>
              <a:t> </a:t>
            </a:r>
            <a:r>
              <a:rPr lang="ru-RU" sz="5500" b="1" dirty="0" err="1">
                <a:solidFill>
                  <a:schemeClr val="bg1"/>
                </a:solidFill>
              </a:rPr>
              <a:t>читати</a:t>
            </a:r>
            <a:r>
              <a:rPr lang="ru-RU" sz="5500" b="1" dirty="0">
                <a:solidFill>
                  <a:schemeClr val="bg1"/>
                </a:solidFill>
              </a:rPr>
              <a:t>. </a:t>
            </a:r>
            <a:endParaRPr lang="ru-RU" sz="5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500" b="1" dirty="0" smtClean="0">
                <a:solidFill>
                  <a:schemeClr val="bg1"/>
                </a:solidFill>
              </a:rPr>
              <a:t>Робота </a:t>
            </a:r>
            <a:r>
              <a:rPr lang="ru-RU" sz="5500" b="1" dirty="0">
                <a:solidFill>
                  <a:schemeClr val="bg1"/>
                </a:solidFill>
              </a:rPr>
              <a:t>з </a:t>
            </a:r>
            <a:r>
              <a:rPr lang="ru-RU" sz="5500" b="1" dirty="0" err="1">
                <a:solidFill>
                  <a:schemeClr val="bg1"/>
                </a:solidFill>
              </a:rPr>
              <a:t>дитячою</a:t>
            </a:r>
            <a:r>
              <a:rPr lang="ru-RU" sz="5500" b="1" dirty="0">
                <a:solidFill>
                  <a:schemeClr val="bg1"/>
                </a:solidFill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</a:rPr>
              <a:t>книжкою</a:t>
            </a:r>
            <a:r>
              <a:rPr lang="uk-UA" sz="5500" b="1" dirty="0" smtClean="0">
                <a:solidFill>
                  <a:schemeClr val="bg1"/>
                </a:solidFill>
              </a:rPr>
              <a:t>.</a:t>
            </a:r>
            <a:endParaRPr lang="uk-UA" sz="55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257"/>
          <a:stretch/>
        </p:blipFill>
        <p:spPr>
          <a:xfrm>
            <a:off x="1330036" y="1140030"/>
            <a:ext cx="4355818" cy="266584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958941" y="1140030"/>
            <a:ext cx="380010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163" y="383317"/>
            <a:ext cx="9227594" cy="776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«Крос»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" y="2553194"/>
            <a:ext cx="2184044" cy="387924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CB6C6C7-E8FE-47C7-9FDD-4077B8FA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35677"/>
              </p:ext>
            </p:extLst>
          </p:nvPr>
        </p:nvGraphicFramePr>
        <p:xfrm>
          <a:off x="3402347" y="1444045"/>
          <a:ext cx="8216830" cy="48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443">
                  <a:extLst>
                    <a:ext uri="{9D8B030D-6E8A-4147-A177-3AD203B41FA5}">
                      <a16:colId xmlns:a16="http://schemas.microsoft.com/office/drawing/2014/main" xmlns="" val="1762468968"/>
                    </a:ext>
                  </a:extLst>
                </a:gridCol>
                <a:gridCol w="1150443">
                  <a:extLst>
                    <a:ext uri="{9D8B030D-6E8A-4147-A177-3AD203B41FA5}">
                      <a16:colId xmlns:a16="http://schemas.microsoft.com/office/drawing/2014/main" xmlns="" val="4230711862"/>
                    </a:ext>
                  </a:extLst>
                </a:gridCol>
                <a:gridCol w="1150443">
                  <a:extLst>
                    <a:ext uri="{9D8B030D-6E8A-4147-A177-3AD203B41FA5}">
                      <a16:colId xmlns:a16="http://schemas.microsoft.com/office/drawing/2014/main" xmlns="" val="888147192"/>
                    </a:ext>
                  </a:extLst>
                </a:gridCol>
                <a:gridCol w="1150443">
                  <a:extLst>
                    <a:ext uri="{9D8B030D-6E8A-4147-A177-3AD203B41FA5}">
                      <a16:colId xmlns:a16="http://schemas.microsoft.com/office/drawing/2014/main" xmlns="" val="1998820747"/>
                    </a:ext>
                  </a:extLst>
                </a:gridCol>
                <a:gridCol w="1150443">
                  <a:extLst>
                    <a:ext uri="{9D8B030D-6E8A-4147-A177-3AD203B41FA5}">
                      <a16:colId xmlns:a16="http://schemas.microsoft.com/office/drawing/2014/main" xmlns="" val="83296607"/>
                    </a:ext>
                  </a:extLst>
                </a:gridCol>
                <a:gridCol w="1293028">
                  <a:extLst>
                    <a:ext uri="{9D8B030D-6E8A-4147-A177-3AD203B41FA5}">
                      <a16:colId xmlns:a16="http://schemas.microsoft.com/office/drawing/2014/main" xmlns="" val="1054486422"/>
                    </a:ext>
                  </a:extLst>
                </a:gridCol>
                <a:gridCol w="1171587">
                  <a:extLst>
                    <a:ext uri="{9D8B030D-6E8A-4147-A177-3AD203B41FA5}">
                      <a16:colId xmlns:a16="http://schemas.microsoft.com/office/drawing/2014/main" xmlns="" val="1333584687"/>
                    </a:ext>
                  </a:extLst>
                </a:gridCol>
              </a:tblGrid>
              <a:tr h="651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а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о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2304275770"/>
                  </a:ext>
                </a:extLst>
              </a:tr>
              <a:tr h="65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Н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ана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оно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уну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ене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іні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ини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2782006394"/>
                  </a:ext>
                </a:extLst>
              </a:tr>
              <a:tr h="65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Н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нон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нун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нен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нін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нин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833449939"/>
                  </a:ext>
                </a:extLst>
              </a:tr>
              <a:tr h="65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К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ака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око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уку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еке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ікі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ики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745976463"/>
                  </a:ext>
                </a:extLst>
              </a:tr>
              <a:tr h="65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К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кок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кук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кек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кік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кик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774223100"/>
                  </a:ext>
                </a:extLst>
              </a:tr>
              <a:tr h="69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В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ава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ово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уву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еве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іві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иви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2523192723"/>
                  </a:ext>
                </a:extLst>
              </a:tr>
              <a:tr h="68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В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вав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вов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вув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вев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вів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6" marR="358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вив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35846" marR="35846" marT="0" marB="0"/>
                </a:tc>
                <a:extLst>
                  <a:ext uri="{0D108BD9-81ED-4DB2-BD59-A6C34878D82A}">
                    <a16:rowId xmlns:a16="http://schemas.microsoft.com/office/drawing/2014/main" xmlns="" val="19166004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063" y="1575287"/>
            <a:ext cx="270620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швидко за стрілочками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00400" y="1427006"/>
            <a:ext cx="12357" cy="15756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22823" y="1330012"/>
            <a:ext cx="190293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53544F3-F64E-4EC9-9A98-87658B3E2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55767"/>
              </p:ext>
            </p:extLst>
          </p:nvPr>
        </p:nvGraphicFramePr>
        <p:xfrm>
          <a:off x="3422823" y="1584902"/>
          <a:ext cx="8053528" cy="48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932">
                  <a:extLst>
                    <a:ext uri="{9D8B030D-6E8A-4147-A177-3AD203B41FA5}">
                      <a16:colId xmlns:a16="http://schemas.microsoft.com/office/drawing/2014/main" xmlns="" val="2378772333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1636687922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4018128348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2181411724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960969325"/>
                    </a:ext>
                  </a:extLst>
                </a:gridCol>
                <a:gridCol w="1116083">
                  <a:extLst>
                    <a:ext uri="{9D8B030D-6E8A-4147-A177-3AD203B41FA5}">
                      <a16:colId xmlns:a16="http://schemas.microsoft.com/office/drawing/2014/main" xmlns="" val="2487735428"/>
                    </a:ext>
                  </a:extLst>
                </a:gridCol>
                <a:gridCol w="197056">
                  <a:extLst>
                    <a:ext uri="{9D8B030D-6E8A-4147-A177-3AD203B41FA5}">
                      <a16:colId xmlns:a16="http://schemas.microsoft.com/office/drawing/2014/main" xmlns="" val="3927002203"/>
                    </a:ext>
                  </a:extLst>
                </a:gridCol>
                <a:gridCol w="1140729">
                  <a:extLst>
                    <a:ext uri="{9D8B030D-6E8A-4147-A177-3AD203B41FA5}">
                      <a16:colId xmlns:a16="http://schemas.microsoft.com/office/drawing/2014/main" xmlns="" val="762982555"/>
                    </a:ext>
                  </a:extLst>
                </a:gridCol>
              </a:tblGrid>
              <a:tr h="50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а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о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971911955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ата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ото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уту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ете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іті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ити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229945032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Т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тат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тот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тут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тіт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тит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2256401698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Д</a:t>
                      </a:r>
                      <a:r>
                        <a:rPr lang="uk-UA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ада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одо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уду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еде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іді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иди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4126341583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Д</a:t>
                      </a:r>
                      <a:endParaRPr lang="ru-RU" sz="3500" dirty="0">
                        <a:effectLst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дад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дод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дуд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дед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дід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дид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996172061"/>
                  </a:ext>
                </a:extLst>
              </a:tr>
              <a:tr h="537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</a:rPr>
                        <a:t>З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аза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озо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узу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езе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ізі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изи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2982377519"/>
                  </a:ext>
                </a:extLst>
              </a:tr>
              <a:tr h="52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заз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зоз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зуз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зез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зіз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4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зиз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40617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00163" y="383317"/>
            <a:ext cx="9227594" cy="776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«Крос»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" y="2553194"/>
            <a:ext cx="2184044" cy="3879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7063" y="1575287"/>
            <a:ext cx="270620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швидко за стрілочками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00400" y="1427006"/>
            <a:ext cx="12357" cy="15756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22823" y="1330012"/>
            <a:ext cx="190293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01808" y="576373"/>
            <a:ext cx="8756193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</a:t>
            </a:r>
            <a:r>
              <a:rPr lang="uk-UA" sz="4000" b="1" dirty="0" smtClean="0">
                <a:solidFill>
                  <a:schemeClr val="bg1"/>
                </a:solidFill>
              </a:rPr>
              <a:t>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5973" y="1941676"/>
            <a:ext cx="7521975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Рі-рі-рі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гамірно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дворі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Ра-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ра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ра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галаслива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дітвора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Ву-ву-ву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зліпили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бабу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снігову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На-на-на — ми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залізли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на слона.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83840" y="2196886"/>
            <a:ext cx="2715270" cy="327523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35554" y="459786"/>
            <a:ext cx="8756193" cy="10840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слова </a:t>
            </a:r>
            <a:r>
              <a:rPr lang="ru-RU" sz="4000" b="1" dirty="0" smtClean="0">
                <a:solidFill>
                  <a:schemeClr val="bg1"/>
                </a:solidFill>
              </a:rPr>
              <a:t>правильно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7975" y="2196658"/>
            <a:ext cx="2715270" cy="3275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7063" y="1804773"/>
            <a:ext cx="302043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ві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-дли-га</a:t>
            </a:r>
          </a:p>
          <a:p>
            <a:pPr algn="ctr"/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дра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-бин-ка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7063" y="3585026"/>
            <a:ext cx="2981637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500" b="1" dirty="0" err="1">
                <a:solidFill>
                  <a:schemeClr val="accent6">
                    <a:lumMod val="75000"/>
                  </a:schemeClr>
                </a:solidFill>
              </a:rPr>
              <a:t>ви-бі-гли</a:t>
            </a:r>
            <a:endParaRPr lang="ru-RU" sz="45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500" b="1" dirty="0" err="1">
                <a:solidFill>
                  <a:schemeClr val="accent6">
                    <a:lumMod val="75000"/>
                  </a:schemeClr>
                </a:solidFill>
              </a:rPr>
              <a:t>злі</a:t>
            </a:r>
            <a:r>
              <a:rPr lang="ru-RU" sz="4500" b="1" dirty="0">
                <a:solidFill>
                  <a:schemeClr val="accent6">
                    <a:lumMod val="75000"/>
                  </a:schemeClr>
                </a:solidFill>
              </a:rPr>
              <a:t>-пи-ли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1785" y="1804773"/>
            <a:ext cx="44425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rgbClr val="0070C0"/>
                </a:solidFill>
              </a:rPr>
              <a:t>за-про-по-ну-</a:t>
            </a:r>
            <a:r>
              <a:rPr lang="ru-RU" sz="4500" b="1" dirty="0" err="1">
                <a:solidFill>
                  <a:srgbClr val="0070C0"/>
                </a:solidFill>
              </a:rPr>
              <a:t>вав</a:t>
            </a:r>
            <a:endParaRPr lang="ru-RU" sz="4500" b="1" dirty="0">
              <a:solidFill>
                <a:srgbClr val="0070C0"/>
              </a:solidFill>
            </a:endParaRPr>
          </a:p>
          <a:p>
            <a:pPr algn="ctr"/>
            <a:r>
              <a:rPr lang="ru-RU" sz="4500" b="1" dirty="0">
                <a:solidFill>
                  <a:srgbClr val="0070C0"/>
                </a:solidFill>
              </a:rPr>
              <a:t>при-ста-</a:t>
            </a:r>
            <a:r>
              <a:rPr lang="ru-RU" sz="4500" b="1" dirty="0" err="1">
                <a:solidFill>
                  <a:srgbClr val="0070C0"/>
                </a:solidFill>
              </a:rPr>
              <a:t>ви</a:t>
            </a:r>
            <a:r>
              <a:rPr lang="ru-RU" sz="4500" b="1" dirty="0">
                <a:solidFill>
                  <a:srgbClr val="0070C0"/>
                </a:solidFill>
              </a:rPr>
              <a:t>-ли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На Звенигородщині чоловік зліпив зі снігу українців на волах - Вісті  Черкащ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19" y="3454398"/>
            <a:ext cx="3976337" cy="297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32043" y="5456271"/>
            <a:ext cx="46116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Снігова</a:t>
            </a:r>
            <a:r>
              <a:rPr lang="ru-RU" sz="2400" b="1" dirty="0" smtClean="0">
                <a:solidFill>
                  <a:schemeClr val="bg1"/>
                </a:solidFill>
              </a:rPr>
              <a:t> скульптура. </a:t>
            </a:r>
            <a:r>
              <a:rPr lang="ru-RU" sz="2400" b="1" dirty="0" err="1" smtClean="0">
                <a:solidFill>
                  <a:schemeClr val="bg1"/>
                </a:solidFill>
              </a:rPr>
              <a:t>Черкащина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Українське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подружжя</a:t>
            </a:r>
            <a:r>
              <a:rPr lang="ru-RU" sz="2400" b="1" dirty="0" smtClean="0">
                <a:solidFill>
                  <a:schemeClr val="bg1"/>
                </a:solidFill>
              </a:rPr>
              <a:t> на волах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16009" y="445745"/>
            <a:ext cx="8756193" cy="67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ru-RU" sz="3600" b="1" dirty="0" smtClean="0">
                <a:solidFill>
                  <a:schemeClr val="bg1"/>
                </a:solidFill>
              </a:rPr>
              <a:t>заголовок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395" y="1122657"/>
            <a:ext cx="10830295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За вікном відлига. Діти вибігли надвір. Стали ліпити снігову бабу. А потім зліпили великого слона з довгим х </a:t>
            </a:r>
            <a:r>
              <a:rPr lang="uk-UA" sz="3000" b="1" dirty="0" err="1" smtClean="0">
                <a:solidFill>
                  <a:schemeClr val="accent2">
                    <a:lumMod val="75000"/>
                  </a:schemeClr>
                </a:solidFill>
              </a:rPr>
              <a:t>оботом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Славко запропонував: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— Давайте зробимо зі слона гірку!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— Давайте! — голосно загукали діти.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    Приставили до слона драбинку. По драбині Славко заліз слонові на спину. Потім сів на голову і по х </a:t>
            </a:r>
            <a:r>
              <a:rPr lang="uk-UA" sz="3000" b="1" dirty="0" err="1" smtClean="0">
                <a:solidFill>
                  <a:schemeClr val="accent2">
                    <a:lumMod val="75000"/>
                  </a:schemeClr>
                </a:solidFill>
              </a:rPr>
              <a:t>оботу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вниз — ніби з </a:t>
            </a:r>
            <a:r>
              <a:rPr lang="uk-UA" sz="3000" b="1" dirty="0" err="1" smtClean="0">
                <a:solidFill>
                  <a:schemeClr val="accent2">
                    <a:lumMod val="75000"/>
                  </a:schemeClr>
                </a:solidFill>
              </a:rPr>
              <a:t>гірки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    Усі діти й собі </a:t>
            </a:r>
            <a:r>
              <a:rPr lang="uk-UA" sz="3000" b="1" dirty="0" err="1" smtClean="0">
                <a:solidFill>
                  <a:schemeClr val="accent2">
                    <a:lumMod val="75000"/>
                  </a:schemeClr>
                </a:solidFill>
              </a:rPr>
              <a:t>полізли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по драбині на слона. А потім один за одним по х </a:t>
            </a:r>
            <a:r>
              <a:rPr lang="uk-UA" sz="3000" b="1" dirty="0" err="1" smtClean="0">
                <a:solidFill>
                  <a:schemeClr val="accent2">
                    <a:lumMod val="75000"/>
                  </a:schemeClr>
                </a:solidFill>
              </a:rPr>
              <a:t>оботу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донизу.</a:t>
            </a:r>
          </a:p>
          <a:p>
            <a:pPr indent="361950" algn="just"/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    Слонова гірка така весела!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60413" y="1696916"/>
            <a:ext cx="317241" cy="32657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05199" y="4010193"/>
            <a:ext cx="317241" cy="32657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87487" y="5400757"/>
            <a:ext cx="317241" cy="32657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591294" y="6175169"/>
            <a:ext cx="2220685" cy="11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2512" y="1528513"/>
            <a:ext cx="7198963" cy="4064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buAutoNum type="arabicPeriod"/>
            </a:pP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відлига</a:t>
            </a:r>
            <a:r>
              <a:rPr lang="ru-RU" sz="2400" b="1" dirty="0" smtClean="0"/>
              <a:t> і </a:t>
            </a:r>
            <a:r>
              <a:rPr lang="ru-RU" sz="2400" b="1" dirty="0" err="1" smtClean="0">
                <a:solidFill>
                  <a:srgbClr val="FFFF00"/>
                </a:solidFill>
              </a:rPr>
              <a:t>драбина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/>
              <a:t>слова в </a:t>
            </a:r>
            <a:r>
              <a:rPr lang="ru-RU" sz="2400" b="1" dirty="0" err="1"/>
              <a:t>тексті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 smtClean="0"/>
              <a:t>зрозумілі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smtClean="0"/>
              <a:t>У </a:t>
            </a:r>
            <a:r>
              <a:rPr lang="ru-RU" sz="2400" b="1" dirty="0"/>
              <a:t>яку пору року </a:t>
            </a:r>
            <a:r>
              <a:rPr lang="ru-RU" sz="2400" b="1" dirty="0" err="1"/>
              <a:t>відбувалися</a:t>
            </a:r>
            <a:r>
              <a:rPr lang="ru-RU" sz="2400" b="1" dirty="0"/>
              <a:t> </a:t>
            </a:r>
            <a:r>
              <a:rPr lang="ru-RU" sz="2400" b="1" dirty="0" err="1" smtClean="0"/>
              <a:t>події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smtClean="0"/>
              <a:t>Яка </a:t>
            </a:r>
            <a:r>
              <a:rPr lang="ru-RU" sz="2400" b="1" dirty="0"/>
              <a:t>погода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smtClean="0"/>
              <a:t>Що </a:t>
            </a:r>
            <a:r>
              <a:rPr lang="ru-RU" sz="2400" b="1" dirty="0" err="1"/>
              <a:t>зліпили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 smtClean="0"/>
              <a:t>снігу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/>
              <a:t>запропонував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слона </a:t>
            </a:r>
            <a:r>
              <a:rPr lang="ru-RU" sz="2400" b="1" dirty="0" err="1" smtClean="0"/>
              <a:t>гірку</a:t>
            </a:r>
            <a:r>
              <a:rPr lang="ru-RU" sz="2400" b="1" dirty="0" smtClean="0"/>
              <a:t>? </a:t>
            </a:r>
          </a:p>
          <a:p>
            <a:pPr marL="450850" indent="-450850">
              <a:buAutoNum type="arabicPeriod"/>
            </a:pPr>
            <a:r>
              <a:rPr lang="ru-RU" sz="2400" b="1" dirty="0" smtClean="0"/>
              <a:t>Як </a:t>
            </a:r>
            <a:r>
              <a:rPr lang="ru-RU" sz="2400" b="1" dirty="0" err="1"/>
              <a:t>діти</a:t>
            </a:r>
            <a:r>
              <a:rPr lang="ru-RU" sz="2400" b="1" dirty="0"/>
              <a:t> залазили на </a:t>
            </a:r>
            <a:r>
              <a:rPr lang="ru-RU" sz="2400" b="1" dirty="0" err="1"/>
              <a:t>слонову</a:t>
            </a:r>
            <a:r>
              <a:rPr lang="ru-RU" sz="2400" b="1" dirty="0"/>
              <a:t> </a:t>
            </a:r>
            <a:r>
              <a:rPr lang="ru-RU" sz="2400" b="1" dirty="0" err="1" smtClean="0"/>
              <a:t>гірку</a:t>
            </a:r>
            <a:r>
              <a:rPr lang="ru-RU" sz="2400" b="1" dirty="0" smtClean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слонова</a:t>
            </a:r>
            <a:r>
              <a:rPr lang="ru-RU" sz="2400" b="1" dirty="0"/>
              <a:t> </a:t>
            </a:r>
            <a:r>
              <a:rPr lang="ru-RU" sz="2400" b="1" dirty="0" err="1"/>
              <a:t>гірка</a:t>
            </a:r>
            <a:r>
              <a:rPr lang="ru-RU" sz="2400" b="1" dirty="0"/>
              <a:t>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smtClean="0"/>
              <a:t>весела?</a:t>
            </a:r>
          </a:p>
          <a:p>
            <a:pPr marL="450850" indent="-450850">
              <a:buAutoNum type="arabicPeriod"/>
            </a:pP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/>
              <a:t>кінці</a:t>
            </a:r>
            <a:r>
              <a:rPr lang="ru-RU" sz="2400" b="1" dirty="0"/>
              <a:t> </a:t>
            </a:r>
            <a:r>
              <a:rPr lang="ru-RU" sz="2400" b="1" dirty="0" err="1"/>
              <a:t>останнього</a:t>
            </a:r>
            <a:r>
              <a:rPr lang="ru-RU" sz="2400" b="1" dirty="0"/>
              <a:t> </a:t>
            </a:r>
            <a:r>
              <a:rPr lang="ru-RU" sz="2400" b="1" dirty="0" err="1"/>
              <a:t>речення</a:t>
            </a:r>
            <a:r>
              <a:rPr lang="ru-RU" sz="2400" b="1" dirty="0"/>
              <a:t> </a:t>
            </a:r>
            <a:r>
              <a:rPr lang="ru-RU" sz="2400" b="1" dirty="0" err="1"/>
              <a:t>стоїть</a:t>
            </a:r>
            <a:r>
              <a:rPr lang="ru-RU" sz="2400" b="1" dirty="0"/>
              <a:t> знак </a:t>
            </a:r>
            <a:r>
              <a:rPr lang="ru-RU" sz="2400" b="1" dirty="0" smtClean="0"/>
              <a:t>оклику?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7713" y="494528"/>
            <a:ext cx="9087609" cy="844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8" y="1750116"/>
            <a:ext cx="2466207" cy="343971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4" y="3597914"/>
            <a:ext cx="2737873" cy="31185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882966" y="511845"/>
            <a:ext cx="8732066" cy="842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695" y="1902799"/>
            <a:ext cx="392336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вікно</a:t>
            </a:r>
            <a:endParaRPr lang="uk-UA" sz="12000" b="1" dirty="0">
              <a:ln w="0"/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7535" y="3103853"/>
            <a:ext cx="410876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спина</a:t>
            </a:r>
            <a:endParaRPr lang="uk-UA" sz="12000" b="1" dirty="0">
              <a:ln w="0"/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0945" y="2425766"/>
            <a:ext cx="588307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голосно</a:t>
            </a:r>
            <a:endParaRPr lang="uk-UA" sz="12000" b="1" dirty="0">
              <a:ln w="0"/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526" y="1177878"/>
            <a:ext cx="411625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E838BA"/>
                </a:solidFill>
                <a:cs typeface="Arial" panose="020B0604020202020204" pitchFamily="34" charset="0"/>
              </a:rPr>
              <a:t>хобот</a:t>
            </a:r>
            <a:endParaRPr lang="uk-UA" sz="12000" b="1" dirty="0">
              <a:ln w="0"/>
              <a:solidFill>
                <a:srgbClr val="E838BA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3378" y="3834259"/>
            <a:ext cx="374415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FF3300"/>
                </a:solidFill>
                <a:cs typeface="Arial" panose="020B0604020202020204" pitchFamily="34" charset="0"/>
              </a:rPr>
              <a:t>заліз</a:t>
            </a:r>
            <a:endParaRPr lang="uk-UA" sz="12000" b="1" dirty="0">
              <a:ln w="0"/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4127" y="1658922"/>
            <a:ext cx="532974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463EDE"/>
                </a:solidFill>
                <a:cs typeface="Arial" panose="020B0604020202020204" pitchFamily="34" charset="0"/>
              </a:rPr>
              <a:t>ліпити</a:t>
            </a:r>
            <a:endParaRPr lang="uk-UA" sz="12000" b="1" dirty="0">
              <a:ln w="0"/>
              <a:solidFill>
                <a:srgbClr val="463EDE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1251" y="933303"/>
            <a:ext cx="609068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FFC000"/>
                </a:solidFill>
                <a:cs typeface="Arial" panose="020B0604020202020204" pitchFamily="34" charset="0"/>
              </a:rPr>
              <a:t>давайте</a:t>
            </a:r>
            <a:endParaRPr lang="uk-UA" sz="12000" b="1" dirty="0">
              <a:ln w="0"/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8198" y="3705832"/>
            <a:ext cx="322747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діти</a:t>
            </a:r>
            <a:endParaRPr lang="uk-UA" sz="12000" b="1" dirty="0">
              <a:ln w="0"/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7515" y="2134357"/>
            <a:ext cx="606448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0070C0"/>
                </a:solidFill>
                <a:cs typeface="Arial" panose="020B0604020202020204" pitchFamily="34" charset="0"/>
              </a:rPr>
              <a:t>драбина</a:t>
            </a:r>
            <a:endParaRPr lang="uk-UA" sz="12000" b="1" dirty="0">
              <a:ln w="0"/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3957" y="3087684"/>
            <a:ext cx="368156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smtClean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гірка</a:t>
            </a:r>
            <a:endParaRPr lang="uk-UA" sz="12000" b="1" dirty="0">
              <a:ln w="0"/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15" grpId="0"/>
      <p:bldP spid="15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4916" y="508962"/>
            <a:ext cx="8732066" cy="868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Вправа «</a:t>
            </a:r>
            <a:r>
              <a:rPr lang="ru-RU" sz="4000" b="1" dirty="0" err="1" smtClean="0">
                <a:solidFill>
                  <a:schemeClr val="bg1"/>
                </a:solidFill>
              </a:rPr>
              <a:t>Входження</a:t>
            </a:r>
            <a:r>
              <a:rPr lang="ru-RU" sz="4000" b="1" dirty="0" smtClean="0">
                <a:solidFill>
                  <a:schemeClr val="bg1"/>
                </a:solidFill>
              </a:rPr>
              <a:t> в </a:t>
            </a:r>
            <a:r>
              <a:rPr lang="ru-RU" sz="4000" b="1" dirty="0" err="1" smtClean="0">
                <a:solidFill>
                  <a:schemeClr val="bg1"/>
                </a:solidFill>
              </a:rPr>
              <a:t>малюнок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308" y="1809763"/>
            <a:ext cx="6111256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роблять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пов’язаний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текстом,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поданим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попередній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сторінці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Перекажи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текст,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користуючись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малюнком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розкиданих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букв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назву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малюнка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1377538"/>
            <a:ext cx="4468932" cy="5272509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9111" y="5093716"/>
            <a:ext cx="168045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Слонова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гірка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437" y="494528"/>
            <a:ext cx="8732066" cy="74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Слухаємо і 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0638" y="1286358"/>
            <a:ext cx="11245933" cy="52925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Розповідь про слона</a:t>
            </a:r>
          </a:p>
          <a:p>
            <a:pPr algn="just"/>
            <a:r>
              <a:rPr lang="uk-UA" sz="2500" dirty="0" smtClean="0"/>
              <a:t>     </a:t>
            </a:r>
            <a:r>
              <a:rPr lang="uk-UA" sz="2400" b="1" dirty="0" smtClean="0"/>
              <a:t>Слон </a:t>
            </a:r>
            <a:r>
              <a:rPr lang="uk-UA" sz="2400" b="1" dirty="0"/>
              <a:t>є найбільшою наземною твариною на планеті. Слонів можна побачити в цирку, їх використовують як транспорт для перевезення вантажів, беруть на допомогу для господарських робіт. Раніше слонів використовували для полювання на леопардів і тигрів. Вони прекрасно подаються тренуванням, тому їх часто тримають в якості домашніх тварин. Вони живуть в Індії та Африці</a:t>
            </a:r>
            <a:r>
              <a:rPr lang="uk-UA" sz="2400" b="1" dirty="0" smtClean="0"/>
              <a:t>.</a:t>
            </a:r>
          </a:p>
          <a:p>
            <a:pPr algn="just"/>
            <a:r>
              <a:rPr lang="uk-UA" sz="2400" b="1" dirty="0"/>
              <a:t> </a:t>
            </a:r>
            <a:r>
              <a:rPr lang="uk-UA" sz="2400" b="1" dirty="0" smtClean="0"/>
              <a:t>    Головна </a:t>
            </a:r>
            <a:r>
              <a:rPr lang="uk-UA" sz="2400" b="1" dirty="0"/>
              <a:t>ознака слона це наявність хобота, який виконує різні функції. Завдяки йому тварина нюхає, п’є, дихає, захоплює їжу, видає звуки. Тільки в цьому органі міститься близько 100 000 м’язів. На кінчику хобота є невеликий відросток у формі пальця, яким тварини можуть брати невеликі предмети. У слонів також є бивні. Саме через них на цих тварин полюють. Хоча сьогодні торгівля ними незаконна, проте браконьєрство повністю не усунуто</a:t>
            </a:r>
            <a:r>
              <a:rPr lang="uk-UA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8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7190" y="1330035"/>
            <a:ext cx="11376560" cy="4963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/>
              <a:t>     </a:t>
            </a:r>
            <a:r>
              <a:rPr lang="uk-UA" sz="2400" b="1" dirty="0"/>
              <a:t>Слони живуть стадами. Вони дбайливо піклуються про потомство, вітаються один з одним. Тварини зберігають стаду вірність до кінця життя. Якщо хтось гине, то інші члени стада оплакують свого родича. Стадо очолює найрозумніша і найстаріша самка.  Слони дуже відповідальні батьки. У стаді самка зі слоненям завжди йде посередині, а навколо них дорослі особини і самці.</a:t>
            </a:r>
          </a:p>
          <a:p>
            <a:pPr algn="just"/>
            <a:r>
              <a:rPr lang="uk-UA" sz="2400" b="1" dirty="0"/>
              <a:t>     Слони також обожнюють купатися в </a:t>
            </a:r>
            <a:r>
              <a:rPr lang="uk-UA" sz="2400" b="1" dirty="0" err="1"/>
              <a:t>багнюці</a:t>
            </a:r>
            <a:r>
              <a:rPr lang="uk-UA" sz="2400" b="1" dirty="0"/>
              <a:t>. Таким чином, вони захищають себе від комах: на шкірі утворюється кірка з бруду, яка не пропускає укуси. Та й сама їх шкіра досить міцна – місцями вона досягає 2,5 см.</a:t>
            </a:r>
          </a:p>
          <a:p>
            <a:pPr algn="just"/>
            <a:r>
              <a:rPr lang="uk-UA" sz="2400" b="1" dirty="0"/>
              <a:t>     Тварини харчуються травою, фруктами, корінням і корою дерев. Їдять вони дуже багато. Доросла особина може спожити до 136 кг їжі в день. Води слон випиває близько 100-300 л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9437" y="494528"/>
            <a:ext cx="8732066" cy="74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Слухаємо і 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498646" y="2054860"/>
            <a:ext cx="6424042" cy="308732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42432" y="512932"/>
            <a:ext cx="8732066" cy="9596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7113317" y="1792102"/>
            <a:ext cx="4744753" cy="39159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Вушка, прислухайтесь!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Очка, придивляйтесь!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Носику, глибше дихай!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Ротику, посміхнись!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Спинки, розправляйтесь!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Ручки, підніймайтесь!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Нумо до роботи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Дружно всі взялись!</a:t>
            </a:r>
          </a:p>
        </p:txBody>
      </p:sp>
    </p:spTree>
    <p:extLst>
      <p:ext uri="{BB962C8B-B14F-4D97-AF65-F5344CB8AC3E}">
        <p14:creationId xmlns:p14="http://schemas.microsoft.com/office/powerpoint/2010/main" val="14708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6116" y="1826520"/>
            <a:ext cx="6685809" cy="19004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Середня </a:t>
            </a:r>
            <a:r>
              <a:rPr lang="uk-UA" sz="2400" b="1" dirty="0"/>
              <a:t>тривалість життя слонів становить 70 років. Слони – це єдині тварини, які не вміють стрибати. Вони дуже мало сплять, не більш 4 годин на добу.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9437" y="494528"/>
            <a:ext cx="8732066" cy="74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Слухаємо і 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3177" y="4167629"/>
            <a:ext cx="5070765" cy="1202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Що з </a:t>
            </a:r>
            <a:r>
              <a:rPr lang="ru-RU" sz="2400" b="1" dirty="0" err="1" smtClean="0">
                <a:solidFill>
                  <a:srgbClr val="0070C0"/>
                </a:solidFill>
              </a:rPr>
              <a:t>почутого</a:t>
            </a:r>
            <a:r>
              <a:rPr lang="ru-RU" sz="2400" b="1" dirty="0" smtClean="0">
                <a:solidFill>
                  <a:srgbClr val="0070C0"/>
                </a:solidFill>
              </a:rPr>
              <a:t> про </a:t>
            </a:r>
            <a:r>
              <a:rPr lang="ru-RU" sz="24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слонів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вже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було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відомо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 </a:t>
            </a: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чув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вперше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Картинки слонов для детей для срисовки карандаш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1793991"/>
            <a:ext cx="3188916" cy="357614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24352" y="187036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3754" y="2203579"/>
            <a:ext cx="1317171" cy="1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983" y="731983"/>
            <a:ext cx="8755124" cy="966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444706" y="1925048"/>
            <a:ext cx="6138829" cy="4511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4082" y="2057078"/>
            <a:ext cx="60080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подобається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запропонованих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найцікавішими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тебе,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запропонованих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складними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тебе,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10111" y="1925047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583536" y="2057078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7516" y="2165615"/>
            <a:ext cx="10906061" cy="43344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9418" y="529657"/>
            <a:ext cx="8843557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плід»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3004457" y="1408667"/>
            <a:ext cx="6768935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ягоди й фрукти. Оціни свою роботу 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Картинки до тестів\Емоції Овочі фрукти\Абрик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2" y="2557268"/>
            <a:ext cx="1832128" cy="19940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94" y="4068891"/>
            <a:ext cx="1519725" cy="2119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7209" r="2321" b="6760"/>
          <a:stretch/>
        </p:blipFill>
        <p:spPr bwMode="auto">
          <a:xfrm>
            <a:off x="6001196" y="4037959"/>
            <a:ext cx="1827707" cy="23227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95482" y="2270004"/>
            <a:ext cx="1606720" cy="717015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з усім впорався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23089" y="2557268"/>
            <a:ext cx="1803378" cy="13018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Можу працювати краще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72441" y="4841449"/>
            <a:ext cx="1827743" cy="130975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потрібна 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81422" y="4752657"/>
            <a:ext cx="1356779" cy="148734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Маю почуття успіху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29" y="2557268"/>
            <a:ext cx="174081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51" y="2628511"/>
            <a:ext cx="1665795" cy="1878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553379" y="2395904"/>
            <a:ext cx="1697078" cy="71701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Нічого не зрозумів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2403" y="2125682"/>
            <a:ext cx="11044764" cy="43344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9418" y="529657"/>
            <a:ext cx="8843557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496177" y="1408666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ягоди й фрукти. Уявний смак якого плоду на твоєму язичку покращив твій настрій? З цим смаком і проведемо урок.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80" y="2316906"/>
            <a:ext cx="174081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Овочі фрукти\Абрик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0" y="2243208"/>
            <a:ext cx="1832128" cy="19940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Емоції Овочі фрукти\Слив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r="6486" b="12564"/>
          <a:stretch/>
        </p:blipFill>
        <p:spPr bwMode="auto">
          <a:xfrm>
            <a:off x="9302036" y="2300288"/>
            <a:ext cx="185948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до тестів\Емоції Овочі фрукти\бана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84" y="2300287"/>
            <a:ext cx="1426843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0" y="4277745"/>
            <a:ext cx="1665795" cy="1878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8" y="4062432"/>
            <a:ext cx="1519725" cy="2119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Картинки до тестів\Емоції Овочі фрукти\вишні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46" y="4253864"/>
            <a:ext cx="1968629" cy="1977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33" y="2259827"/>
            <a:ext cx="1303950" cy="1977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7209" r="2321" b="6760"/>
          <a:stretch/>
        </p:blipFill>
        <p:spPr bwMode="auto">
          <a:xfrm>
            <a:off x="3937208" y="4180734"/>
            <a:ext cx="1671090" cy="2123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c.vseosvita.ua/001yow-611b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940396"/>
            <a:ext cx="2533650" cy="180975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02526" y="524448"/>
            <a:ext cx="10170024" cy="869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Вправи на розвиток </a:t>
            </a:r>
            <a:r>
              <a:rPr lang="uk-UA" sz="3600" b="1" dirty="0" smtClean="0"/>
              <a:t>артикуляційного апарату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421" y="1481288"/>
            <a:ext cx="239444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/>
              <a:t>Годинник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9413" y="1497745"/>
            <a:ext cx="616877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Відкрий</a:t>
            </a:r>
            <a:r>
              <a:rPr lang="ru-RU" sz="2400" b="1" dirty="0" smtClean="0"/>
              <a:t> </a:t>
            </a:r>
            <a:r>
              <a:rPr lang="ru-RU" sz="2400" b="1" dirty="0"/>
              <a:t>рот, губи </a:t>
            </a:r>
            <a:r>
              <a:rPr lang="ru-RU" sz="2400" b="1" dirty="0" err="1" smtClean="0"/>
              <a:t>розтягни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/>
              <a:t>посмішці</a:t>
            </a:r>
            <a:r>
              <a:rPr lang="ru-RU" sz="2400" b="1" dirty="0"/>
              <a:t>, </a:t>
            </a:r>
            <a:r>
              <a:rPr lang="ru-RU" sz="2400" b="1" dirty="0" err="1"/>
              <a:t>кінчиком</a:t>
            </a:r>
            <a:r>
              <a:rPr lang="ru-RU" sz="2400" b="1" dirty="0"/>
              <a:t> </a:t>
            </a:r>
            <a:r>
              <a:rPr lang="ru-RU" sz="2400" b="1" dirty="0" err="1"/>
              <a:t>вузького</a:t>
            </a:r>
            <a:r>
              <a:rPr lang="ru-RU" sz="2400" b="1" dirty="0"/>
              <a:t> </a:t>
            </a:r>
            <a:r>
              <a:rPr lang="ru-RU" sz="2400" b="1" dirty="0" err="1"/>
              <a:t>язика</a:t>
            </a:r>
            <a:r>
              <a:rPr lang="ru-RU" sz="2400" b="1" dirty="0"/>
              <a:t> </a:t>
            </a:r>
            <a:r>
              <a:rPr lang="ru-RU" sz="2400" b="1" dirty="0" err="1" smtClean="0"/>
              <a:t>тягнися</a:t>
            </a:r>
            <a:r>
              <a:rPr lang="ru-RU" sz="2400" b="1" dirty="0" smtClean="0"/>
              <a:t> </a:t>
            </a:r>
            <a:r>
              <a:rPr lang="ru-RU" sz="2400" b="1" dirty="0"/>
              <a:t>то до правого, то до </a:t>
            </a:r>
            <a:r>
              <a:rPr lang="ru-RU" sz="2400" b="1" dirty="0" err="1"/>
              <a:t>лівого</a:t>
            </a:r>
            <a:r>
              <a:rPr lang="ru-RU" sz="2400" b="1" dirty="0"/>
              <a:t> </a:t>
            </a:r>
            <a:r>
              <a:rPr lang="ru-RU" sz="2400" b="1" dirty="0" err="1"/>
              <a:t>вуха</a:t>
            </a:r>
            <a:r>
              <a:rPr lang="ru-RU" sz="2400" b="1" dirty="0"/>
              <a:t> (в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куточки</a:t>
            </a:r>
            <a:r>
              <a:rPr lang="ru-RU" sz="2400" b="1" dirty="0"/>
              <a:t> </a:t>
            </a:r>
            <a:r>
              <a:rPr lang="ru-RU" sz="2400" b="1" dirty="0" smtClean="0"/>
              <a:t>ротика</a:t>
            </a:r>
            <a:r>
              <a:rPr lang="ru-RU" sz="2400" b="1" dirty="0"/>
              <a:t>). </a:t>
            </a:r>
            <a:r>
              <a:rPr lang="ru-RU" sz="2400" b="1" dirty="0" err="1"/>
              <a:t>Рахунок</a:t>
            </a:r>
            <a:r>
              <a:rPr lang="ru-RU" sz="2400" b="1" dirty="0"/>
              <a:t>: 1-2. </a:t>
            </a:r>
            <a:r>
              <a:rPr lang="ru-RU" sz="2400" b="1" dirty="0" err="1" smtClean="0"/>
              <a:t>Слідкуй</a:t>
            </a:r>
            <a:r>
              <a:rPr lang="ru-RU" sz="2400" b="1" dirty="0" smtClean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щелепа</a:t>
            </a:r>
            <a:r>
              <a:rPr lang="ru-RU" sz="2400" b="1" dirty="0"/>
              <a:t> і губи не </a:t>
            </a:r>
            <a:r>
              <a:rPr lang="ru-RU" sz="2400" b="1" dirty="0" err="1"/>
              <a:t>рухались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39357" y="4429304"/>
            <a:ext cx="6816435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Відкрий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рот і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кінчиком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язика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«почисть»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зуби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з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внутрішньої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сторони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верхнього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і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нижнього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зубного ряду,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виконуючи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рухи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зі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сторони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в сторону та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зверху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вниз.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Рахунок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: 1-2.  </a:t>
            </a:r>
            <a:endParaRPr kumimoji="0" lang="ru-RU" altLang="ru-RU" sz="14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0421" y="4059894"/>
            <a:ext cx="311025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«Чистимо зубки»</a:t>
            </a:r>
            <a:endParaRPr lang="ru-RU" sz="2800" b="1" dirty="0"/>
          </a:p>
        </p:txBody>
      </p:sp>
      <p:pic>
        <p:nvPicPr>
          <p:cNvPr id="7170" name="Picture 2" descr="Годинник настінний &quot;Хатинка&quot;, 14.5x3x20см за найкращою ціною! Купити  годинник настінний &quot;Хатинка&quot;, 14.5x3x20см і інший товар з категорії часы.  Магазин посуду - ПосудоГра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652" y="1497745"/>
            <a:ext cx="1624034" cy="258298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1 клас\1. Навчання грамоти\1 УРОКИ 2023\Читання\5 Блок г ґ ж ш ь х ч\061 - Закріплення вміння читати. Робота з дитячою книжкою\2024-01-14_164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7" y="4638776"/>
            <a:ext cx="1980904" cy="155547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02526" y="524448"/>
            <a:ext cx="10170024" cy="869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Вправи на розвиток </a:t>
            </a:r>
            <a:r>
              <a:rPr lang="uk-UA" sz="3600" b="1" dirty="0" smtClean="0"/>
              <a:t>артикуляційного апарату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25633" y="1456444"/>
            <a:ext cx="313193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Гра „Розмова лісу</a:t>
            </a:r>
            <a:r>
              <a:rPr lang="uk-UA" sz="2800" b="1" dirty="0" smtClean="0"/>
              <a:t>”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794" y="2142482"/>
            <a:ext cx="5306743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Вітерець у лісі - </a:t>
            </a:r>
            <a:r>
              <a:rPr lang="uk-UA" sz="2800" b="1" dirty="0" smtClean="0"/>
              <a:t>ш-ш-ш.</a:t>
            </a:r>
            <a:endParaRPr lang="ru-RU" sz="2800" b="1" dirty="0"/>
          </a:p>
          <a:p>
            <a:r>
              <a:rPr lang="uk-UA" sz="2800" b="1" dirty="0" smtClean="0"/>
              <a:t>Повзе </a:t>
            </a:r>
            <a:r>
              <a:rPr lang="uk-UA" sz="2800" b="1" dirty="0"/>
              <a:t>вуж у траві -  с-с-с.</a:t>
            </a:r>
            <a:endParaRPr lang="ru-RU" sz="2800" b="1" dirty="0"/>
          </a:p>
          <a:p>
            <a:r>
              <a:rPr lang="uk-UA" sz="2800" b="1" dirty="0" smtClean="0"/>
              <a:t>Пролетів </a:t>
            </a:r>
            <a:r>
              <a:rPr lang="uk-UA" sz="2800" b="1" dirty="0"/>
              <a:t>жук - ж-ж-ж.</a:t>
            </a:r>
            <a:endParaRPr lang="ru-RU" sz="2800" b="1" dirty="0"/>
          </a:p>
          <a:p>
            <a:r>
              <a:rPr lang="uk-UA" sz="2800" b="1" dirty="0" smtClean="0"/>
              <a:t>Заспівав </a:t>
            </a:r>
            <a:r>
              <a:rPr lang="uk-UA" sz="2800" b="1" dirty="0"/>
              <a:t>комарик- з-з-з.</a:t>
            </a:r>
            <a:endParaRPr lang="ru-RU" sz="2800" b="1" dirty="0"/>
          </a:p>
          <a:p>
            <a:r>
              <a:rPr lang="uk-UA" sz="2800" b="1" dirty="0" smtClean="0"/>
              <a:t>Забриніла </a:t>
            </a:r>
            <a:r>
              <a:rPr lang="uk-UA" sz="2800" b="1" dirty="0"/>
              <a:t>бджілка- </a:t>
            </a:r>
            <a:r>
              <a:rPr lang="uk-UA" sz="2800" b="1" dirty="0" err="1"/>
              <a:t>дж-дж-дж</a:t>
            </a:r>
            <a:r>
              <a:rPr lang="uk-UA" sz="2800" b="1" dirty="0"/>
              <a:t>.</a:t>
            </a:r>
            <a:endParaRPr lang="ru-RU" sz="2800" b="1" dirty="0"/>
          </a:p>
        </p:txBody>
      </p:sp>
      <p:pic>
        <p:nvPicPr>
          <p:cNvPr id="2052" name="Picture 4" descr="Вітерець гуляє в лісі&quot; | . Дефект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93" y="1596161"/>
            <a:ext cx="3646104" cy="191205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итячі оповіді. Мідя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07" y="3049107"/>
            <a:ext cx="3287804" cy="16439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16579" r="6621" b="13366"/>
          <a:stretch/>
        </p:blipFill>
        <p:spPr bwMode="auto">
          <a:xfrm>
            <a:off x="902526" y="4851758"/>
            <a:ext cx="2897578" cy="18531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ПРО КОМАРИКА ЗЮЗЮ – Род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97" y="4836009"/>
            <a:ext cx="2475222" cy="178680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картинки бджілок для ді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35" y="3810531"/>
            <a:ext cx="2216608" cy="27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2526" y="524448"/>
            <a:ext cx="10170024" cy="869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Пригадай</a:t>
            </a:r>
            <a:endParaRPr lang="ru-RU" sz="3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2527" y="1481288"/>
            <a:ext cx="10170024" cy="91940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Назви букви, що </a:t>
            </a:r>
            <a:r>
              <a:rPr lang="uk-UA" sz="2400" b="1" dirty="0"/>
              <a:t>їдуть у </a:t>
            </a:r>
            <a:r>
              <a:rPr lang="uk-UA" sz="2400" b="1" dirty="0" smtClean="0"/>
              <a:t>червоному вагоні. Які звуки вони позначають?</a:t>
            </a:r>
          </a:p>
          <a:p>
            <a:r>
              <a:rPr lang="uk-UA" sz="2400" b="1" dirty="0" smtClean="0"/>
              <a:t>Назви букви, що їдуть у жовтому вагоні. </a:t>
            </a:r>
            <a:r>
              <a:rPr lang="uk-UA" sz="2400" b="1" dirty="0"/>
              <a:t>Які звуки вони позначають</a:t>
            </a:r>
            <a:r>
              <a:rPr lang="uk-UA" sz="2400" b="1" dirty="0" smtClean="0"/>
              <a:t>?</a:t>
            </a:r>
          </a:p>
        </p:txBody>
      </p:sp>
      <p:pic>
        <p:nvPicPr>
          <p:cNvPr id="1028" name="Picture 4" descr="DataLife Engine &gt; Версия для печати &gt; Детский рисунок вагончик (48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28" y="2531073"/>
            <a:ext cx="3911828" cy="276368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агончик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66" y="2531073"/>
            <a:ext cx="3936175" cy="278156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Картинки до тестів\Вагончики\Парово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" y="2497181"/>
            <a:ext cx="3935683" cy="278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15697" y="3033380"/>
            <a:ext cx="2409568" cy="11918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О 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І 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25698" y="2913931"/>
            <a:ext cx="2152532" cy="153233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 В Г Ґ Д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 Й К Л М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 П Р С Т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76347" y="5371188"/>
            <a:ext cx="726201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Чим </a:t>
            </a:r>
            <a:r>
              <a:rPr lang="ru-RU" sz="2400" b="1" dirty="0" err="1"/>
              <a:t>відрізняється</a:t>
            </a:r>
            <a:r>
              <a:rPr lang="ru-RU" sz="2400" b="1" dirty="0"/>
              <a:t> буква </a:t>
            </a:r>
            <a:r>
              <a:rPr lang="ru-RU" sz="2400" b="1" dirty="0" err="1"/>
              <a:t>від</a:t>
            </a:r>
            <a:r>
              <a:rPr lang="ru-RU" sz="2400" b="1" dirty="0"/>
              <a:t> звука? </a:t>
            </a:r>
            <a:endParaRPr lang="ru-RU" sz="2400" b="1" dirty="0" smtClean="0"/>
          </a:p>
          <a:p>
            <a:r>
              <a:rPr lang="ru-RU" sz="2400" b="1" dirty="0" smtClean="0"/>
              <a:t>Чим </a:t>
            </a:r>
            <a:r>
              <a:rPr lang="ru-RU" sz="2400" b="1" dirty="0" err="1" smtClean="0"/>
              <a:t>відрізняється</a:t>
            </a:r>
            <a:r>
              <a:rPr lang="ru-RU" sz="2400" b="1" dirty="0" smtClean="0"/>
              <a:t> г</a:t>
            </a:r>
            <a:r>
              <a:rPr lang="uk-UA" sz="2400" b="1" dirty="0" err="1" smtClean="0"/>
              <a:t>олосний</a:t>
            </a:r>
            <a:r>
              <a:rPr lang="uk-UA" sz="2400" b="1" dirty="0" smtClean="0"/>
              <a:t> звук від </a:t>
            </a:r>
            <a:r>
              <a:rPr lang="uk-UA" sz="2400" b="1" dirty="0"/>
              <a:t>приголосного?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306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7109" y="445745"/>
            <a:ext cx="8756193" cy="1014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5595" y="1910484"/>
            <a:ext cx="5679223" cy="2785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будемо удосконалювати </a:t>
            </a:r>
            <a:r>
              <a:rPr lang="uk-UA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 </a:t>
            </a:r>
            <a:r>
              <a:rPr lang="uk-UA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</a:t>
            </a:r>
            <a:r>
              <a:rPr lang="uk-UA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будувати </a:t>
            </a:r>
            <a:r>
              <a:rPr lang="uk-UA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речення, працювати з прочитаними творами.</a:t>
            </a:r>
            <a:endParaRPr lang="uk-UA" sz="35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18" y="4085230"/>
            <a:ext cx="2828823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2" y="3780308"/>
            <a:ext cx="3006976" cy="300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7469" y="524448"/>
            <a:ext cx="9099330" cy="869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Поясни значення слів</a:t>
            </a:r>
            <a:endParaRPr lang="ru-RU" sz="3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805" y="1547872"/>
            <a:ext cx="2742278" cy="21452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пари слів. Чим вони відрізняються?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знаєш ти їх значення?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353770" y="1547872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ґава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3353770" y="2586860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вага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7415308" y="1596237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ґрати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7445557" y="2626299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грати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633762" y="4171732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ґуля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633761" y="5244246"/>
            <a:ext cx="182741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куля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НАСТІЛЬНІ ВАГИ CAS SW-5 купити в Києві та по Україні, замовити з доставкою  НАСТІЛЬНІ ВАГИ CAS SW-5 та котли на твердому паливі в інтернет магазині  Сhem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39" y="3878792"/>
            <a:ext cx="2214012" cy="172200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Тварини\Ворона-сіра-або-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0" y="1596237"/>
            <a:ext cx="1988530" cy="2027851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Грати на вікна і двері в Запорожжі. Купити або замовити грати на вікна в  Україні. Порівняти ціни на Окна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4830"/>
          <a:stretch/>
        </p:blipFill>
        <p:spPr bwMode="auto">
          <a:xfrm>
            <a:off x="9487528" y="3506975"/>
            <a:ext cx="2318540" cy="2098178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Людина\Діти в колі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23" y="1605703"/>
            <a:ext cx="2410145" cy="14901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Гул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66" y="4363475"/>
            <a:ext cx="1959429" cy="183338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Картинки до тестів\Кульки\кулька зелен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6" y="3942608"/>
            <a:ext cx="1738112" cy="23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7665" y="482308"/>
            <a:ext cx="8778707" cy="8904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Вправа </a:t>
            </a:r>
            <a:r>
              <a:rPr lang="uk-UA" sz="4000" b="1" dirty="0" smtClean="0"/>
              <a:t>«Речення розсипалося»</a:t>
            </a:r>
            <a:endParaRPr lang="ru-RU" sz="40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518644" y="2466107"/>
            <a:ext cx="4723200" cy="649188"/>
          </a:xfrm>
          <a:prstGeom prst="flowChartTerminator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/>
              <a:t>НА </a:t>
            </a:r>
            <a:r>
              <a:rPr lang="uk-UA" sz="2400" b="1" dirty="0" smtClean="0"/>
              <a:t>  ВИЙШЛА   БАБУСЯ   ҐАНОК</a:t>
            </a:r>
            <a:endParaRPr lang="ru-RU" sz="2400" b="1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62777" y="2790701"/>
            <a:ext cx="3809164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/>
              <a:t>У  </a:t>
            </a:r>
            <a:r>
              <a:rPr lang="uk-UA" sz="2400" b="1" dirty="0" smtClean="0"/>
              <a:t> РОСТЕ    САДУ    АҐРУС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65" y="1430400"/>
            <a:ext cx="877870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Ґава несла речення для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читання. Раптом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спіткнулася на ґанку й переплутала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слова. Допоможи зібрати речення зі слів.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58510" y="2782786"/>
            <a:ext cx="3809164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АҐРУС </a:t>
            </a:r>
            <a:r>
              <a:rPr lang="uk-UA" sz="2400" b="1" dirty="0" smtClean="0"/>
              <a:t>РОСТЕ </a:t>
            </a:r>
            <a:r>
              <a:rPr lang="uk-UA" sz="2400" b="1" dirty="0"/>
              <a:t>У САДУ 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4518642" y="2458192"/>
            <a:ext cx="4723199" cy="649188"/>
          </a:xfrm>
          <a:prstGeom prst="flowChartTerminator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БАБУСЯ</a:t>
            </a:r>
            <a:r>
              <a:rPr lang="uk-UA" sz="2400" b="1" dirty="0" smtClean="0"/>
              <a:t>  ВИЙШЛА  НА ҐАНОК.</a:t>
            </a:r>
            <a:endParaRPr lang="ru-RU" sz="2400" b="1" dirty="0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7357742" y="3168864"/>
            <a:ext cx="4049944" cy="64918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/>
              <a:t>У </a:t>
            </a:r>
            <a:r>
              <a:rPr lang="uk-UA" sz="2400" b="1" dirty="0" smtClean="0"/>
              <a:t> ҐУЛЯ  МИШКА  ЛОБІ  НА</a:t>
            </a:r>
            <a:endParaRPr lang="ru-RU" sz="2400" b="1" dirty="0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357742" y="3168864"/>
            <a:ext cx="4049944" cy="649188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У </a:t>
            </a:r>
            <a:r>
              <a:rPr lang="uk-UA" sz="2400" b="1" dirty="0" smtClean="0"/>
              <a:t>МИШКА </a:t>
            </a:r>
            <a:r>
              <a:rPr lang="uk-UA" sz="2400" b="1" dirty="0"/>
              <a:t>НА </a:t>
            </a:r>
            <a:r>
              <a:rPr lang="uk-UA" sz="2400" b="1" dirty="0" smtClean="0"/>
              <a:t>ЛОБІ  ҐУЛЯ.</a:t>
            </a:r>
            <a:endParaRPr lang="ru-RU" sz="2400" b="1" dirty="0"/>
          </a:p>
        </p:txBody>
      </p:sp>
      <p:pic>
        <p:nvPicPr>
          <p:cNvPr id="3076" name="Picture 4" descr="Аґрус на шпалері | Газета &quot;Ую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0" y="3655654"/>
            <a:ext cx="3660425" cy="250129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окова ілюстрація Бабусі І Дідусі На Ганку Будинку — Завантажте зображення  зараз - Ґанок, Житло, Ілюстрація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9058"/>
          <a:stretch/>
        </p:blipFill>
        <p:spPr bwMode="auto">
          <a:xfrm>
            <a:off x="4404372" y="3655654"/>
            <a:ext cx="2953370" cy="266494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вук [ґ]. Букви Ґ ґ. Друкування букв, складів, слів. Підготовка руки до  написання рукописних букв: письмо подовженої палички. (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22682" r="26254" b="16128"/>
          <a:stretch/>
        </p:blipFill>
        <p:spPr bwMode="auto">
          <a:xfrm>
            <a:off x="7695208" y="3918229"/>
            <a:ext cx="2795561" cy="250129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58" y="482308"/>
            <a:ext cx="1862738" cy="230839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3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53083</TotalTime>
  <Words>1097</Words>
  <Application>Microsoft Office PowerPoint</Application>
  <PresentationFormat>Произвольный</PresentationFormat>
  <Paragraphs>247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3310</cp:revision>
  <dcterms:created xsi:type="dcterms:W3CDTF">2018-01-05T16:38:53Z</dcterms:created>
  <dcterms:modified xsi:type="dcterms:W3CDTF">2024-01-18T16:46:57Z</dcterms:modified>
</cp:coreProperties>
</file>