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774" r:id="rId3"/>
    <p:sldId id="781" r:id="rId4"/>
    <p:sldId id="753" r:id="rId5"/>
    <p:sldId id="778" r:id="rId6"/>
    <p:sldId id="776" r:id="rId7"/>
    <p:sldId id="757" r:id="rId8"/>
    <p:sldId id="777" r:id="rId9"/>
    <p:sldId id="759" r:id="rId10"/>
    <p:sldId id="760" r:id="rId11"/>
    <p:sldId id="765" r:id="rId12"/>
    <p:sldId id="766" r:id="rId13"/>
    <p:sldId id="622" r:id="rId14"/>
    <p:sldId id="630" r:id="rId15"/>
    <p:sldId id="769" r:id="rId16"/>
    <p:sldId id="750" r:id="rId17"/>
    <p:sldId id="770" r:id="rId18"/>
    <p:sldId id="779" r:id="rId19"/>
    <p:sldId id="780" r:id="rId20"/>
    <p:sldId id="352" r:id="rId21"/>
    <p:sldId id="485" r:id="rId22"/>
    <p:sldId id="7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EF71CE"/>
    <a:srgbClr val="295FFF"/>
    <a:srgbClr val="322ADA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648" y="-7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7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8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txzo6pbj22" TargetMode="External"/><Relationship Id="rId5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92530" y="4393373"/>
            <a:ext cx="10141527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Звук [ж]. Мала буква ж. </a:t>
            </a:r>
            <a:r>
              <a:rPr lang="ru-RU" sz="4400" b="1" dirty="0" err="1">
                <a:solidFill>
                  <a:schemeClr val="bg1"/>
                </a:solidFill>
              </a:rPr>
              <a:t>Читання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і </a:t>
            </a:r>
            <a:r>
              <a:rPr lang="ru-RU" sz="4400" b="1" dirty="0">
                <a:solidFill>
                  <a:schemeClr val="bg1"/>
                </a:solidFill>
              </a:rPr>
              <a:t>тексту з </a:t>
            </a:r>
            <a:r>
              <a:rPr lang="ru-RU" sz="4400" b="1" dirty="0" err="1">
                <a:solidFill>
                  <a:schemeClr val="bg1"/>
                </a:solidFill>
              </a:rPr>
              <a:t>вивченими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786" y="1140030"/>
            <a:ext cx="4205475" cy="2790702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148947" y="1177786"/>
            <a:ext cx="380010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62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44464" y="1889400"/>
            <a:ext cx="2550102" cy="45243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ж</a:t>
            </a:r>
            <a:r>
              <a:rPr lang="uk-UA" sz="3600" b="1" dirty="0"/>
              <a:t>илет</a:t>
            </a:r>
          </a:p>
          <a:p>
            <a:r>
              <a:rPr lang="uk-UA" sz="3600" b="1" dirty="0" smtClean="0"/>
              <a:t>ні</a:t>
            </a:r>
            <a:r>
              <a:rPr lang="uk-UA" sz="3600" b="1" dirty="0" smtClean="0">
                <a:solidFill>
                  <a:srgbClr val="FF0000"/>
                </a:solidFill>
              </a:rPr>
              <a:t>ж</a:t>
            </a:r>
          </a:p>
          <a:p>
            <a:r>
              <a:rPr lang="uk-UA" sz="3600" b="1" dirty="0" smtClean="0">
                <a:solidFill>
                  <a:schemeClr val="bg1"/>
                </a:solidFill>
              </a:rPr>
              <a:t>сні</a:t>
            </a:r>
            <a:r>
              <a:rPr lang="uk-UA" sz="3600" b="1" dirty="0" smtClean="0">
                <a:solidFill>
                  <a:srgbClr val="FF0000"/>
                </a:solidFill>
              </a:rPr>
              <a:t>ж</a:t>
            </a:r>
            <a:r>
              <a:rPr lang="uk-UA" sz="3600" b="1" dirty="0" smtClean="0">
                <a:solidFill>
                  <a:schemeClr val="bg1"/>
                </a:solidFill>
              </a:rPr>
              <a:t>инка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ru-RU" sz="3600" b="1" dirty="0" err="1" smtClean="0">
                <a:solidFill>
                  <a:srgbClr val="FF0000"/>
                </a:solidFill>
              </a:rPr>
              <a:t>ж</a:t>
            </a:r>
            <a:r>
              <a:rPr lang="ru-RU" sz="3600" b="1" dirty="0" err="1" smtClean="0"/>
              <a:t>олуді</a:t>
            </a:r>
            <a:endParaRPr lang="ru-RU" sz="3600" b="1" dirty="0"/>
          </a:p>
          <a:p>
            <a:r>
              <a:rPr lang="ru-RU" sz="3600" b="1" dirty="0" smtClean="0">
                <a:solidFill>
                  <a:schemeClr val="bg1"/>
                </a:solidFill>
              </a:rPr>
              <a:t>кни</a:t>
            </a:r>
            <a:r>
              <a:rPr lang="ru-RU" sz="3600" b="1" dirty="0" smtClean="0">
                <a:solidFill>
                  <a:srgbClr val="FF0000"/>
                </a:solidFill>
              </a:rPr>
              <a:t>ж</a:t>
            </a:r>
            <a:r>
              <a:rPr lang="ru-RU" sz="3600" b="1" dirty="0" smtClean="0">
                <a:solidFill>
                  <a:schemeClr val="bg1"/>
                </a:solidFill>
              </a:rPr>
              <a:t>ка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rgbClr val="FF0000"/>
                </a:solidFill>
              </a:rPr>
              <a:t>ж</a:t>
            </a:r>
            <a:r>
              <a:rPr lang="uk-UA" sz="3600" b="1" dirty="0" smtClean="0">
                <a:solidFill>
                  <a:schemeClr val="bg1"/>
                </a:solidFill>
              </a:rPr>
              <a:t>ити</a:t>
            </a:r>
            <a:endParaRPr lang="uk-UA" sz="3600" b="1" dirty="0">
              <a:solidFill>
                <a:schemeClr val="bg1"/>
              </a:solidFill>
            </a:endParaRPr>
          </a:p>
          <a:p>
            <a:r>
              <a:rPr lang="uk-UA" sz="3600" b="1" dirty="0" smtClean="0"/>
              <a:t>стри</a:t>
            </a:r>
            <a:r>
              <a:rPr lang="uk-UA" sz="3600" b="1" dirty="0" smtClean="0">
                <a:solidFill>
                  <a:srgbClr val="FF0000"/>
                </a:solidFill>
              </a:rPr>
              <a:t>ж</a:t>
            </a:r>
            <a:endParaRPr lang="uk-UA" sz="3600" b="1" dirty="0">
              <a:solidFill>
                <a:srgbClr val="FF0000"/>
              </a:solidFill>
            </a:endParaRPr>
          </a:p>
          <a:p>
            <a:r>
              <a:rPr lang="uk-UA" sz="3600" b="1" dirty="0" smtClean="0"/>
              <a:t>кри</a:t>
            </a:r>
            <a:r>
              <a:rPr lang="uk-UA" sz="3600" b="1" dirty="0" smtClean="0">
                <a:solidFill>
                  <a:srgbClr val="FF0000"/>
                </a:solidFill>
              </a:rPr>
              <a:t>ж</a:t>
            </a:r>
            <a:r>
              <a:rPr lang="uk-UA" sz="3600" b="1" dirty="0" smtClean="0"/>
              <a:t>ина</a:t>
            </a:r>
            <a:endParaRPr lang="uk-UA" sz="3600" b="1" dirty="0"/>
          </a:p>
        </p:txBody>
      </p:sp>
      <p:pic>
        <p:nvPicPr>
          <p:cNvPr id="2050" name="Picture 2" descr="Картинки буква Ж (3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1534" r="3558" b="3526"/>
          <a:stretch/>
        </p:blipFill>
        <p:spPr bwMode="auto">
          <a:xfrm>
            <a:off x="771894" y="1870550"/>
            <a:ext cx="3469839" cy="440259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19094" y="501120"/>
            <a:ext cx="8732066" cy="7790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«Відлуння»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1784" y="1379081"/>
            <a:ext cx="6821546" cy="38952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Правильно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вимовляємо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звуки. Позиція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звука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[ж]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3958" y="1461009"/>
            <a:ext cx="4049486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Я узяв нитки червоні</a:t>
            </a:r>
          </a:p>
          <a:p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І зв’язав дві букви К.</a:t>
            </a:r>
          </a:p>
          <a:p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Вмить з’явилась на долоні</a:t>
            </a:r>
          </a:p>
          <a:p>
            <a:r>
              <a:rPr lang="uk-UA" sz="2800" b="1" dirty="0">
                <a:solidFill>
                  <a:schemeClr val="accent4">
                    <a:lumMod val="50000"/>
                  </a:schemeClr>
                </a:solidFill>
              </a:rPr>
              <a:t>Буква схожа на ЖУКА.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" name="Picture 4" descr="http://raduga.name/wp-content/uploads/2014/03/1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527" y="3910941"/>
            <a:ext cx="28575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1" y="494527"/>
            <a:ext cx="10189028" cy="8592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600" b="1" dirty="0">
                <a:solidFill>
                  <a:schemeClr val="bg1"/>
                </a:solidFill>
              </a:rPr>
              <a:t>жабеняті прочитати буквосполучення</a:t>
            </a: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143" y="5396753"/>
            <a:ext cx="2232519" cy="129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550570" y="1518994"/>
            <a:ext cx="3155930" cy="464325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жа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аж</a:t>
            </a:r>
          </a:p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жо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ож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жу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уж</a:t>
            </a:r>
          </a:p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жі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іж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же    еж</a:t>
            </a:r>
          </a:p>
          <a:p>
            <a:pPr algn="ctr"/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жи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иж</a:t>
            </a:r>
            <a:endParaRPr lang="ru-RU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2" y="1602121"/>
            <a:ext cx="4490438" cy="407439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770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41971" y="1689818"/>
            <a:ext cx="1756376" cy="484454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жук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жар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жир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жах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вуж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ніж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ріж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085" y="5303138"/>
            <a:ext cx="2393577" cy="139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477771" y="1878340"/>
            <a:ext cx="24492" cy="45977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662241" y="2030681"/>
            <a:ext cx="44598" cy="450368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61" y="4760496"/>
            <a:ext cx="2011059" cy="18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384817" y="1318506"/>
            <a:ext cx="1756376" cy="550386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жаба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жарт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жито</a:t>
            </a: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жити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желе</a:t>
            </a: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журі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жест</a:t>
            </a:r>
          </a:p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морж</a:t>
            </a: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йорж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220197" y="1389756"/>
            <a:ext cx="0" cy="5086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9369879" y="1389756"/>
            <a:ext cx="47760" cy="49397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" y="1371500"/>
            <a:ext cx="1977365" cy="21223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637837" y="1339333"/>
            <a:ext cx="2470534" cy="5768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Читаємо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слова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19094" y="501120"/>
            <a:ext cx="8732066" cy="7790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«Равлик – ракета»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463499"/>
            <a:ext cx="10013703" cy="75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Поміркуй. Які </a:t>
            </a:r>
            <a:r>
              <a:rPr lang="uk-UA" sz="4000" b="1" dirty="0">
                <a:solidFill>
                  <a:schemeClr val="bg1"/>
                </a:solidFill>
              </a:rPr>
              <a:t>птахи летять у небі?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527050" y="2820080"/>
            <a:ext cx="2411736" cy="3025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16" y="2536134"/>
            <a:ext cx="7747242" cy="342361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054099" y="1290934"/>
            <a:ext cx="10013703" cy="115538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Чому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саме журавлів намалював художник?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Пригадай,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як летять журавлі у вирій? Які звуки подають ці птахи з неба? Чому одні птахи відлітають у теплі краї, а інші залишаються зимувати в нас? Яких перелітних і зимуючих птахів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ти знаєш?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1798" y="471661"/>
            <a:ext cx="8756193" cy="810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8" y="1282535"/>
            <a:ext cx="2017184" cy="21259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2246" t="37313" r="40789" b="22937"/>
          <a:stretch/>
        </p:blipFill>
        <p:spPr>
          <a:xfrm>
            <a:off x="2024077" y="1748906"/>
            <a:ext cx="7080380" cy="428282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65610" y="507288"/>
            <a:ext cx="8756193" cy="822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разом зі Щебетунчиком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3245" y="1627208"/>
            <a:ext cx="8233224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Жи-жи-жи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нам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казку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розкажи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Же-же-же — пора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спати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вам уже.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Жа-жа-жа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жовті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вушка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вужа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Жу-жу-жу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по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стежині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побіжу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2196658"/>
            <a:ext cx="2715270" cy="327523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013683" y="338868"/>
            <a:ext cx="8756193" cy="7831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1726" y="1276397"/>
            <a:ext cx="11424846" cy="48320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У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саду росла ожина. В ожині жив вуж. Він вважав себе господарем саду.</a:t>
            </a:r>
          </a:p>
          <a:p>
            <a:pPr indent="361950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Одного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разу на ожиновий листок сів жук. Вуж виповз із ожини й сердито до жука: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С-с-с! Не сідай на мій ожиновий листок!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 жук йому відповів: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Ж-ж-ж! Жадібний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ти!</a:t>
            </a:r>
          </a:p>
          <a:p>
            <a:pPr indent="361950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Тут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пристрибала жабка і сказала: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Ква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Ква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Ква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! Давайте жити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дружно!</a:t>
            </a:r>
          </a:p>
          <a:p>
            <a:pPr indent="361950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Відтоді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вуж, жук і жабка стали дружити. Вони разом грали у жмурки.</a:t>
            </a:r>
          </a:p>
          <a:p>
            <a:pPr indent="361950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Дружба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зробила добру справу. В саду запанували мир і злагода.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2" y="2677212"/>
            <a:ext cx="2295981" cy="2406585"/>
          </a:xfrm>
          <a:prstGeom prst="rect">
            <a:avLst/>
          </a:prstGeom>
        </p:spPr>
      </p:pic>
      <p:pic>
        <p:nvPicPr>
          <p:cNvPr id="3076" name="Picture 4" descr="Ожина - Корисні і небезпечні властивості ягод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34" y="2933574"/>
            <a:ext cx="1693155" cy="112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520042" y="6008914"/>
            <a:ext cx="4714503" cy="1187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486357" y="1464822"/>
            <a:ext cx="6759575" cy="4460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0850" indent="-450850">
              <a:buAutoNum type="arabicPeriod"/>
            </a:pP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 smtClean="0"/>
              <a:t>знаєш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таке</a:t>
            </a:r>
            <a:r>
              <a:rPr lang="ru-RU" sz="2400" b="1" dirty="0"/>
              <a:t> </a:t>
            </a:r>
            <a:r>
              <a:rPr lang="ru-RU" sz="2400" b="1" dirty="0" err="1"/>
              <a:t>ожина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виглядає</a:t>
            </a:r>
            <a:r>
              <a:rPr lang="ru-RU" sz="2400" b="1" dirty="0"/>
              <a:t> </a:t>
            </a:r>
            <a:r>
              <a:rPr lang="ru-RU" sz="2400" b="1" dirty="0" err="1"/>
              <a:t>вуж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Як </a:t>
            </a:r>
            <a:r>
              <a:rPr lang="ru-RU" sz="2400" b="1" dirty="0" err="1"/>
              <a:t>т</a:t>
            </a:r>
            <a:r>
              <a:rPr lang="ru-RU" sz="2400" b="1" dirty="0" err="1" smtClean="0"/>
              <a:t>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розумієш</a:t>
            </a:r>
            <a:r>
              <a:rPr lang="ru-RU" sz="2400" b="1" dirty="0" smtClean="0"/>
              <a:t> </a:t>
            </a:r>
            <a:r>
              <a:rPr lang="ru-RU" sz="2400" b="1" dirty="0" err="1"/>
              <a:t>значення</a:t>
            </a:r>
            <a:r>
              <a:rPr lang="ru-RU" sz="2400" b="1" dirty="0"/>
              <a:t> </a:t>
            </a:r>
            <a:r>
              <a:rPr lang="ru-RU" sz="2400" b="1" dirty="0" err="1"/>
              <a:t>останнього</a:t>
            </a:r>
            <a:r>
              <a:rPr lang="ru-RU" sz="2400" b="1" dirty="0"/>
              <a:t> </a:t>
            </a:r>
            <a:r>
              <a:rPr lang="ru-RU" sz="2400" b="1" dirty="0" err="1"/>
              <a:t>речення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слова в </a:t>
            </a:r>
            <a:r>
              <a:rPr lang="ru-RU" sz="2400" b="1" dirty="0" err="1"/>
              <a:t>тексті</a:t>
            </a:r>
            <a:r>
              <a:rPr lang="ru-RU" sz="2400" b="1" dirty="0"/>
              <a:t> не </a:t>
            </a:r>
            <a:r>
              <a:rPr lang="ru-RU" sz="2400" b="1" dirty="0" err="1"/>
              <a:t>зрозумілі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Де </a:t>
            </a:r>
            <a:r>
              <a:rPr lang="ru-RU" sz="2400" b="1" dirty="0" err="1"/>
              <a:t>відбувалися</a:t>
            </a:r>
            <a:r>
              <a:rPr lang="ru-RU" sz="2400" b="1" dirty="0"/>
              <a:t> </a:t>
            </a:r>
            <a:r>
              <a:rPr lang="ru-RU" sz="2400" b="1" dirty="0" err="1"/>
              <a:t>події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тварини</a:t>
            </a:r>
            <a:r>
              <a:rPr lang="ru-RU" sz="2400" b="1" dirty="0"/>
              <a:t> </a:t>
            </a:r>
            <a:r>
              <a:rPr lang="ru-RU" sz="2400" b="1" dirty="0" err="1"/>
              <a:t>зустрілися</a:t>
            </a:r>
            <a:r>
              <a:rPr lang="ru-RU" sz="2400" b="1" dirty="0"/>
              <a:t> в саду?</a:t>
            </a:r>
          </a:p>
          <a:p>
            <a:pPr marL="450850" indent="-450850">
              <a:buAutoNum type="arabicPeriod"/>
            </a:pPr>
            <a:r>
              <a:rPr lang="ru-RU" sz="2400" b="1" dirty="0" err="1"/>
              <a:t>Хто</a:t>
            </a:r>
            <a:r>
              <a:rPr lang="ru-RU" sz="2400" b="1" dirty="0"/>
              <a:t> з них </a:t>
            </a:r>
            <a:r>
              <a:rPr lang="ru-RU" sz="2400" b="1" dirty="0" err="1"/>
              <a:t>сперечався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 err="1"/>
              <a:t>Хто</a:t>
            </a:r>
            <a:r>
              <a:rPr lang="ru-RU" sz="2400" b="1" dirty="0"/>
              <a:t> помирив </a:t>
            </a:r>
            <a:r>
              <a:rPr lang="ru-RU" sz="2400" b="1" dirty="0" err="1"/>
              <a:t>вужа</a:t>
            </a:r>
            <a:r>
              <a:rPr lang="ru-RU" sz="2400" b="1" dirty="0"/>
              <a:t> й жука?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Про яку </a:t>
            </a:r>
            <a:r>
              <a:rPr lang="ru-RU" sz="2400" b="1" dirty="0" err="1"/>
              <a:t>гру</a:t>
            </a:r>
            <a:r>
              <a:rPr lang="ru-RU" sz="2400" b="1" dirty="0"/>
              <a:t> </a:t>
            </a:r>
            <a:r>
              <a:rPr lang="ru-RU" sz="2400" b="1" dirty="0" err="1"/>
              <a:t>згадується</a:t>
            </a:r>
            <a:r>
              <a:rPr lang="ru-RU" sz="2400" b="1" dirty="0"/>
              <a:t> в </a:t>
            </a:r>
            <a:r>
              <a:rPr lang="ru-RU" sz="2400" b="1" dirty="0" err="1"/>
              <a:t>тексті</a:t>
            </a:r>
            <a:r>
              <a:rPr lang="ru-RU" sz="2400" b="1" dirty="0"/>
              <a:t>?</a:t>
            </a:r>
          </a:p>
          <a:p>
            <a:pPr marL="450850" indent="-450850">
              <a:buAutoNum type="arabicPeriod"/>
            </a:pPr>
            <a:r>
              <a:rPr lang="ru-RU" sz="2400" b="1" dirty="0"/>
              <a:t>Чи схожий </a:t>
            </a:r>
            <a:r>
              <a:rPr lang="ru-RU" sz="2400" b="1" dirty="0" err="1"/>
              <a:t>цей</a:t>
            </a:r>
            <a:r>
              <a:rPr lang="ru-RU" sz="2400" b="1" dirty="0"/>
              <a:t> текст на </a:t>
            </a:r>
            <a:r>
              <a:rPr lang="ru-RU" sz="2400" b="1" dirty="0" err="1"/>
              <a:t>казку</a:t>
            </a:r>
            <a:r>
              <a:rPr lang="ru-RU" sz="2400" b="1" dirty="0"/>
              <a:t>?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1 клас\1. Навчання грамоти\1 УРОКИ 2023\Читання\5 Блок г ґ ж ш ь х ч\062 - Звук [ж]. Мала буква ж. Читання слів і тексту з вивченими літерами\2024-01-13_2317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1725" r="471" b="1758"/>
          <a:stretch/>
        </p:blipFill>
        <p:spPr bwMode="auto">
          <a:xfrm>
            <a:off x="2628000" y="1512000"/>
            <a:ext cx="8352000" cy="4140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7975" y="4032878"/>
            <a:ext cx="2484073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ж і склади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863" y="2006372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18453" y="1469605"/>
            <a:ext cx="6155094" cy="59001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Знайди й обведи слова в словах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763189" y="2363903"/>
            <a:ext cx="172000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ніжний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69033" y="3192133"/>
            <a:ext cx="2375149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босоніжки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90775" y="2363903"/>
            <a:ext cx="172000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жирний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35677" y="3192134"/>
            <a:ext cx="2354448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журавлик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18453" y="1384189"/>
            <a:ext cx="7522439" cy="7608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малюнки і слова. Надрукуй у клітинках назви відповідних малюнків.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71356" y="2268187"/>
            <a:ext cx="751834" cy="68876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598941" y="2291938"/>
            <a:ext cx="751834" cy="68876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013861" y="3144253"/>
            <a:ext cx="1469328" cy="68876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7220198" y="3084612"/>
            <a:ext cx="1260862" cy="688769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 descr="D:\1 клас\1. Навчання грамоти\1 УРОКИ 2023\Читання\5 Блок г ґ ж ш ь х ч\062 - Звук [ж]. Мала буква ж. Читання слів і тексту з вивченими літерами\2024-01-13_2329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4" y="2156450"/>
            <a:ext cx="7445268" cy="280743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>
            <a:off x="4779971" y="2789125"/>
            <a:ext cx="1228943" cy="87673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675762" y="3560167"/>
            <a:ext cx="1333152" cy="8150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4512901" y="2980707"/>
            <a:ext cx="1496013" cy="148045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8589680" y="2724977"/>
            <a:ext cx="1611380" cy="47372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ожина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589680" y="3428998"/>
            <a:ext cx="1516221" cy="473729"/>
          </a:xfrm>
          <a:prstGeom prst="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вуж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44182" y="4219688"/>
            <a:ext cx="1720000" cy="473729"/>
          </a:xfrm>
          <a:prstGeom prst="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жолуді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7488" y="1384189"/>
            <a:ext cx="7624734" cy="7329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D:\1 клас\1. Навчання грамоти\1 УРОКИ 2023\Читання\5 Блок г ґ ж ш ь х ч\062 - Звук [ж]. Мала буква ж. Читання слів і тексту з вивченими літерами\2024-01-13_2334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25" y="2121751"/>
            <a:ext cx="7960649" cy="310339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33" grpId="0" animBg="1"/>
      <p:bldP spid="41" grpId="0" animBg="1"/>
      <p:bldP spid="42" grpId="0" animBg="1"/>
      <p:bldP spid="49" grpId="0" animBg="1"/>
      <p:bldP spid="51" grpId="0" animBg="1"/>
      <p:bldP spid="3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314BE3-6908-492A-AF17-6DEDF243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4351"/>
          <a:stretch/>
        </p:blipFill>
        <p:spPr>
          <a:xfrm>
            <a:off x="498646" y="2054860"/>
            <a:ext cx="6424042" cy="3087326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42432" y="512932"/>
            <a:ext cx="8732066" cy="9596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7113317" y="1792102"/>
            <a:ext cx="4744753" cy="39159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Вушка, прислухайтесь!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Очка, придивляйтесь!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Носику, глибше дихай!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Ротику, посміхнись!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Спинки, розправляйтесь!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Ручки, підніймайтесь!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Нумо до роботи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Дружно всі взялись!</a:t>
            </a:r>
          </a:p>
        </p:txBody>
      </p:sp>
    </p:spTree>
    <p:extLst>
      <p:ext uri="{BB962C8B-B14F-4D97-AF65-F5344CB8AC3E}">
        <p14:creationId xmlns:p14="http://schemas.microsoft.com/office/powerpoint/2010/main" val="24754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3380636" y="407565"/>
            <a:ext cx="8811364" cy="5871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</a:rPr>
              <a:t>завдання</a:t>
            </a:r>
            <a:endParaRPr lang="en-US" alt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=""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132" y="2187019"/>
            <a:ext cx="1216057" cy="12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99860"/>
            <a:ext cx="8755124" cy="9439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0581" y="2253627"/>
            <a:ext cx="5201857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цей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звук?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слові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жінка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порівняй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 з першим звуком у слові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Чи однакові звуки позначає буква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запам’ятав?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17516" y="2165615"/>
            <a:ext cx="10906061" cy="433449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9418" y="529657"/>
            <a:ext cx="8843557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«Мій плід»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3004457" y="1408667"/>
            <a:ext cx="6768935" cy="717015"/>
          </a:xfrm>
          <a:prstGeom prst="plaqu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ягоди й фрукти. Оціни свою роботу.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5" name="Picture 3" descr="D:\Картинки до тестів\Емоції Овочі фрукти\Абрик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2" y="2557268"/>
            <a:ext cx="1832128" cy="1994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Картинки до тестів\Емоції Овочі фрукти\Виногра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594" y="4068891"/>
            <a:ext cx="1519725" cy="21196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Картинки до тестів\Емоції Овочі фрукти\Полуниця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209" r="2321" b="6760"/>
          <a:stretch/>
        </p:blipFill>
        <p:spPr bwMode="auto">
          <a:xfrm>
            <a:off x="6001196" y="4037959"/>
            <a:ext cx="1827707" cy="23227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495482" y="2270004"/>
            <a:ext cx="1606720" cy="717015"/>
          </a:xfrm>
          <a:prstGeom prst="roundRect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 з усім впорався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23089" y="2557268"/>
            <a:ext cx="1803378" cy="13018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Можу працювати краще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472441" y="4841449"/>
            <a:ext cx="1827743" cy="130975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Мені потрібна допомога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81422" y="4752657"/>
            <a:ext cx="1356779" cy="1487342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Емоції Овочі фрукти\Яблук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129" y="2557268"/>
            <a:ext cx="174081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Картинки до тестів\Емоції Овочі фрукти\Лим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51" y="2628511"/>
            <a:ext cx="1665795" cy="18789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5553379" y="2395904"/>
            <a:ext cx="1697078" cy="717015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Нічого не зрозумів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2403" y="2125682"/>
            <a:ext cx="11044764" cy="433449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9418" y="529657"/>
            <a:ext cx="8843557" cy="8790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Табличка 1"/>
          <p:cNvSpPr/>
          <p:nvPr/>
        </p:nvSpPr>
        <p:spPr>
          <a:xfrm>
            <a:off x="1496177" y="1408666"/>
            <a:ext cx="9010037" cy="717015"/>
          </a:xfrm>
          <a:prstGeom prst="plaqu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Розглянь ягоди й фрукти. Уявний смак якого плоду на твоєму язичку покращив твій настрій? З цим смаком і проведемо урок. 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D:\Картинки до тестів\Емоції Овочі фрукти\Яблук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80" y="2316906"/>
            <a:ext cx="174081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 до тестів\Емоції Овочі фрукти\Абрико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0" y="2243208"/>
            <a:ext cx="1832128" cy="19940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Картинки до тестів\Емоції Овочі фрукти\Слив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r="6486" b="12564"/>
          <a:stretch/>
        </p:blipFill>
        <p:spPr bwMode="auto">
          <a:xfrm>
            <a:off x="9302036" y="2300288"/>
            <a:ext cx="1859480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Картинки до тестів\Емоції Овочі фрукти\банан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684" y="2300287"/>
            <a:ext cx="1426843" cy="19369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Картинки до тестів\Емоції Овочі фрукти\Лимон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20" y="4277745"/>
            <a:ext cx="1665795" cy="18789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Картинки до тестів\Емоції Овочі фрукти\Виноград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678" y="4062432"/>
            <a:ext cx="1519725" cy="21196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Картинки до тестів\Емоції Овочі фрукти\вишні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346" y="4253864"/>
            <a:ext cx="1968629" cy="19774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Картинки до тестів\Емоції Овочі фрукти\Груш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33" y="2259827"/>
            <a:ext cx="1303950" cy="19774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Картинки до тестів\Емоції Овочі фрукти\Полуниця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7209" r="2321" b="6760"/>
          <a:stretch/>
        </p:blipFill>
        <p:spPr bwMode="auto">
          <a:xfrm>
            <a:off x="3937208" y="4180734"/>
            <a:ext cx="1671090" cy="21236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16801" y="494528"/>
            <a:ext cx="8732066" cy="8117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3379" y="2157538"/>
            <a:ext cx="6432454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Відкрий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рот, «</a:t>
            </a:r>
            <a:r>
              <a:rPr lang="ru-RU" sz="2400" b="1" dirty="0" err="1" smtClean="0">
                <a:solidFill>
                  <a:schemeClr val="bg1"/>
                </a:solidFill>
              </a:rPr>
              <a:t>побіли</a:t>
            </a:r>
            <a:r>
              <a:rPr lang="ru-RU" sz="2400" b="1" dirty="0" smtClean="0">
                <a:solidFill>
                  <a:schemeClr val="bg1"/>
                </a:solidFill>
              </a:rPr>
              <a:t>» </a:t>
            </a:r>
            <a:r>
              <a:rPr lang="ru-RU" sz="2400" b="1" dirty="0" err="1">
                <a:solidFill>
                  <a:schemeClr val="bg1"/>
                </a:solidFill>
              </a:rPr>
              <a:t>язиком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піднебіння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виконуючи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повільні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рухи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верхніх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зубів</a:t>
            </a:r>
            <a:r>
              <a:rPr lang="ru-RU" sz="2400" b="1" dirty="0">
                <a:solidFill>
                  <a:schemeClr val="bg1"/>
                </a:solidFill>
              </a:rPr>
              <a:t> у </a:t>
            </a:r>
            <a:r>
              <a:rPr lang="ru-RU" sz="2400" b="1" dirty="0" err="1">
                <a:solidFill>
                  <a:schemeClr val="bg1"/>
                </a:solidFill>
              </a:rPr>
              <a:t>глиб</a:t>
            </a:r>
            <a:r>
              <a:rPr lang="ru-RU" sz="2400" b="1" dirty="0">
                <a:solidFill>
                  <a:schemeClr val="bg1"/>
                </a:solidFill>
              </a:rPr>
              <a:t> рота і назад. </a:t>
            </a:r>
            <a:r>
              <a:rPr lang="ru-RU" sz="2400" b="1" dirty="0" err="1">
                <a:solidFill>
                  <a:schemeClr val="bg1"/>
                </a:solidFill>
              </a:rPr>
              <a:t>Рахунок</a:t>
            </a:r>
            <a:r>
              <a:rPr lang="ru-RU" sz="2400" b="1" dirty="0">
                <a:solidFill>
                  <a:schemeClr val="bg1"/>
                </a:solidFill>
              </a:rPr>
              <a:t>: 1-2.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61309" y="1477721"/>
            <a:ext cx="2207177" cy="6198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«Маляр»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522" y="1513346"/>
            <a:ext cx="1951420" cy="2654994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 descr="D:\1 клас\1. Навчання грамоти\1 УРОКИ 2023\Читання\5 Блок г ґ ж ш ь х ч\062 - Звук [ж]. Мала буква ж. Читання слів і тексту з вивченими літерами\2024-01-13_1829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2463" r="2126" b="811"/>
          <a:stretch/>
        </p:blipFill>
        <p:spPr bwMode="auto">
          <a:xfrm>
            <a:off x="452896" y="1694187"/>
            <a:ext cx="2278429" cy="220722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89941" y="4444377"/>
            <a:ext cx="6715892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Відкрий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рот. </a:t>
            </a:r>
            <a:r>
              <a:rPr lang="ru-RU" sz="2400" b="1" dirty="0" err="1" smtClean="0">
                <a:solidFill>
                  <a:schemeClr val="bg1"/>
                </a:solidFill>
              </a:rPr>
              <a:t>Підніми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язик</a:t>
            </a:r>
            <a:r>
              <a:rPr lang="ru-RU" sz="2400" b="1" dirty="0">
                <a:solidFill>
                  <a:schemeClr val="bg1"/>
                </a:solidFill>
              </a:rPr>
              <a:t> до альвеол («горбики» за </a:t>
            </a:r>
            <a:r>
              <a:rPr lang="ru-RU" sz="2400" b="1" dirty="0" err="1">
                <a:solidFill>
                  <a:schemeClr val="bg1"/>
                </a:solidFill>
              </a:rPr>
              <a:t>верхніми</a:t>
            </a:r>
            <a:r>
              <a:rPr lang="ru-RU" sz="2400" b="1" dirty="0">
                <a:solidFill>
                  <a:schemeClr val="bg1"/>
                </a:solidFill>
              </a:rPr>
              <a:t> зубами). </a:t>
            </a:r>
            <a:r>
              <a:rPr lang="ru-RU" sz="2400" b="1" dirty="0" err="1">
                <a:solidFill>
                  <a:schemeClr val="bg1"/>
                </a:solidFill>
              </a:rPr>
              <a:t>Утримуючи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таке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положення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швидко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стукай </a:t>
            </a:r>
            <a:r>
              <a:rPr lang="ru-RU" sz="2400" b="1" dirty="0" err="1" smtClean="0">
                <a:solidFill>
                  <a:schemeClr val="bg1"/>
                </a:solidFill>
              </a:rPr>
              <a:t>язиком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промовляючи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т-т-т», «д-д-д», «</a:t>
            </a:r>
            <a:r>
              <a:rPr lang="ru-RU" sz="2400" b="1" dirty="0" err="1">
                <a:solidFill>
                  <a:schemeClr val="bg1"/>
                </a:solidFill>
              </a:rPr>
              <a:t>тд-тд-тд</a:t>
            </a:r>
            <a:r>
              <a:rPr lang="ru-RU" sz="2400" b="1" dirty="0">
                <a:solidFill>
                  <a:schemeClr val="bg1"/>
                </a:solidFill>
              </a:rPr>
              <a:t>».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артинки для детей барабан (13 фото) 🔥 Прикольные картинки и юм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644" y="4417029"/>
            <a:ext cx="1981760" cy="168890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013709" y="3693879"/>
            <a:ext cx="2207177" cy="6198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«Барабан»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1 УРОКИ 2023\Читання\5 Блок г ґ ж ш ь х ч\062 - Звук [ж]. Мала буква ж. Читання слів і тексту з вивченими літерами\2024-01-13_1853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7" y="4313752"/>
            <a:ext cx="2329618" cy="176641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353" y="549962"/>
            <a:ext cx="8870868" cy="88247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uk-UA" b="1" dirty="0" smtClean="0">
                <a:solidFill>
                  <a:schemeClr val="bg1"/>
                </a:solidFill>
                <a:latin typeface="+mn-lt"/>
              </a:rPr>
            </a:br>
            <a:r>
              <a:rPr lang="uk-UA" b="1" dirty="0" smtClean="0">
                <a:solidFill>
                  <a:schemeClr val="bg1"/>
                </a:solidFill>
                <a:latin typeface="+mn-lt"/>
              </a:rPr>
              <a:t>Виділення слів із звуком [ж] </a:t>
            </a:r>
            <a:br>
              <a:rPr lang="uk-UA" b="1" dirty="0" smtClean="0">
                <a:solidFill>
                  <a:schemeClr val="bg1"/>
                </a:solidFill>
                <a:latin typeface="+mn-lt"/>
              </a:rPr>
            </a:br>
            <a:endParaRPr lang="uk-UA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1932" y="1698939"/>
            <a:ext cx="4760806" cy="20621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Журавель шукає броду –</a:t>
            </a: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Жабенятко - скік у воду.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Жук до жаби: -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жу-жу-жу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Журавлеві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розкажу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!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Содержимое 3" descr="Bufo_calamita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8000" t="14776" r="20331" b="14655"/>
          <a:stretch/>
        </p:blipFill>
        <p:spPr>
          <a:xfrm>
            <a:off x="6690936" y="4205603"/>
            <a:ext cx="2684801" cy="1824288"/>
          </a:xfrm>
        </p:spPr>
      </p:pic>
      <p:pic>
        <p:nvPicPr>
          <p:cNvPr id="43012" name="Picture 4" descr="http://okartinkah.ru/smimg/zhuk-kartinki-dlya-detey-1835/zhuk-kartinki-dlya-detey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306" y="3925294"/>
            <a:ext cx="2261799" cy="1696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Журавель сірий (Grus grus) :: Пернаті друзі, птахи України, орнітологія :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55" y="1698939"/>
            <a:ext cx="2544277" cy="386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811491" y="1698939"/>
            <a:ext cx="3099459" cy="29625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Послухай скоромовку. Який звук зустрічається найчастіше? Якою буквою на письмі позначимо цей звук?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148949" y="5889105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008342" y="584998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7065" y="5728800"/>
            <a:ext cx="3429059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593939" y="5951501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068690" y="587836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2810" y="5940368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348687" y="5831996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343478" y="5974354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3115499" y="5585924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369066" y="5731286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482964" y="5756411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2504053" y="5933707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9926475" y="539086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411701" y="5241692"/>
            <a:ext cx="2113351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0356499" y="5455179"/>
            <a:ext cx="378601" cy="1093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251364" y="537525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500978" y="5453260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5400000">
            <a:off x="9997913" y="4934916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0255500" y="5254952"/>
            <a:ext cx="2" cy="486137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10813599" y="5438106"/>
            <a:ext cx="378601" cy="1264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079391" y="585684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5415429" y="5940368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533683" y="5919237"/>
            <a:ext cx="378601" cy="895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358755" y="5728799"/>
            <a:ext cx="1555158" cy="48710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50818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37089" y="1963880"/>
            <a:ext cx="6221221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малою друкованою буквою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«же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</a:t>
            </a:r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880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14.01.2024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7" name="Гімнастика для очей №9">
            <a:hlinkClick r:id="" action="ppaction://media"/>
            <a:extLst>
              <a:ext uri="{FF2B5EF4-FFF2-40B4-BE49-F238E27FC236}">
                <a16:creationId xmlns="" xmlns:a16="http://schemas.microsoft.com/office/drawing/2014/main" id="{8F1D326D-CF20-4E45-B778-67B35ED0B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18" b="918"/>
          <a:stretch/>
        </p:blipFill>
        <p:spPr>
          <a:xfrm>
            <a:off x="0" y="-1729"/>
            <a:ext cx="12195074" cy="68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425" y="1560868"/>
            <a:ext cx="5474908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50507" y="1983444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Виділи перший звук </a:t>
            </a:r>
            <a:r>
              <a:rPr lang="uk-UA" sz="2400" b="1" dirty="0">
                <a:solidFill>
                  <a:srgbClr val="FFFF00"/>
                </a:solidFill>
              </a:rPr>
              <a:t>у </a:t>
            </a:r>
            <a:r>
              <a:rPr lang="uk-UA" sz="2400" b="1" dirty="0" smtClean="0">
                <a:solidFill>
                  <a:srgbClr val="FFFF00"/>
                </a:solidFill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журавель</a:t>
            </a:r>
            <a:r>
              <a:rPr lang="uk-UA" sz="2400" b="1" dirty="0" smtClean="0">
                <a:solidFill>
                  <a:srgbClr val="FFFF00"/>
                </a:solidFill>
              </a:rPr>
              <a:t>.</a:t>
            </a:r>
            <a:endParaRPr lang="uk-UA" sz="2400" b="1" dirty="0" smtClean="0">
              <a:solidFill>
                <a:srgbClr val="FFFF0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</a:rPr>
              <a:t>його 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Під </a:t>
            </a:r>
            <a:r>
              <a:rPr lang="uk-UA" sz="2400" b="1" dirty="0">
                <a:solidFill>
                  <a:srgbClr val="FFFF00"/>
                </a:solidFill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</a:rPr>
              <a:t>звуку </a:t>
            </a:r>
            <a:r>
              <a:rPr lang="uk-UA" sz="2400" b="1" dirty="0" smtClean="0">
                <a:solidFill>
                  <a:schemeClr val="bg1"/>
                </a:solidFill>
              </a:rPr>
              <a:t>[ж]  </a:t>
            </a:r>
            <a:r>
              <a:rPr lang="uk-UA" sz="2400" b="1" dirty="0" smtClean="0">
                <a:solidFill>
                  <a:srgbClr val="FFFF00"/>
                </a:solidFill>
              </a:rPr>
              <a:t>видихуване </a:t>
            </a:r>
            <a:r>
              <a:rPr lang="uk-UA" sz="2400" b="1" dirty="0">
                <a:solidFill>
                  <a:srgbClr val="FFFF00"/>
                </a:solidFill>
              </a:rPr>
              <a:t>повітря натрапляє на </a:t>
            </a:r>
            <a:r>
              <a:rPr lang="uk-UA" sz="2400" b="1" dirty="0" smtClean="0">
                <a:solidFill>
                  <a:srgbClr val="FFFF00"/>
                </a:solidFill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Отже</a:t>
            </a:r>
            <a:r>
              <a:rPr lang="uk-UA" sz="2400" b="1" dirty="0">
                <a:solidFill>
                  <a:srgbClr val="FFFF00"/>
                </a:solidFill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</a:rPr>
              <a:t>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21138" y="3411532"/>
            <a:ext cx="896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[</a:t>
            </a:r>
            <a:r>
              <a:rPr lang="uk-UA" sz="4000" b="1" dirty="0" smtClean="0">
                <a:solidFill>
                  <a:srgbClr val="00B050"/>
                </a:solidFill>
              </a:rPr>
              <a:t>ж</a:t>
            </a:r>
            <a:r>
              <a:rPr lang="en-US" sz="4000" b="1" dirty="0" smtClean="0">
                <a:solidFill>
                  <a:srgbClr val="00B050"/>
                </a:solidFill>
              </a:rPr>
              <a:t>]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11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229935" y="2075990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4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4926" y="438761"/>
            <a:ext cx="8732066" cy="8912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uk-UA" sz="4000" b="1" dirty="0" smtClean="0">
                <a:solidFill>
                  <a:schemeClr val="bg1"/>
                </a:solidFill>
              </a:rPr>
              <a:t>«Портрет букви </a:t>
            </a:r>
            <a:r>
              <a:rPr lang="uk-UA" sz="4000" b="1" i="1" dirty="0" smtClean="0">
                <a:solidFill>
                  <a:schemeClr val="bg1"/>
                </a:solidFill>
              </a:rPr>
              <a:t>ж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8820" y="4628420"/>
            <a:ext cx="186804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абка</a:t>
            </a:r>
            <a:endParaRPr lang="ru-RU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11014" y="5668796"/>
            <a:ext cx="212194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овтий</a:t>
            </a:r>
            <a:endParaRPr lang="ru-RU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940958" y="4750268"/>
            <a:ext cx="175741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акет</a:t>
            </a:r>
            <a:endParaRPr lang="ru-RU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511014" y="5668796"/>
            <a:ext cx="48490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0958" y="4750268"/>
            <a:ext cx="48490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Рисунки лягушки для срисовки (40 фото) 🔥 Прикольные картинки и юм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36" y="2482745"/>
            <a:ext cx="1881300" cy="18813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Пиджак рисунок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32" y="2482745"/>
            <a:ext cx="1593721" cy="225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820" y="5474486"/>
            <a:ext cx="884822" cy="881986"/>
          </a:xfrm>
          <a:prstGeom prst="plaque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96543" y="4171184"/>
            <a:ext cx="15943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еле</a:t>
            </a:r>
            <a:endParaRPr lang="ru-RU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96543" y="4171184"/>
            <a:ext cx="48490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65074" y="1318368"/>
            <a:ext cx="8641917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Розглянь малюнки. Прочитай назви до малюнків. Яка буква відсутня в них? Подумай, що любить буква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ж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ще? Підбери на букву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ж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: рослину, тварину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, одяг, страву, колір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, емоцію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8118" y="5020835"/>
            <a:ext cx="23683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асмин</a:t>
            </a:r>
            <a:endParaRPr lang="ru-RU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765512" y="5592314"/>
            <a:ext cx="186804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_ </a:t>
            </a:r>
            <a:r>
              <a:rPr lang="uk-UA" sz="3600" b="1" dirty="0" err="1" smtClean="0"/>
              <a:t>урба</a:t>
            </a:r>
            <a:endParaRPr lang="ru-RU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2" r="1564" b="16008"/>
          <a:stretch/>
        </p:blipFill>
        <p:spPr bwMode="auto">
          <a:xfrm>
            <a:off x="8184577" y="2470488"/>
            <a:ext cx="2248021" cy="1539740"/>
          </a:xfrm>
          <a:prstGeom prst="round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Жасмин Лемуана (Philadelphus Lemoinei) - купить декоративные и хвойные  растения с доставкой по Украине в магазине Добродар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b="11586"/>
          <a:stretch/>
        </p:blipFill>
        <p:spPr bwMode="auto">
          <a:xfrm>
            <a:off x="594408" y="2470488"/>
            <a:ext cx="2141331" cy="227978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Пам'ятка учасника бойових ді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27796"/>
          <a:stretch/>
        </p:blipFill>
        <p:spPr bwMode="auto">
          <a:xfrm>
            <a:off x="9880270" y="4171184"/>
            <a:ext cx="1704891" cy="211258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8118" y="5020835"/>
            <a:ext cx="59718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5336" y="4628420"/>
            <a:ext cx="48490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65512" y="5581812"/>
            <a:ext cx="484903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ж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9" grpId="0" animBg="1"/>
      <p:bldP spid="20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52007</TotalTime>
  <Words>831</Words>
  <Application>Microsoft Office PowerPoint</Application>
  <PresentationFormat>Произвольный</PresentationFormat>
  <Paragraphs>168</Paragraphs>
  <Slides>22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Виділення слів із звуком [ж]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3225</cp:revision>
  <dcterms:created xsi:type="dcterms:W3CDTF">2018-01-05T16:38:53Z</dcterms:created>
  <dcterms:modified xsi:type="dcterms:W3CDTF">2024-01-14T16:35:56Z</dcterms:modified>
</cp:coreProperties>
</file>