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914" r:id="rId3"/>
    <p:sldId id="930" r:id="rId4"/>
    <p:sldId id="916" r:id="rId5"/>
    <p:sldId id="931" r:id="rId6"/>
    <p:sldId id="932" r:id="rId7"/>
    <p:sldId id="922" r:id="rId8"/>
    <p:sldId id="920" r:id="rId9"/>
    <p:sldId id="921" r:id="rId10"/>
    <p:sldId id="929" r:id="rId11"/>
    <p:sldId id="892" r:id="rId12"/>
    <p:sldId id="906" r:id="rId13"/>
    <p:sldId id="927" r:id="rId14"/>
    <p:sldId id="928" r:id="rId15"/>
    <p:sldId id="923" r:id="rId16"/>
    <p:sldId id="925" r:id="rId17"/>
    <p:sldId id="352" r:id="rId18"/>
    <p:sldId id="866" r:id="rId19"/>
    <p:sldId id="93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CC00CC"/>
    <a:srgbClr val="78B64E"/>
    <a:srgbClr val="FF66FF"/>
    <a:srgbClr val="F5F6F9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77" autoAdjust="0"/>
    <p:restoredTop sz="94660"/>
  </p:normalViewPr>
  <p:slideViewPr>
    <p:cSldViewPr snapToGrid="0">
      <p:cViewPr varScale="1">
        <p:scale>
          <a:sx n="85" d="100"/>
          <a:sy n="85" d="100"/>
        </p:scale>
        <p:origin x="-46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16.01.2024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16.01.2024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16.01.2024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2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mpdndysa22" TargetMode="External"/><Relationship Id="rId5" Type="http://schemas.microsoft.com/office/2007/relationships/hdphoto" Target="../media/hdphoto4.wdp"/><Relationship Id="rId4" Type="http://schemas.openxmlformats.org/officeDocument/2006/relationships/image" Target="../media/image43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39755" y="4322412"/>
            <a:ext cx="10222254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Написання </a:t>
            </a:r>
            <a:r>
              <a:rPr lang="ru-RU" sz="4800" b="1" dirty="0" err="1">
                <a:solidFill>
                  <a:schemeClr val="bg1"/>
                </a:solidFill>
              </a:rPr>
              <a:t>малої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букви</a:t>
            </a:r>
            <a:r>
              <a:rPr lang="ru-RU" sz="4800" b="1" dirty="0">
                <a:solidFill>
                  <a:schemeClr val="bg1"/>
                </a:solidFill>
              </a:rPr>
              <a:t> ж, </a:t>
            </a:r>
            <a:r>
              <a:rPr lang="ru-RU" sz="4800" b="1" dirty="0" err="1">
                <a:solidFill>
                  <a:schemeClr val="bg1"/>
                </a:solidFill>
              </a:rPr>
              <a:t>складів</a:t>
            </a:r>
            <a:r>
              <a:rPr lang="ru-RU" sz="4800" b="1" dirty="0">
                <a:solidFill>
                  <a:schemeClr val="bg1"/>
                </a:solidFill>
              </a:rPr>
              <a:t>, </a:t>
            </a:r>
            <a:r>
              <a:rPr lang="ru-RU" sz="4800" b="1" dirty="0" err="1">
                <a:solidFill>
                  <a:schemeClr val="bg1"/>
                </a:solidFill>
              </a:rPr>
              <a:t>слів</a:t>
            </a:r>
            <a:r>
              <a:rPr lang="ru-RU" sz="4800" b="1" dirty="0">
                <a:solidFill>
                  <a:schemeClr val="bg1"/>
                </a:solidFill>
              </a:rPr>
              <a:t> і </a:t>
            </a:r>
            <a:r>
              <a:rPr lang="ru-RU" sz="4800" b="1" dirty="0" err="1">
                <a:solidFill>
                  <a:schemeClr val="bg1"/>
                </a:solidFill>
              </a:rPr>
              <a:t>речень</a:t>
            </a:r>
            <a:r>
              <a:rPr lang="ru-RU" sz="4800" b="1" dirty="0">
                <a:solidFill>
                  <a:schemeClr val="bg1"/>
                </a:solidFill>
              </a:rPr>
              <a:t> з </a:t>
            </a:r>
            <a:r>
              <a:rPr lang="ru-RU" sz="4800" b="1" dirty="0" err="1">
                <a:solidFill>
                  <a:schemeClr val="bg1"/>
                </a:solidFill>
              </a:rPr>
              <a:t>вивченими</a:t>
            </a:r>
            <a:r>
              <a:rPr lang="ru-RU" sz="4800" b="1" dirty="0">
                <a:solidFill>
                  <a:schemeClr val="bg1"/>
                </a:solidFill>
              </a:rPr>
              <a:t> буквами. </a:t>
            </a:r>
          </a:p>
        </p:txBody>
      </p:sp>
      <p:pic>
        <p:nvPicPr>
          <p:cNvPr id="2050" name="Picture 2" descr="Как пишется буква Ж. Пишем букву Ж правильно и красиво. Исправляем почерк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22" y="1368482"/>
            <a:ext cx="4211748" cy="2369108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69848" y="1368482"/>
            <a:ext cx="3433916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6</a:t>
            </a:r>
            <a:r>
              <a:rPr lang="en-US" sz="2800" b="1" dirty="0" smtClean="0">
                <a:solidFill>
                  <a:schemeClr val="bg1"/>
                </a:solidFill>
              </a:rPr>
              <a:t>2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" r="50042" b="80798"/>
          <a:stretch/>
        </p:blipFill>
        <p:spPr>
          <a:xfrm>
            <a:off x="3317548" y="2264096"/>
            <a:ext cx="8280000" cy="23763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5" t="40568" r="18917" b="44058"/>
          <a:stretch/>
        </p:blipFill>
        <p:spPr>
          <a:xfrm>
            <a:off x="4301773" y="2355256"/>
            <a:ext cx="7073037" cy="126165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5" t="40568" r="18917" b="44058"/>
          <a:stretch/>
        </p:blipFill>
        <p:spPr>
          <a:xfrm>
            <a:off x="4301772" y="3320339"/>
            <a:ext cx="7073037" cy="1261659"/>
          </a:xfrm>
          <a:prstGeom prst="rect">
            <a:avLst/>
          </a:prstGeom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10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92120" y="583895"/>
            <a:ext cx="8990026" cy="13146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речення у наступному рядку. </a:t>
            </a:r>
          </a:p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за зразком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Полезные и вредные жуки в огороде – фото, описания и что с ними делать —  Дом и Сад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9" r="4051"/>
          <a:stretch/>
        </p:blipFill>
        <p:spPr bwMode="auto">
          <a:xfrm>
            <a:off x="185934" y="2287421"/>
            <a:ext cx="2969861" cy="232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83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15495" t="67261" r="15166" b="16840"/>
          <a:stretch/>
        </p:blipFill>
        <p:spPr>
          <a:xfrm>
            <a:off x="2916848" y="2675269"/>
            <a:ext cx="8490850" cy="275253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48" y="2648985"/>
            <a:ext cx="8524303" cy="280509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7220" y="3161001"/>
            <a:ext cx="595456" cy="387739"/>
          </a:xfrm>
          <a:prstGeom prst="rect">
            <a:avLst/>
          </a:prstGeom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10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65747" y="646349"/>
            <a:ext cx="9215076" cy="12393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Що зображено внизу сторінки </a:t>
            </a:r>
            <a:r>
              <a:rPr lang="uk-UA" sz="4000" b="1" dirty="0" smtClean="0">
                <a:solidFill>
                  <a:schemeClr val="bg1"/>
                </a:solidFill>
              </a:rPr>
              <a:t>зошита? 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31266" y="2471305"/>
            <a:ext cx="2534522" cy="30572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35889" y="646349"/>
            <a:ext cx="10571809" cy="18043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Пригадай яких кольорів бувають жабки (</a:t>
            </a:r>
            <a:r>
              <a:rPr lang="uk-UA" sz="2400" b="1" i="1" dirty="0" smtClean="0">
                <a:solidFill>
                  <a:schemeClr val="bg1"/>
                </a:solidFill>
              </a:rPr>
              <a:t>темно-зелені, світло-зелені, сірі, руді, у крапинку</a:t>
            </a:r>
            <a:r>
              <a:rPr lang="uk-UA" sz="2400" b="1" dirty="0" smtClean="0">
                <a:solidFill>
                  <a:schemeClr val="bg1"/>
                </a:solidFill>
              </a:rPr>
              <a:t>). Визнач, скільки усього жабок на малюнку. Чи є серед них однакові? </a:t>
            </a:r>
            <a:r>
              <a:rPr lang="uk-UA" sz="2400" b="1" dirty="0" smtClean="0">
                <a:solidFill>
                  <a:schemeClr val="bg1"/>
                </a:solidFill>
              </a:rPr>
              <a:t>Вибери, </a:t>
            </a:r>
            <a:r>
              <a:rPr lang="uk-UA" sz="2400" b="1" dirty="0" smtClean="0">
                <a:solidFill>
                  <a:schemeClr val="bg1"/>
                </a:solidFill>
              </a:rPr>
              <a:t>якими олівцями будеш зафарбовувати жабок?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Яку жабку </a:t>
            </a:r>
            <a:r>
              <a:rPr lang="uk-UA" sz="2400" b="1" dirty="0" smtClean="0">
                <a:solidFill>
                  <a:schemeClr val="bg1"/>
                </a:solidFill>
              </a:rPr>
              <a:t>зробиш </a:t>
            </a:r>
            <a:r>
              <a:rPr lang="uk-UA" sz="2400" b="1" dirty="0" smtClean="0">
                <a:solidFill>
                  <a:schemeClr val="bg1"/>
                </a:solidFill>
              </a:rPr>
              <a:t>царівною? Домалюй їй корону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7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16.01.2024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Фізкультхвилинка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2" name="Фізкультхвилинка №13">
            <a:hlinkClick r:id="" action="ppaction://media"/>
            <a:extLst>
              <a:ext uri="{FF2B5EF4-FFF2-40B4-BE49-F238E27FC236}">
                <a16:creationId xmlns="" xmlns:a16="http://schemas.microsoft.com/office/drawing/2014/main" id="{96AA2FB9-2CB8-46FC-BE04-B95E0510C6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4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" r="46755" b="73786"/>
          <a:stretch/>
        </p:blipFill>
        <p:spPr>
          <a:xfrm>
            <a:off x="1321918" y="1540031"/>
            <a:ext cx="8280000" cy="3244081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1317024" y="1962041"/>
            <a:ext cx="8353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dirty="0" smtClean="0"/>
              <a:t>ні</a:t>
            </a:r>
            <a:endParaRPr lang="ru-RU" sz="3500" dirty="0"/>
          </a:p>
        </p:txBody>
      </p:sp>
      <p:sp>
        <p:nvSpPr>
          <p:cNvPr id="27" name="TextBox 26"/>
          <p:cNvSpPr txBox="1"/>
          <p:nvPr/>
        </p:nvSpPr>
        <p:spPr>
          <a:xfrm>
            <a:off x="1317024" y="3855217"/>
            <a:ext cx="152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dirty="0" err="1" smtClean="0"/>
              <a:t>дорі</a:t>
            </a:r>
            <a:endParaRPr lang="ru-RU" sz="3500" dirty="0"/>
          </a:p>
        </p:txBody>
      </p:sp>
      <p:sp>
        <p:nvSpPr>
          <p:cNvPr id="28" name="TextBox 27"/>
          <p:cNvSpPr txBox="1"/>
          <p:nvPr/>
        </p:nvSpPr>
        <p:spPr>
          <a:xfrm>
            <a:off x="2932290" y="2926323"/>
            <a:ext cx="136158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dirty="0" err="1" smtClean="0"/>
              <a:t>жка</a:t>
            </a:r>
            <a:endParaRPr lang="ru-RU" sz="3500" dirty="0"/>
          </a:p>
        </p:txBody>
      </p:sp>
      <p:sp>
        <p:nvSpPr>
          <p:cNvPr id="29" name="TextBox 28"/>
          <p:cNvSpPr txBox="1"/>
          <p:nvPr/>
        </p:nvSpPr>
        <p:spPr>
          <a:xfrm>
            <a:off x="1317024" y="2926323"/>
            <a:ext cx="8353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dirty="0" err="1" smtClean="0"/>
              <a:t>сте</a:t>
            </a:r>
            <a:endParaRPr lang="ru-RU" sz="3500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933477" y="2310412"/>
            <a:ext cx="774441" cy="6159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2157849" y="3239306"/>
            <a:ext cx="573743" cy="24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2320697" y="3557264"/>
            <a:ext cx="501553" cy="6134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9" t="45510" r="68656" b="48663"/>
          <a:stretch/>
        </p:blipFill>
        <p:spPr>
          <a:xfrm>
            <a:off x="5522580" y="2989754"/>
            <a:ext cx="2251638" cy="50113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5" t="45324" r="45662" b="48927"/>
          <a:stretch/>
        </p:blipFill>
        <p:spPr>
          <a:xfrm>
            <a:off x="4224818" y="2006283"/>
            <a:ext cx="395069" cy="49452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4" t="45432" r="39623" b="48819"/>
          <a:stretch/>
        </p:blipFill>
        <p:spPr>
          <a:xfrm>
            <a:off x="4224818" y="2975710"/>
            <a:ext cx="395069" cy="494523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3" t="46734" r="34010" b="44128"/>
          <a:stretch/>
        </p:blipFill>
        <p:spPr>
          <a:xfrm>
            <a:off x="4045247" y="4072064"/>
            <a:ext cx="574640" cy="78604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7" t="44173" r="9171" b="46712"/>
          <a:stretch/>
        </p:blipFill>
        <p:spPr>
          <a:xfrm>
            <a:off x="5423695" y="1932097"/>
            <a:ext cx="1231641" cy="7367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t="45655" r="85773" b="48704"/>
          <a:stretch/>
        </p:blipFill>
        <p:spPr>
          <a:xfrm>
            <a:off x="6364806" y="2026765"/>
            <a:ext cx="914400" cy="48519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7" t="45551" r="50846" b="44143"/>
          <a:stretch/>
        </p:blipFill>
        <p:spPr>
          <a:xfrm>
            <a:off x="5336839" y="3952194"/>
            <a:ext cx="2437379" cy="886408"/>
          </a:xfrm>
          <a:prstGeom prst="rect">
            <a:avLst/>
          </a:prstGeom>
        </p:spPr>
      </p:pic>
      <p:sp>
        <p:nvSpPr>
          <p:cNvPr id="2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11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321918" y="558874"/>
            <a:ext cx="9955242" cy="8610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Утвори зі складів слова у наступних рядках.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Людина\дети-и-туризм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268" y="2726332"/>
            <a:ext cx="2549243" cy="3932807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87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034" y="1659625"/>
            <a:ext cx="1875838" cy="187583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" t="9551" r="47001" b="73786"/>
          <a:stretch/>
        </p:blipFill>
        <p:spPr>
          <a:xfrm>
            <a:off x="3167825" y="3610018"/>
            <a:ext cx="8280000" cy="2062065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9" t="41014" r="25633" b="48792"/>
          <a:stretch/>
        </p:blipFill>
        <p:spPr>
          <a:xfrm>
            <a:off x="4192854" y="3475911"/>
            <a:ext cx="846730" cy="9257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5916" y="1726533"/>
            <a:ext cx="1441674" cy="180893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0" t="40911" r="13351" b="48895"/>
          <a:stretch/>
        </p:blipFill>
        <p:spPr>
          <a:xfrm>
            <a:off x="4192854" y="3475911"/>
            <a:ext cx="1858122" cy="89441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0" t="39864" r="78580" b="47805"/>
          <a:stretch/>
        </p:blipFill>
        <p:spPr>
          <a:xfrm>
            <a:off x="7681266" y="3412475"/>
            <a:ext cx="2083321" cy="10212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9" t="42006" r="71567" b="48129"/>
          <a:stretch/>
        </p:blipFill>
        <p:spPr>
          <a:xfrm>
            <a:off x="9223103" y="3621553"/>
            <a:ext cx="960537" cy="81706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0" t="42502" r="63460" b="48823"/>
          <a:stretch/>
        </p:blipFill>
        <p:spPr>
          <a:xfrm>
            <a:off x="3711537" y="4592622"/>
            <a:ext cx="1123026" cy="75285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4" t="42610" r="48834" b="48715"/>
          <a:stretch/>
        </p:blipFill>
        <p:spPr>
          <a:xfrm>
            <a:off x="3942003" y="4592622"/>
            <a:ext cx="1961010" cy="75285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0" t="39864" r="78580" b="47805"/>
          <a:stretch/>
        </p:blipFill>
        <p:spPr>
          <a:xfrm>
            <a:off x="7681266" y="4373809"/>
            <a:ext cx="2083321" cy="102128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0" t="44115" r="42528" b="48188"/>
          <a:stretch/>
        </p:blipFill>
        <p:spPr>
          <a:xfrm>
            <a:off x="9223103" y="4727141"/>
            <a:ext cx="694487" cy="66795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321918" y="558874"/>
            <a:ext cx="9955242" cy="8610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Назви предмет і його колір.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словосполучення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11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Картинки до тестів\Людина\Дівча з олівцем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73" y="2894795"/>
            <a:ext cx="2555126" cy="2264456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45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46753" b="65757"/>
          <a:stretch/>
        </p:blipFill>
        <p:spPr>
          <a:xfrm>
            <a:off x="1930959" y="1951352"/>
            <a:ext cx="8280000" cy="42377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43364" r="75102" b="45343"/>
          <a:stretch/>
        </p:blipFill>
        <p:spPr>
          <a:xfrm>
            <a:off x="6127376" y="5193425"/>
            <a:ext cx="2546254" cy="87935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68" t="42828" r="6124" b="44533"/>
          <a:stretch/>
        </p:blipFill>
        <p:spPr>
          <a:xfrm>
            <a:off x="2362428" y="2218968"/>
            <a:ext cx="4942282" cy="104254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44211" r="82860" b="45857"/>
          <a:stretch/>
        </p:blipFill>
        <p:spPr>
          <a:xfrm>
            <a:off x="6886698" y="2324278"/>
            <a:ext cx="1440800" cy="83494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3" t="41527" r="60256" b="44637"/>
          <a:stretch/>
        </p:blipFill>
        <p:spPr>
          <a:xfrm>
            <a:off x="2362428" y="3075515"/>
            <a:ext cx="3158239" cy="116316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0" t="42526" r="39564" b="43638"/>
          <a:stretch/>
        </p:blipFill>
        <p:spPr>
          <a:xfrm>
            <a:off x="5510729" y="3152050"/>
            <a:ext cx="2882497" cy="116316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0" t="40750" r="7630" b="45414"/>
          <a:stretch/>
        </p:blipFill>
        <p:spPr>
          <a:xfrm>
            <a:off x="1871839" y="4959039"/>
            <a:ext cx="4497995" cy="111374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164861" y="4283387"/>
            <a:ext cx="594316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dirty="0" smtClean="0"/>
              <a:t>Будемо жити дружно!</a:t>
            </a:r>
            <a:endParaRPr lang="ru-RU" sz="35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93338" y="558874"/>
            <a:ext cx="9955242" cy="11792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пару слів. Зміни слово за зразком.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друковане речення рукописними буквами.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11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Картинки до тестів\Людина\Дівчатка за партою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10" y="4795025"/>
            <a:ext cx="3156023" cy="182087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2884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" t="17189" r="42896" b="65757"/>
          <a:stretch/>
        </p:blipFill>
        <p:spPr>
          <a:xfrm>
            <a:off x="929795" y="4024243"/>
            <a:ext cx="8820000" cy="21105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921922" y="538842"/>
            <a:ext cx="10027687" cy="6462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Запиши </a:t>
            </a:r>
            <a:r>
              <a:rPr lang="ru-RU" sz="3200" b="1" dirty="0" err="1" smtClean="0">
                <a:solidFill>
                  <a:schemeClr val="bg1"/>
                </a:solidFill>
              </a:rPr>
              <a:t>назви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тварин</a:t>
            </a:r>
            <a:r>
              <a:rPr lang="ru-RU" sz="3200" b="1" dirty="0" smtClean="0">
                <a:solidFill>
                  <a:schemeClr val="bg1"/>
                </a:solidFill>
              </a:rPr>
              <a:t>, </a:t>
            </a:r>
            <a:r>
              <a:rPr lang="ru-RU" sz="3200" b="1" dirty="0" err="1" smtClean="0">
                <a:solidFill>
                  <a:schemeClr val="bg1"/>
                </a:solidFill>
              </a:rPr>
              <a:t>які</a:t>
            </a:r>
            <a:r>
              <a:rPr lang="ru-RU" sz="3200" b="1" dirty="0" smtClean="0">
                <a:solidFill>
                  <a:schemeClr val="bg1"/>
                </a:solidFill>
              </a:rPr>
              <a:t> «</a:t>
            </a:r>
            <a:r>
              <a:rPr lang="ru-RU" sz="3200" b="1" dirty="0" err="1" smtClean="0">
                <a:solidFill>
                  <a:schemeClr val="bg1"/>
                </a:solidFill>
              </a:rPr>
              <a:t>дружать</a:t>
            </a:r>
            <a:r>
              <a:rPr lang="ru-RU" sz="3200" b="1" dirty="0" smtClean="0">
                <a:solidFill>
                  <a:schemeClr val="bg1"/>
                </a:solidFill>
              </a:rPr>
              <a:t>» </a:t>
            </a:r>
            <a:r>
              <a:rPr lang="ru-RU" sz="3200" b="1" dirty="0" err="1" smtClean="0">
                <a:solidFill>
                  <a:schemeClr val="bg1"/>
                </a:solidFill>
              </a:rPr>
              <a:t>із</a:t>
            </a:r>
            <a:r>
              <a:rPr lang="ru-RU" sz="3200" b="1" dirty="0" smtClean="0">
                <a:solidFill>
                  <a:schemeClr val="bg1"/>
                </a:solidFill>
              </a:rPr>
              <a:t> буквою «же»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23" y="1300405"/>
            <a:ext cx="8720603" cy="1948923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349253" y="3249327"/>
            <a:ext cx="1039961" cy="584775"/>
          </a:xfrm>
          <a:prstGeom prst="rect">
            <a:avLst/>
          </a:prstGeom>
          <a:ln w="28575">
            <a:solidFill>
              <a:srgbClr val="0070C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жук</a:t>
            </a:r>
            <a:endParaRPr lang="ru-RU" sz="32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163907" y="3273105"/>
            <a:ext cx="1314281" cy="584775"/>
          </a:xfrm>
          <a:prstGeom prst="rect">
            <a:avLst/>
          </a:prstGeom>
          <a:ln w="28575">
            <a:solidFill>
              <a:srgbClr val="0070C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жаба</a:t>
            </a:r>
            <a:endParaRPr lang="ru-RU" sz="32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753858" y="3249326"/>
            <a:ext cx="1363812" cy="584775"/>
          </a:xfrm>
          <a:prstGeom prst="rect">
            <a:avLst/>
          </a:prstGeom>
          <a:ln w="28575">
            <a:solidFill>
              <a:srgbClr val="0070C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зебра</a:t>
            </a:r>
            <a:endParaRPr lang="ru-RU" sz="32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482339" y="3249328"/>
            <a:ext cx="2160187" cy="584775"/>
          </a:xfrm>
          <a:prstGeom prst="rect">
            <a:avLst/>
          </a:prstGeom>
          <a:ln w="28575">
            <a:solidFill>
              <a:srgbClr val="0070C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журавель</a:t>
            </a:r>
            <a:endParaRPr lang="ru-RU" sz="32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19"/>
          <a:stretch/>
        </p:blipFill>
        <p:spPr>
          <a:xfrm>
            <a:off x="1008018" y="4072272"/>
            <a:ext cx="3929473" cy="10802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4"/>
          <a:stretch/>
        </p:blipFill>
        <p:spPr>
          <a:xfrm>
            <a:off x="5561959" y="4071950"/>
            <a:ext cx="2755697" cy="1080233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921923" y="466390"/>
            <a:ext cx="10027686" cy="7911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Картинний</a:t>
            </a:r>
            <a:r>
              <a:rPr lang="ru-RU" sz="4000" b="1" dirty="0" smtClean="0">
                <a:solidFill>
                  <a:schemeClr val="bg1"/>
                </a:solidFill>
              </a:rPr>
              <a:t> диктант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D:\Картинки до тестів\Нежива природа\Говерл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51" y="1905982"/>
            <a:ext cx="2602531" cy="1951898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Картинки до тестів\Нежива природа\Ріка Дунай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483" y="1905982"/>
            <a:ext cx="2684128" cy="1972835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Картинки до тестів\Нежива природа\Небо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11" y="1875817"/>
            <a:ext cx="2646156" cy="1982063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297520" y="1351328"/>
            <a:ext cx="4912673" cy="584775"/>
          </a:xfrm>
          <a:prstGeom prst="rect">
            <a:avLst/>
          </a:prstGeom>
          <a:ln w="28575">
            <a:solidFill>
              <a:srgbClr val="0070C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Гора, </a:t>
            </a:r>
            <a:r>
              <a:rPr lang="ru-RU" sz="32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ріка</a:t>
            </a:r>
            <a:r>
              <a:rPr lang="ru-RU" sz="32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, небо, море.  </a:t>
            </a:r>
            <a:endParaRPr lang="ru-RU" sz="32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4104" name="Picture 8" descr="Любите море – тоді вам в Бердянськ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767" y="1875817"/>
            <a:ext cx="2587082" cy="1917674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53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529534" y="407564"/>
            <a:ext cx="9019520" cy="7967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1076" y="2166256"/>
            <a:ext cx="1230087" cy="123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71401" y="495427"/>
            <a:ext cx="8732066" cy="7535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07440" y="1890900"/>
            <a:ext cx="4368800" cy="2492990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600" b="1" dirty="0">
                <a:solidFill>
                  <a:srgbClr val="0070C0"/>
                </a:solidFill>
              </a:rPr>
              <a:t>Яку букву 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600" b="1" dirty="0" smtClean="0">
                <a:solidFill>
                  <a:srgbClr val="0070C0"/>
                </a:solidFill>
              </a:rPr>
              <a:t>Добери </a:t>
            </a:r>
            <a:r>
              <a:rPr lang="uk-UA" sz="2600" b="1" dirty="0">
                <a:solidFill>
                  <a:srgbClr val="0070C0"/>
                </a:solidFill>
              </a:rPr>
              <a:t>слова, в яких буква </a:t>
            </a:r>
            <a:r>
              <a:rPr lang="uk-UA" sz="2600" b="1" dirty="0" smtClean="0">
                <a:solidFill>
                  <a:srgbClr val="0070C0"/>
                </a:solidFill>
              </a:rPr>
              <a:t>«же» стоїть в середині слова, </a:t>
            </a:r>
            <a:r>
              <a:rPr lang="uk-UA" sz="2600" b="1" dirty="0">
                <a:solidFill>
                  <a:srgbClr val="0070C0"/>
                </a:solidFill>
              </a:rPr>
              <a:t>а потім </a:t>
            </a:r>
            <a:r>
              <a:rPr lang="uk-UA" sz="2600" b="1" dirty="0" smtClean="0">
                <a:solidFill>
                  <a:srgbClr val="0070C0"/>
                </a:solidFill>
              </a:rPr>
              <a:t>слова, в яких – в кінці.</a:t>
            </a:r>
            <a:endParaRPr lang="uk-UA" sz="2600" b="1" dirty="0">
              <a:solidFill>
                <a:srgbClr val="0070C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718140" y="1634729"/>
            <a:ext cx="3489300" cy="42088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620830" y="2014973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2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71961" y="527186"/>
            <a:ext cx="9032553" cy="72467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 «Мій олівець»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71961" y="1352582"/>
            <a:ext cx="9032553" cy="54447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179705" indent="45085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rgbClr val="0070C0"/>
                </a:solidFill>
              </a:rPr>
              <a:t>Чи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справдилися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очікування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від</a:t>
            </a:r>
            <a:r>
              <a:rPr lang="ru-RU" sz="2400" b="1" dirty="0" smtClean="0">
                <a:solidFill>
                  <a:srgbClr val="0070C0"/>
                </a:solidFill>
              </a:rPr>
              <a:t> уроку?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027" name="Picture 3" descr="D:\Картинки до тестів\Емоції Олівці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6" b="-331"/>
          <a:stretch/>
        </p:blipFill>
        <p:spPr bwMode="auto">
          <a:xfrm>
            <a:off x="8706663" y="1996012"/>
            <a:ext cx="1797851" cy="2827988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813" y="1996012"/>
            <a:ext cx="1906043" cy="2827988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Олівці\images (1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7" r="6443"/>
          <a:stretch/>
        </p:blipFill>
        <p:spPr bwMode="auto">
          <a:xfrm>
            <a:off x="1471961" y="2049507"/>
            <a:ext cx="1761366" cy="277449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8723970" y="5073987"/>
            <a:ext cx="1820096" cy="104198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Мені</a:t>
            </a:r>
            <a:r>
              <a:rPr lang="ru-RU" sz="2400" b="1" dirty="0" smtClean="0">
                <a:solidFill>
                  <a:schemeClr val="bg1"/>
                </a:solidFill>
              </a:rPr>
              <a:t> все </a:t>
            </a:r>
            <a:r>
              <a:rPr lang="ru-RU" sz="2400" b="1" dirty="0" err="1" smtClean="0">
                <a:solidFill>
                  <a:schemeClr val="bg1"/>
                </a:solidFill>
              </a:rPr>
              <a:t>під</a:t>
            </a:r>
            <a:r>
              <a:rPr lang="ru-RU" sz="2400" b="1" dirty="0" smtClean="0">
                <a:solidFill>
                  <a:schemeClr val="bg1"/>
                </a:solidFill>
              </a:rPr>
              <a:t> силу!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764812" y="5049753"/>
            <a:ext cx="1906043" cy="1041987"/>
          </a:xfrm>
          <a:prstGeom prst="roundRect">
            <a:avLst/>
          </a:prstGeom>
          <a:solidFill>
            <a:srgbClr val="295FF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Позитивні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емоції</a:t>
            </a:r>
            <a:r>
              <a:rPr lang="ru-RU" sz="2400" b="1" dirty="0" smtClean="0">
                <a:solidFill>
                  <a:schemeClr val="bg1"/>
                </a:solidFill>
              </a:rPr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471961" y="5049753"/>
            <a:ext cx="1761366" cy="1041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Цікаві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знання</a:t>
            </a:r>
            <a:r>
              <a:rPr lang="ru-RU" sz="2400" b="1" dirty="0" smtClean="0">
                <a:solidFill>
                  <a:schemeClr val="bg1"/>
                </a:solidFill>
              </a:rPr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D:\Картинки до тестів\Емоції Олівці\Рисунок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7" t="4689" r="5013" b="375"/>
          <a:stretch/>
        </p:blipFill>
        <p:spPr bwMode="auto">
          <a:xfrm>
            <a:off x="5957210" y="1996012"/>
            <a:ext cx="2448000" cy="2827988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6138481" y="5049753"/>
            <a:ext cx="1820096" cy="1041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Почуття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успіху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86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60" y="1456402"/>
            <a:ext cx="5159060" cy="502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5925832" y="1815607"/>
            <a:ext cx="5633896" cy="39828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59798" y="448234"/>
            <a:ext cx="8732066" cy="9060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Організація класу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7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51" y="3044779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654310" y="1875721"/>
            <a:ext cx="5905418" cy="3862596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500" b="1" dirty="0">
                <a:solidFill>
                  <a:srgbClr val="FFFF00"/>
                </a:solidFill>
              </a:rPr>
              <a:t>Продзвенів уже дзвінок,                                  </a:t>
            </a:r>
          </a:p>
          <a:p>
            <a:pPr algn="ctr"/>
            <a:r>
              <a:rPr lang="uk-UA" sz="3500" b="1" dirty="0">
                <a:solidFill>
                  <a:srgbClr val="FFFF00"/>
                </a:solidFill>
              </a:rPr>
              <a:t>починається урок. </a:t>
            </a:r>
          </a:p>
          <a:p>
            <a:pPr algn="ctr"/>
            <a:r>
              <a:rPr lang="uk-UA" sz="3500" b="1" dirty="0">
                <a:solidFill>
                  <a:srgbClr val="FFFF00"/>
                </a:solidFill>
              </a:rPr>
              <a:t>Приготуйте без мороки</a:t>
            </a:r>
          </a:p>
          <a:p>
            <a:pPr algn="ctr"/>
            <a:r>
              <a:rPr lang="uk-UA" sz="3500" b="1" dirty="0">
                <a:solidFill>
                  <a:srgbClr val="FFFF00"/>
                </a:solidFill>
              </a:rPr>
              <a:t>Все, що треба до уроку.</a:t>
            </a:r>
          </a:p>
          <a:p>
            <a:pPr algn="ctr"/>
            <a:r>
              <a:rPr lang="uk-UA" sz="3500" b="1" dirty="0" smtClean="0">
                <a:solidFill>
                  <a:srgbClr val="FFFF00"/>
                </a:solidFill>
              </a:rPr>
              <a:t>зошит</a:t>
            </a:r>
            <a:r>
              <a:rPr lang="uk-UA" sz="3500" b="1" dirty="0">
                <a:solidFill>
                  <a:srgbClr val="FFFF00"/>
                </a:solidFill>
              </a:rPr>
              <a:t>, </a:t>
            </a:r>
            <a:r>
              <a:rPr lang="uk-UA" sz="3500" b="1" dirty="0" smtClean="0">
                <a:solidFill>
                  <a:srgbClr val="FFFF00"/>
                </a:solidFill>
              </a:rPr>
              <a:t>гумку</a:t>
            </a:r>
            <a:r>
              <a:rPr lang="uk-UA" sz="3500" b="1" dirty="0">
                <a:solidFill>
                  <a:srgbClr val="FFFF00"/>
                </a:solidFill>
              </a:rPr>
              <a:t>, олівці. </a:t>
            </a:r>
          </a:p>
          <a:p>
            <a:pPr algn="ctr"/>
            <a:r>
              <a:rPr lang="uk-UA" sz="3500" b="1" dirty="0">
                <a:solidFill>
                  <a:srgbClr val="FFFF00"/>
                </a:solidFill>
              </a:rPr>
              <a:t>Приготувались? </a:t>
            </a:r>
          </a:p>
          <a:p>
            <a:pPr algn="ctr"/>
            <a:r>
              <a:rPr lang="uk-UA" sz="3500" b="1" dirty="0" smtClean="0">
                <a:solidFill>
                  <a:srgbClr val="FFFF00"/>
                </a:solidFill>
              </a:rPr>
              <a:t>Молодці!</a:t>
            </a:r>
            <a:endParaRPr lang="uk-UA" sz="3500" b="1" dirty="0">
              <a:solidFill>
                <a:srgbClr val="FFFF00"/>
              </a:solidFill>
            </a:endParaRPr>
          </a:p>
        </p:txBody>
      </p:sp>
      <p:sp>
        <p:nvSpPr>
          <p:cNvPr id="6" name="AutoShape 2" descr="Фото, автор Soloveika на Яндекс.Фотках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660" y1="27007" x2="27660" y2="27007"/>
                        <a14:foregroundMark x1="28191" y1="18613" x2="28191" y2="18613"/>
                        <a14:foregroundMark x1="41667" y1="11436" x2="41667" y2="11436"/>
                        <a14:foregroundMark x1="48404" y1="26156" x2="48404" y2="26156"/>
                        <a14:foregroundMark x1="42730" y1="39659" x2="42730" y2="39659"/>
                        <a14:foregroundMark x1="49645" y1="54866" x2="49645" y2="54866"/>
                        <a14:foregroundMark x1="28369" y1="52190" x2="28369" y2="52190"/>
                        <a14:foregroundMark x1="23936" y1="58394" x2="23936" y2="58394"/>
                        <a14:foregroundMark x1="36525" y1="57056" x2="36525" y2="57056"/>
                        <a14:foregroundMark x1="71277" y1="60219" x2="71277" y2="60219"/>
                        <a14:foregroundMark x1="82801" y1="63017" x2="82801" y2="63017"/>
                        <a14:foregroundMark x1="58688" y1="58637" x2="58688" y2="58637"/>
                        <a14:foregroundMark x1="56028" y1="55474" x2="56028" y2="55474"/>
                        <a14:foregroundMark x1="38121" y1="52190" x2="38121" y2="52190"/>
                        <a14:foregroundMark x1="10106" y1="15815" x2="10106" y2="15815"/>
                        <a14:foregroundMark x1="8688" y1="22141" x2="8688" y2="22141"/>
                        <a14:foregroundMark x1="11702" y1="28589" x2="11702" y2="28589"/>
                        <a14:foregroundMark x1="15603" y1="29684" x2="15603" y2="29684"/>
                        <a14:foregroundMark x1="22340" y1="22141" x2="22340" y2="22141"/>
                        <a14:foregroundMark x1="32092" y1="21776" x2="32092" y2="21776"/>
                        <a14:foregroundMark x1="41312" y1="18978" x2="41312" y2="18978"/>
                        <a14:foregroundMark x1="44504" y1="18613" x2="44504" y2="18613"/>
                        <a14:foregroundMark x1="42553" y1="21290" x2="42553" y2="21290"/>
                        <a14:foregroundMark x1="52660" y1="20803" x2="52660" y2="20803"/>
                        <a14:foregroundMark x1="55851" y1="23844" x2="55851" y2="23844"/>
                        <a14:foregroundMark x1="56206" y1="22628" x2="56206" y2="22628"/>
                        <a14:foregroundMark x1="58688" y1="24574" x2="58688" y2="24574"/>
                        <a14:foregroundMark x1="59929" y1="27616" x2="59929" y2="27616"/>
                        <a14:foregroundMark x1="62411" y1="26399" x2="62411" y2="26399"/>
                        <a14:foregroundMark x1="67908" y1="26034" x2="67908" y2="26034"/>
                        <a14:foregroundMark x1="67908" y1="22749" x2="67908" y2="22749"/>
                        <a14:foregroundMark x1="66312" y1="18978" x2="66312" y2="18978"/>
                        <a14:foregroundMark x1="68794" y1="19465" x2="68794" y2="19465"/>
                        <a14:foregroundMark x1="66135" y1="15328" x2="66135" y2="15328"/>
                        <a14:foregroundMark x1="60993" y1="14599" x2="60993" y2="14599"/>
                        <a14:foregroundMark x1="55496" y1="16788" x2="55496" y2="16788"/>
                        <a14:foregroundMark x1="52660" y1="17275" x2="52660" y2="17275"/>
                        <a14:foregroundMark x1="50355" y1="12530" x2="50355" y2="12530"/>
                        <a14:foregroundMark x1="55496" y1="10827" x2="55496" y2="10827"/>
                        <a14:foregroundMark x1="53723" y1="7421" x2="53723" y2="7421"/>
                        <a14:foregroundMark x1="44326" y1="10706" x2="44326" y2="10706"/>
                        <a14:foregroundMark x1="39716" y1="7664" x2="39716" y2="7664"/>
                        <a14:foregroundMark x1="29433" y1="9732" x2="29433" y2="9732"/>
                        <a14:foregroundMark x1="25355" y1="10706" x2="24645" y2="10706"/>
                        <a14:foregroundMark x1="17553" y1="12895" x2="17199" y2="13504"/>
                        <a14:foregroundMark x1="14184" y1="15572" x2="14184" y2="15572"/>
                        <a14:foregroundMark x1="13475" y1="19100" x2="13475" y2="19100"/>
                        <a14:foregroundMark x1="12589" y1="22749" x2="12589" y2="22749"/>
                        <a14:foregroundMark x1="13121" y1="25426" x2="13121" y2="25426"/>
                        <a14:foregroundMark x1="18262" y1="24574" x2="18262" y2="24574"/>
                        <a14:foregroundMark x1="16312" y1="27251" x2="16312" y2="27251"/>
                        <a14:foregroundMark x1="13121" y1="30170" x2="13121" y2="30170"/>
                        <a14:foregroundMark x1="12589" y1="27616" x2="12589" y2="27616"/>
                        <a14:foregroundMark x1="8511" y1="25547" x2="8511" y2="25547"/>
                        <a14:foregroundMark x1="11170" y1="25669" x2="11170" y2="25669"/>
                        <a14:foregroundMark x1="14184" y1="22628" x2="14184" y2="22628"/>
                        <a14:foregroundMark x1="15603" y1="25304" x2="15603" y2="25304"/>
                        <a14:foregroundMark x1="18794" y1="22019" x2="18794" y2="22019"/>
                        <a14:foregroundMark x1="9752" y1="22019" x2="9752" y2="22019"/>
                        <a14:foregroundMark x1="10106" y1="19586" x2="10106" y2="19586"/>
                        <a14:foregroundMark x1="11525" y1="18370" x2="11525" y2="18370"/>
                        <a14:foregroundMark x1="12057" y1="20560" x2="12057" y2="20560"/>
                        <a14:foregroundMark x1="14894" y1="20438" x2="14894" y2="20438"/>
                        <a14:foregroundMark x1="18262" y1="19586" x2="18262" y2="19586"/>
                        <a14:foregroundMark x1="15957" y1="21168" x2="15957" y2="21168"/>
                        <a14:foregroundMark x1="16312" y1="18491" x2="16312" y2="18491"/>
                        <a14:foregroundMark x1="14362" y1="17397" x2="14362" y2="17397"/>
                        <a14:foregroundMark x1="12057" y1="14842" x2="12057" y2="14842"/>
                        <a14:foregroundMark x1="12589" y1="13625" x2="12589" y2="13625"/>
                        <a14:foregroundMark x1="14894" y1="12895" x2="14894" y2="12895"/>
                        <a14:foregroundMark x1="16489" y1="12044" x2="16489" y2="12044"/>
                        <a14:foregroundMark x1="18262" y1="10462" x2="18262" y2="10462"/>
                        <a14:foregroundMark x1="20567" y1="9611" x2="20567" y2="9611"/>
                        <a14:foregroundMark x1="22163" y1="9124" x2="22163" y2="9124"/>
                        <a14:foregroundMark x1="16844" y1="16058" x2="16844" y2="16058"/>
                        <a14:foregroundMark x1="17908" y1="17397" x2="17908" y2="17397"/>
                        <a14:foregroundMark x1="19149" y1="18248" x2="19149" y2="18248"/>
                        <a14:foregroundMark x1="20745" y1="19708" x2="20745" y2="19708"/>
                        <a14:foregroundMark x1="23936" y1="19708" x2="23936" y2="19708"/>
                        <a14:foregroundMark x1="25177" y1="21290" x2="25177" y2="21290"/>
                        <a14:foregroundMark x1="27482" y1="20073" x2="27482" y2="20073"/>
                        <a14:foregroundMark x1="28369" y1="21533" x2="28369" y2="21533"/>
                        <a14:foregroundMark x1="25355" y1="19100" x2="25355" y2="19100"/>
                        <a14:foregroundMark x1="22163" y1="17883" x2="22163" y2="17883"/>
                        <a14:foregroundMark x1="20567" y1="15815" x2="20567" y2="15815"/>
                        <a14:foregroundMark x1="19504" y1="14234" x2="19504" y2="14234"/>
                        <a14:foregroundMark x1="19681" y1="13017" x2="19681" y2="13017"/>
                        <a14:foregroundMark x1="19504" y1="11922" x2="19504" y2="11922"/>
                        <a14:foregroundMark x1="21809" y1="11800" x2="21809" y2="11800"/>
                        <a14:foregroundMark x1="21277" y1="14234" x2="21277" y2="14234"/>
                        <a14:foregroundMark x1="23404" y1="15085" x2="23404" y2="15085"/>
                        <a14:foregroundMark x1="25177" y1="17153" x2="25177" y2="17153"/>
                        <a14:foregroundMark x1="29078" y1="17762" x2="29078" y2="17762"/>
                        <a14:foregroundMark x1="31738" y1="18248" x2="31738" y2="18248"/>
                        <a14:foregroundMark x1="32447" y1="19465" x2="32447" y2="19465"/>
                        <a14:foregroundMark x1="34220" y1="20681" x2="34220" y2="20681"/>
                        <a14:foregroundMark x1="35816" y1="20073" x2="35816" y2="20073"/>
                        <a14:foregroundMark x1="35461" y1="18613" x2="35461" y2="18613"/>
                        <a14:foregroundMark x1="32979" y1="17397" x2="32979" y2="17397"/>
                        <a14:foregroundMark x1="29078" y1="15815" x2="29078" y2="15815"/>
                        <a14:foregroundMark x1="27482" y1="14112" x2="27482" y2="14112"/>
                        <a14:foregroundMark x1="28191" y1="12530" x2="28191" y2="12530"/>
                        <a14:foregroundMark x1="32092" y1="12044" x2="32092" y2="12044"/>
                        <a14:foregroundMark x1="26773" y1="9367" x2="26773" y2="9367"/>
                        <a14:foregroundMark x1="28191" y1="7421" x2="28191" y2="7421"/>
                        <a14:foregroundMark x1="30496" y1="5961" x2="30496" y2="5961"/>
                        <a14:foregroundMark x1="31560" y1="8273" x2="31560" y2="8273"/>
                        <a14:foregroundMark x1="33156" y1="11314" x2="33156" y2="11314"/>
                        <a14:foregroundMark x1="34220" y1="14477" x2="34220" y2="14477"/>
                        <a14:foregroundMark x1="37057" y1="15693" x2="37057" y2="15693"/>
                        <a14:foregroundMark x1="38830" y1="15572" x2="38830" y2="15572"/>
                        <a14:foregroundMark x1="43440" y1="16180" x2="43440" y2="16180"/>
                        <a14:foregroundMark x1="45567" y1="20681" x2="45567" y2="20681"/>
                        <a14:foregroundMark x1="37766" y1="39659" x2="37766" y2="39659"/>
                        <a14:foregroundMark x1="35461" y1="13139" x2="35461" y2="13139"/>
                        <a14:foregroundMark x1="34220" y1="10341" x2="34220" y2="10341"/>
                        <a14:foregroundMark x1="33156" y1="8273" x2="33156" y2="8273"/>
                        <a14:foregroundMark x1="33156" y1="7056" x2="33156" y2="7056"/>
                        <a14:foregroundMark x1="33688" y1="5353" x2="33688" y2="5353"/>
                        <a14:foregroundMark x1="36525" y1="4866" x2="36525" y2="4866"/>
                        <a14:foregroundMark x1="33865" y1="3771" x2="33865" y2="3771"/>
                        <a14:foregroundMark x1="37234" y1="3406" x2="37234" y2="3406"/>
                        <a14:foregroundMark x1="41135" y1="4380" x2="41135" y2="4380"/>
                        <a14:foregroundMark x1="43617" y1="4745" x2="43617" y2="4745"/>
                        <a14:foregroundMark x1="79610" y1="59732" x2="79610" y2="59732"/>
                        <a14:foregroundMark x1="78191" y1="62895" x2="78191" y2="62895"/>
                        <a14:foregroundMark x1="71277" y1="63382" x2="71277" y2="63382"/>
                        <a14:foregroundMark x1="87057" y1="63017" x2="87057" y2="63017"/>
                        <a14:foregroundMark x1="86879" y1="60219" x2="86879" y2="60219"/>
                        <a14:foregroundMark x1="68085" y1="63017" x2="68085" y2="63260"/>
                        <a14:foregroundMark x1="52305" y1="53771" x2="52305" y2="53771"/>
                        <a14:foregroundMark x1="47518" y1="57056" x2="47518" y2="57056"/>
                        <a14:foregroundMark x1="44858" y1="50852" x2="44858" y2="50852"/>
                        <a14:foregroundMark x1="37057" y1="50365" x2="37057" y2="50243"/>
                        <a14:foregroundMark x1="30674" y1="51338" x2="30674" y2="51338"/>
                        <a14:foregroundMark x1="26596" y1="58029" x2="26596" y2="58029"/>
                        <a14:foregroundMark x1="22695" y1="60706" x2="22695" y2="60706"/>
                        <a14:foregroundMark x1="36879" y1="87835" x2="36879" y2="87835"/>
                        <a14:foregroundMark x1="31028" y1="88200" x2="31028" y2="88200"/>
                        <a14:foregroundMark x1="30674" y1="92579" x2="30674" y2="92701"/>
                        <a14:foregroundMark x1="36879" y1="94404" x2="37057" y2="94404"/>
                        <a14:foregroundMark x1="38652" y1="93309" x2="38652" y2="93309"/>
                        <a14:foregroundMark x1="31560" y1="96350" x2="31560" y2="96350"/>
                        <a14:foregroundMark x1="37766" y1="96594" x2="37766" y2="96594"/>
                        <a14:foregroundMark x1="47340" y1="95255" x2="47340" y2="95255"/>
                        <a14:foregroundMark x1="55496" y1="95742" x2="55496" y2="95742"/>
                        <a14:foregroundMark x1="53191" y1="94161" x2="53191" y2="94161"/>
                        <a14:foregroundMark x1="56560" y1="93066" x2="56560" y2="93066"/>
                        <a14:foregroundMark x1="47518" y1="93066" x2="47518" y2="93066"/>
                        <a14:foregroundMark x1="52837" y1="90633" x2="52837" y2="90633"/>
                        <a14:foregroundMark x1="52305" y1="88686" x2="52305" y2="88686"/>
                        <a14:foregroundMark x1="42021" y1="16302" x2="42021" y2="16302"/>
                        <a14:foregroundMark x1="39184" y1="12895" x2="39184" y2="12895"/>
                        <a14:foregroundMark x1="37057" y1="9854" x2="37057" y2="9854"/>
                        <a14:foregroundMark x1="35816" y1="7786" x2="35816" y2="7786"/>
                        <a14:foregroundMark x1="38652" y1="6083" x2="38652" y2="6083"/>
                        <a14:foregroundMark x1="42376" y1="6448" x2="42376" y2="6448"/>
                        <a14:foregroundMark x1="44858" y1="12044" x2="44858" y2="12044"/>
                        <a14:foregroundMark x1="45567" y1="15085" x2="45567" y2="15085"/>
                        <a14:foregroundMark x1="47340" y1="17275" x2="47340" y2="17275"/>
                        <a14:foregroundMark x1="49645" y1="15693" x2="49645" y2="15693"/>
                        <a14:foregroundMark x1="48404" y1="13382" x2="48404" y2="13382"/>
                        <a14:foregroundMark x1="26241" y1="28102" x2="26241" y2="28102"/>
                        <a14:foregroundMark x1="67021" y1="59732" x2="67021" y2="59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801" y="2944566"/>
            <a:ext cx="2380068" cy="34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8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71961" y="527186"/>
            <a:ext cx="9032553" cy="72467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Емоційне налаштування </a:t>
            </a:r>
            <a:r>
              <a:rPr lang="uk-UA" sz="3600" b="1" dirty="0" smtClean="0">
                <a:solidFill>
                  <a:schemeClr val="bg1"/>
                </a:solidFill>
              </a:rPr>
              <a:t>«Мій олівець»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71961" y="1352582"/>
            <a:ext cx="9032553" cy="572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179705"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70C0"/>
                </a:solidFill>
              </a:rPr>
              <a:t>Обери </a:t>
            </a:r>
            <a:r>
              <a:rPr lang="ru-RU" sz="2400" b="1" dirty="0" err="1" smtClean="0">
                <a:solidFill>
                  <a:srgbClr val="0070C0"/>
                </a:solidFill>
              </a:rPr>
              <a:t>олівець</a:t>
            </a:r>
            <a:r>
              <a:rPr lang="ru-RU" sz="2400" b="1" dirty="0" smtClean="0">
                <a:solidFill>
                  <a:srgbClr val="0070C0"/>
                </a:solidFill>
              </a:rPr>
              <a:t>, </a:t>
            </a:r>
            <a:r>
              <a:rPr lang="ru-RU" sz="2400" b="1" dirty="0" err="1" smtClean="0">
                <a:solidFill>
                  <a:srgbClr val="0070C0"/>
                </a:solidFill>
              </a:rPr>
              <a:t>який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відображає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твої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очікування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від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уроку?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027" name="Picture 3" descr="D:\Картинки до тестів\Емоції Олівці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6" b="-331"/>
          <a:stretch/>
        </p:blipFill>
        <p:spPr bwMode="auto">
          <a:xfrm>
            <a:off x="8706663" y="1996012"/>
            <a:ext cx="1797851" cy="2827988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813" y="1996012"/>
            <a:ext cx="1906043" cy="2827988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Олівці\images (1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7" r="6443"/>
          <a:stretch/>
        </p:blipFill>
        <p:spPr bwMode="auto">
          <a:xfrm>
            <a:off x="1471961" y="2049507"/>
            <a:ext cx="1761366" cy="277449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8723970" y="5073987"/>
            <a:ext cx="1820096" cy="104198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Мені</a:t>
            </a:r>
            <a:r>
              <a:rPr lang="ru-RU" sz="2400" b="1" dirty="0" smtClean="0">
                <a:solidFill>
                  <a:schemeClr val="bg1"/>
                </a:solidFill>
              </a:rPr>
              <a:t> все </a:t>
            </a:r>
            <a:r>
              <a:rPr lang="ru-RU" sz="2400" b="1" dirty="0" err="1" smtClean="0">
                <a:solidFill>
                  <a:schemeClr val="bg1"/>
                </a:solidFill>
              </a:rPr>
              <a:t>під</a:t>
            </a:r>
            <a:r>
              <a:rPr lang="ru-RU" sz="2400" b="1" dirty="0" smtClean="0">
                <a:solidFill>
                  <a:schemeClr val="bg1"/>
                </a:solidFill>
              </a:rPr>
              <a:t> силу!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764812" y="5049753"/>
            <a:ext cx="1906043" cy="1041987"/>
          </a:xfrm>
          <a:prstGeom prst="roundRect">
            <a:avLst/>
          </a:prstGeom>
          <a:solidFill>
            <a:srgbClr val="295FF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Позитивні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емоції</a:t>
            </a:r>
            <a:r>
              <a:rPr lang="ru-RU" sz="2400" b="1" dirty="0" smtClean="0">
                <a:solidFill>
                  <a:schemeClr val="bg1"/>
                </a:solidFill>
              </a:rPr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471961" y="5049753"/>
            <a:ext cx="1761366" cy="1041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Цікаві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знання</a:t>
            </a:r>
            <a:r>
              <a:rPr lang="ru-RU" sz="2400" b="1" dirty="0" smtClean="0">
                <a:solidFill>
                  <a:schemeClr val="bg1"/>
                </a:solidFill>
              </a:rPr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D:\Картинки до тестів\Емоції Олівці\Рисунок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7" t="4689" r="5013" b="375"/>
          <a:stretch/>
        </p:blipFill>
        <p:spPr bwMode="auto">
          <a:xfrm>
            <a:off x="5957210" y="1996012"/>
            <a:ext cx="2448000" cy="2827988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6138481" y="5049753"/>
            <a:ext cx="1820096" cy="1041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Почуття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успіху</a:t>
            </a:r>
            <a:r>
              <a:rPr lang="ru-RU" sz="2400" b="1" dirty="0" smtClean="0">
                <a:solidFill>
                  <a:schemeClr val="bg1"/>
                </a:solidFill>
              </a:rPr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13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03590" y="675707"/>
            <a:ext cx="8732066" cy="7307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Відгадай </a:t>
            </a:r>
            <a:r>
              <a:rPr lang="uk-UA" sz="4000" b="1" dirty="0" smtClean="0">
                <a:solidFill>
                  <a:schemeClr val="bg1"/>
                </a:solidFill>
              </a:rPr>
              <a:t>загадки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6634" y="1590908"/>
            <a:ext cx="4092498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chemeClr val="bg1"/>
                </a:solidFill>
              </a:rPr>
              <a:t>Хоч</a:t>
            </a:r>
            <a:r>
              <a:rPr lang="ru-RU" sz="2400" b="1" dirty="0">
                <a:solidFill>
                  <a:schemeClr val="bg1"/>
                </a:solidFill>
              </a:rPr>
              <a:t> не олень — </a:t>
            </a:r>
            <a:r>
              <a:rPr lang="ru-RU" sz="2400" b="1" dirty="0" err="1">
                <a:solidFill>
                  <a:schemeClr val="bg1"/>
                </a:solidFill>
              </a:rPr>
              <a:t>роги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має</a:t>
            </a:r>
            <a:r>
              <a:rPr lang="ru-RU" sz="2400" b="1" dirty="0">
                <a:solidFill>
                  <a:schemeClr val="bg1"/>
                </a:solidFill>
              </a:rPr>
              <a:t>,      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І </a:t>
            </a:r>
            <a:r>
              <a:rPr lang="ru-RU" sz="2400" b="1" dirty="0">
                <a:solidFill>
                  <a:schemeClr val="bg1"/>
                </a:solidFill>
              </a:rPr>
              <a:t>не </a:t>
            </a:r>
            <a:r>
              <a:rPr lang="ru-RU" sz="2400" b="1" dirty="0" err="1">
                <a:solidFill>
                  <a:schemeClr val="bg1"/>
                </a:solidFill>
              </a:rPr>
              <a:t>птиця</a:t>
            </a:r>
            <a:r>
              <a:rPr lang="ru-RU" sz="2400" b="1" dirty="0">
                <a:solidFill>
                  <a:schemeClr val="bg1"/>
                </a:solidFill>
              </a:rPr>
              <a:t>, а </a:t>
            </a:r>
            <a:r>
              <a:rPr lang="ru-RU" sz="2400" b="1" dirty="0" err="1">
                <a:solidFill>
                  <a:schemeClr val="bg1"/>
                </a:solidFill>
              </a:rPr>
              <a:t>літає</a:t>
            </a:r>
            <a:r>
              <a:rPr lang="ru-RU" sz="2400" b="1" dirty="0">
                <a:solidFill>
                  <a:schemeClr val="bg1"/>
                </a:solidFill>
              </a:rPr>
              <a:t>.      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Чорний-</a:t>
            </a:r>
            <a:r>
              <a:rPr lang="ru-RU" sz="2400" b="1" dirty="0" err="1" smtClean="0">
                <a:solidFill>
                  <a:schemeClr val="bg1"/>
                </a:solidFill>
              </a:rPr>
              <a:t>чорний</a:t>
            </a:r>
            <a:r>
              <a:rPr lang="ru-RU" sz="2400" b="1" dirty="0">
                <a:solidFill>
                  <a:schemeClr val="bg1"/>
                </a:solidFill>
              </a:rPr>
              <a:t>, а не </a:t>
            </a:r>
            <a:r>
              <a:rPr lang="ru-RU" sz="2400" b="1" dirty="0" err="1">
                <a:solidFill>
                  <a:schemeClr val="bg1"/>
                </a:solidFill>
              </a:rPr>
              <a:t>крук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Це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малий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моторний</a:t>
            </a:r>
            <a:r>
              <a:rPr lang="ru-RU" sz="2400" b="1" dirty="0" smtClean="0">
                <a:solidFill>
                  <a:schemeClr val="bg1"/>
                </a:solidFill>
              </a:rPr>
              <a:t>...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46810" y="3223723"/>
            <a:ext cx="157232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жук 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99" y="3249734"/>
            <a:ext cx="2224803" cy="24336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66999">
            <a:off x="5574475" y="3368910"/>
            <a:ext cx="2787557" cy="2007041"/>
          </a:xfrm>
          <a:prstGeom prst="round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269623" y="1590908"/>
            <a:ext cx="3399119" cy="1569660"/>
          </a:xfrm>
          <a:prstGeom prst="rect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chemeClr val="bg1"/>
                </a:solidFill>
              </a:rPr>
              <a:t>Скачуть</a:t>
            </a:r>
            <a:r>
              <a:rPr lang="ru-RU" sz="2400" b="1" dirty="0">
                <a:solidFill>
                  <a:schemeClr val="bg1"/>
                </a:solidFill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</a:rPr>
              <a:t>болоті</a:t>
            </a:r>
            <a:endParaRPr lang="ru-RU" sz="2400" b="1" dirty="0">
              <a:solidFill>
                <a:schemeClr val="bg1"/>
              </a:solidFill>
            </a:endParaRP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Зелененькі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лапки,</a:t>
            </a: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Кумкають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завзято</a:t>
            </a: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Веселенькі</a:t>
            </a:r>
            <a:r>
              <a:rPr lang="ru-RU" sz="2400" b="1" dirty="0">
                <a:solidFill>
                  <a:schemeClr val="bg1"/>
                </a:solidFill>
              </a:rPr>
              <a:t>... 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27781" y="2589370"/>
            <a:ext cx="1594025" cy="523220"/>
          </a:xfrm>
          <a:prstGeom prst="rect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жабки  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810" y="3249734"/>
            <a:ext cx="2624694" cy="1889780"/>
          </a:xfrm>
          <a:prstGeom prst="round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3387746" y="3869672"/>
            <a:ext cx="1931386" cy="165006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Побудуй звукові схеми слів-відгадок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482469" y="5412079"/>
            <a:ext cx="1318464" cy="716437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679336" y="5697663"/>
            <a:ext cx="550540" cy="17373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8430505" y="4847001"/>
            <a:ext cx="604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/>
              <a:t>´</a:t>
            </a:r>
            <a:endParaRPr lang="ru-RU" sz="7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800933" y="5413712"/>
            <a:ext cx="2064162" cy="716437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0319443" y="5568358"/>
            <a:ext cx="410699" cy="38188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8990300" y="5697663"/>
            <a:ext cx="550540" cy="17373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8322225" y="5568358"/>
            <a:ext cx="410699" cy="38188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9668742" y="5683429"/>
            <a:ext cx="550540" cy="17373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44952" y="5553480"/>
            <a:ext cx="2064162" cy="716437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347336" y="5697663"/>
            <a:ext cx="410699" cy="38188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34319" y="5837431"/>
            <a:ext cx="550540" cy="17373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863301" y="5857165"/>
            <a:ext cx="550540" cy="17373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34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06540" y="635316"/>
            <a:ext cx="8569550" cy="8931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Як розповісти дитині про особистий простір? - Міська дитяча лікарня №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775627" y="2424453"/>
            <a:ext cx="5500463" cy="29625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письма ми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навчимося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писати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малу рукописну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букву </a:t>
            </a:r>
            <a:r>
              <a:rPr lang="uk-UA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з'єднувати її 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іншими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буквами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uk-UA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Запишемо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речення з </a:t>
            </a:r>
            <a:r>
              <a:rPr lang="uk-UA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вивченними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буквами. 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03" y="2124297"/>
            <a:ext cx="3743634" cy="374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69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054100" y="554117"/>
            <a:ext cx="9829302" cy="81724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uk-UA" sz="2800" b="1" dirty="0" smtClean="0">
                <a:solidFill>
                  <a:schemeClr val="bg1"/>
                </a:solidFill>
              </a:rPr>
              <a:t>Розглянь малюнок вгорі сторінки 10 в зошиті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10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54100" y="1393666"/>
            <a:ext cx="9829302" cy="109305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0070C0"/>
                </a:solidFill>
              </a:rPr>
              <a:t>Хто зображений на малюнку? </a:t>
            </a:r>
            <a:r>
              <a:rPr lang="uk-UA" sz="2000" b="1" dirty="0" smtClean="0">
                <a:solidFill>
                  <a:srgbClr val="0070C0"/>
                </a:solidFill>
              </a:rPr>
              <a:t>Чим </a:t>
            </a:r>
            <a:r>
              <a:rPr lang="uk-UA" sz="2000" b="1" dirty="0">
                <a:solidFill>
                  <a:srgbClr val="0070C0"/>
                </a:solidFill>
              </a:rPr>
              <a:t>зайняті діти? Якого жука вони розглядають? </a:t>
            </a:r>
            <a:endParaRPr lang="uk-UA" sz="20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Як здогадатися</a:t>
            </a:r>
            <a:r>
              <a:rPr lang="uk-UA" sz="2000" b="1" dirty="0">
                <a:solidFill>
                  <a:srgbClr val="0070C0"/>
                </a:solidFill>
              </a:rPr>
              <a:t>, що це жук сонечко? Що діти хочуть з ним зробити? </a:t>
            </a:r>
            <a:endParaRPr lang="uk-UA" sz="20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Чи </a:t>
            </a:r>
            <a:r>
              <a:rPr lang="uk-UA" sz="2000" b="1" dirty="0">
                <a:solidFill>
                  <a:srgbClr val="0070C0"/>
                </a:solidFill>
              </a:rPr>
              <a:t>доводилось </a:t>
            </a:r>
            <a:r>
              <a:rPr lang="uk-UA" sz="2000" b="1" dirty="0" smtClean="0">
                <a:solidFill>
                  <a:srgbClr val="0070C0"/>
                </a:solidFill>
              </a:rPr>
              <a:t>тобі </a:t>
            </a:r>
            <a:r>
              <a:rPr lang="uk-UA" sz="2000" b="1" dirty="0">
                <a:solidFill>
                  <a:srgbClr val="0070C0"/>
                </a:solidFill>
              </a:rPr>
              <a:t>бачити й тримати в руках жуків, яких саме, коли?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20509" t="13126" r="19033" b="60534"/>
          <a:stretch/>
        </p:blipFill>
        <p:spPr>
          <a:xfrm>
            <a:off x="1100066" y="2676556"/>
            <a:ext cx="6009702" cy="370194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7232926" y="2676556"/>
            <a:ext cx="4438681" cy="161692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Чи знаєш примовку, яку говорять до жука сонечко? («</a:t>
            </a:r>
            <a:r>
              <a:rPr lang="uk-UA" sz="2000" b="1" i="1" dirty="0">
                <a:solidFill>
                  <a:schemeClr val="bg1"/>
                </a:solidFill>
              </a:rPr>
              <a:t>Сонечко, сонечко, де твоя хатка?</a:t>
            </a:r>
            <a:r>
              <a:rPr lang="uk-UA" sz="2000" b="1" dirty="0">
                <a:solidFill>
                  <a:schemeClr val="bg1"/>
                </a:solidFill>
              </a:rPr>
              <a:t>» </a:t>
            </a:r>
            <a:r>
              <a:rPr lang="uk-UA" sz="2000" b="1" dirty="0" smtClean="0">
                <a:solidFill>
                  <a:schemeClr val="bg1"/>
                </a:solidFill>
              </a:rPr>
              <a:t>) Куди </a:t>
            </a:r>
            <a:r>
              <a:rPr lang="uk-UA" sz="2000" b="1" dirty="0">
                <a:solidFill>
                  <a:schemeClr val="bg1"/>
                </a:solidFill>
              </a:rPr>
              <a:t>жучок полетить, там і його хатка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232927" y="4667188"/>
            <a:ext cx="4438681" cy="158386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 яких елементів </a:t>
            </a:r>
            <a:r>
              <a:rPr lang="uk-UA" sz="2000" b="1" dirty="0">
                <a:solidFill>
                  <a:schemeClr val="bg1"/>
                </a:solidFill>
              </a:rPr>
              <a:t>складається </a:t>
            </a:r>
            <a:r>
              <a:rPr lang="uk-UA" sz="2000" b="1" dirty="0" smtClean="0">
                <a:solidFill>
                  <a:schemeClr val="bg1"/>
                </a:solidFill>
              </a:rPr>
              <a:t>мала </a:t>
            </a:r>
            <a:r>
              <a:rPr lang="uk-UA" sz="2000" b="1" dirty="0">
                <a:solidFill>
                  <a:schemeClr val="bg1"/>
                </a:solidFill>
              </a:rPr>
              <a:t>рукописна буква </a:t>
            </a:r>
            <a:r>
              <a:rPr lang="uk-UA" sz="2000" b="1" dirty="0" smtClean="0">
                <a:solidFill>
                  <a:schemeClr val="bg1"/>
                </a:solidFill>
              </a:rPr>
              <a:t>ж? 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Знайди елементи на малюнку й наведи їх олівцем.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5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6506" y="505522"/>
            <a:ext cx="8732066" cy="8706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Вправа для очей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9273" t="15525" r="6686" b="14273"/>
          <a:stretch/>
        </p:blipFill>
        <p:spPr>
          <a:xfrm>
            <a:off x="388915" y="3800762"/>
            <a:ext cx="2441170" cy="15701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9273" t="15525" r="6686" b="14273"/>
          <a:stretch/>
        </p:blipFill>
        <p:spPr>
          <a:xfrm>
            <a:off x="388915" y="1376217"/>
            <a:ext cx="2441170" cy="157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8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11458 C -1.25E-6 0.1875 0.08216 0.24699 0.1832 0.24699 C 0.30208 0.24699 0.34492 0.18101 0.36328 0.14097 L 0.38164 0.08796 C 0.39987 0.04791 0.44557 -0.01783 0.58008 -0.01783 C 0.6655 -0.01783 0.76341 0.04143 0.76341 0.11458 C 0.76341 0.1875 0.6655 0.24699 0.58008 0.24699 C 0.44557 0.24699 0.39987 0.18101 0.38164 0.14097 L 0.36328 0.08796 C 0.34492 0.04791 0.30208 -0.01783 0.1832 -0.01783 C 0.08216 -0.01783 -1.25E-6 0.04143 -1.25E-6 0.11458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6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2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11458 C -1.25E-6 0.1875 0.08216 0.24699 0.1832 0.24699 C 0.30208 0.24699 0.34492 0.18102 0.36328 0.14097 L 0.38164 0.08796 C 0.39987 0.04792 0.44557 -0.01783 0.58008 -0.01783 C 0.6655 -0.01783 0.76341 0.04143 0.76341 0.11458 C 0.76341 0.1875 0.6655 0.24699 0.58008 0.24699 C 0.44557 0.24699 0.39987 0.18102 0.38164 0.14097 L 0.36328 0.08796 C 0.34492 0.04792 0.30208 -0.01783 0.1832 -0.01783 C 0.08216 -0.01783 -1.25E-6 0.04143 -1.25E-6 0.11458 Z " pathEditMode="relative" rAng="0" ptsTypes="AAAAAAAAAAA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6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95487" y="514577"/>
            <a:ext cx="8485498" cy="7566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Зразок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написання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букви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33450" y="37147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933450" y="47053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933450" y="215265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933450" y="628650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93345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925830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5095875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олілінія: фігура 2">
            <a:extLst>
              <a:ext uri="{FF2B5EF4-FFF2-40B4-BE49-F238E27FC236}">
                <a16:creationId xmlns="" xmlns:a16="http://schemas.microsoft.com/office/drawing/2014/main" id="{5F3009A8-D414-450A-9AF8-3EA582B84084}"/>
              </a:ext>
            </a:extLst>
          </p:cNvPr>
          <p:cNvSpPr/>
          <p:nvPr/>
        </p:nvSpPr>
        <p:spPr>
          <a:xfrm>
            <a:off x="4720402" y="3706601"/>
            <a:ext cx="743676" cy="958266"/>
          </a:xfrm>
          <a:custGeom>
            <a:avLst/>
            <a:gdLst>
              <a:gd name="connsiteX0" fmla="*/ 0 w 743676"/>
              <a:gd name="connsiteY0" fmla="*/ 353992 h 958266"/>
              <a:gd name="connsiteX1" fmla="*/ 423511 w 743676"/>
              <a:gd name="connsiteY1" fmla="*/ 26733 h 958266"/>
              <a:gd name="connsiteX2" fmla="*/ 702644 w 743676"/>
              <a:gd name="connsiteY2" fmla="*/ 65234 h 958266"/>
              <a:gd name="connsiteX3" fmla="*/ 693019 w 743676"/>
              <a:gd name="connsiteY3" fmla="*/ 430994 h 958266"/>
              <a:gd name="connsiteX4" fmla="*/ 240631 w 743676"/>
              <a:gd name="connsiteY4" fmla="*/ 921882 h 958266"/>
              <a:gd name="connsiteX5" fmla="*/ 77002 w 743676"/>
              <a:gd name="connsiteY5" fmla="*/ 893006 h 958266"/>
              <a:gd name="connsiteX6" fmla="*/ 67376 w 743676"/>
              <a:gd name="connsiteY6" fmla="*/ 662000 h 958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3676" h="958266">
                <a:moveTo>
                  <a:pt x="0" y="353992"/>
                </a:moveTo>
                <a:cubicBezTo>
                  <a:pt x="153202" y="214425"/>
                  <a:pt x="306404" y="74859"/>
                  <a:pt x="423511" y="26733"/>
                </a:cubicBezTo>
                <a:cubicBezTo>
                  <a:pt x="540618" y="-21393"/>
                  <a:pt x="657726" y="-2143"/>
                  <a:pt x="702644" y="65234"/>
                </a:cubicBezTo>
                <a:cubicBezTo>
                  <a:pt x="747562" y="132611"/>
                  <a:pt x="770021" y="288219"/>
                  <a:pt x="693019" y="430994"/>
                </a:cubicBezTo>
                <a:cubicBezTo>
                  <a:pt x="616017" y="573769"/>
                  <a:pt x="343300" y="844880"/>
                  <a:pt x="240631" y="921882"/>
                </a:cubicBezTo>
                <a:cubicBezTo>
                  <a:pt x="137962" y="998884"/>
                  <a:pt x="105878" y="936320"/>
                  <a:pt x="77002" y="893006"/>
                </a:cubicBezTo>
                <a:cubicBezTo>
                  <a:pt x="48126" y="849692"/>
                  <a:pt x="57751" y="755846"/>
                  <a:pt x="67376" y="66200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Полілінія: фігура 3">
            <a:extLst>
              <a:ext uri="{FF2B5EF4-FFF2-40B4-BE49-F238E27FC236}">
                <a16:creationId xmlns="" xmlns:a16="http://schemas.microsoft.com/office/drawing/2014/main" id="{DAAE1F95-79A7-403D-9454-094D0FEAD20F}"/>
              </a:ext>
            </a:extLst>
          </p:cNvPr>
          <p:cNvSpPr/>
          <p:nvPr/>
        </p:nvSpPr>
        <p:spPr>
          <a:xfrm>
            <a:off x="5293154" y="3709722"/>
            <a:ext cx="916681" cy="976135"/>
          </a:xfrm>
          <a:custGeom>
            <a:avLst/>
            <a:gdLst>
              <a:gd name="connsiteX0" fmla="*/ 0 w 904775"/>
              <a:gd name="connsiteY0" fmla="*/ 564612 h 897407"/>
              <a:gd name="connsiteX1" fmla="*/ 664144 w 904775"/>
              <a:gd name="connsiteY1" fmla="*/ 6346 h 897407"/>
              <a:gd name="connsiteX2" fmla="*/ 269508 w 904775"/>
              <a:gd name="connsiteY2" fmla="*/ 891870 h 897407"/>
              <a:gd name="connsiteX3" fmla="*/ 904775 w 904775"/>
              <a:gd name="connsiteY3" fmla="*/ 314355 h 897407"/>
              <a:gd name="connsiteX0" fmla="*/ 0 w 904775"/>
              <a:gd name="connsiteY0" fmla="*/ 558326 h 891121"/>
              <a:gd name="connsiteX1" fmla="*/ 664144 w 904775"/>
              <a:gd name="connsiteY1" fmla="*/ 60 h 891121"/>
              <a:gd name="connsiteX2" fmla="*/ 269508 w 904775"/>
              <a:gd name="connsiteY2" fmla="*/ 885584 h 891121"/>
              <a:gd name="connsiteX3" fmla="*/ 904775 w 904775"/>
              <a:gd name="connsiteY3" fmla="*/ 308069 h 891121"/>
              <a:gd name="connsiteX0" fmla="*/ 0 w 904775"/>
              <a:gd name="connsiteY0" fmla="*/ 558326 h 885588"/>
              <a:gd name="connsiteX1" fmla="*/ 664144 w 904775"/>
              <a:gd name="connsiteY1" fmla="*/ 60 h 885588"/>
              <a:gd name="connsiteX2" fmla="*/ 269508 w 904775"/>
              <a:gd name="connsiteY2" fmla="*/ 885584 h 885588"/>
              <a:gd name="connsiteX3" fmla="*/ 904775 w 904775"/>
              <a:gd name="connsiteY3" fmla="*/ 308069 h 885588"/>
              <a:gd name="connsiteX0" fmla="*/ 0 w 904775"/>
              <a:gd name="connsiteY0" fmla="*/ 566270 h 941157"/>
              <a:gd name="connsiteX1" fmla="*/ 664144 w 904775"/>
              <a:gd name="connsiteY1" fmla="*/ 8004 h 941157"/>
              <a:gd name="connsiteX2" fmla="*/ 255220 w 904775"/>
              <a:gd name="connsiteY2" fmla="*/ 941153 h 941157"/>
              <a:gd name="connsiteX3" fmla="*/ 904775 w 904775"/>
              <a:gd name="connsiteY3" fmla="*/ 316013 h 941157"/>
              <a:gd name="connsiteX0" fmla="*/ 0 w 904775"/>
              <a:gd name="connsiteY0" fmla="*/ 608312 h 989356"/>
              <a:gd name="connsiteX1" fmla="*/ 690338 w 904775"/>
              <a:gd name="connsiteY1" fmla="*/ 7183 h 989356"/>
              <a:gd name="connsiteX2" fmla="*/ 255220 w 904775"/>
              <a:gd name="connsiteY2" fmla="*/ 983195 h 989356"/>
              <a:gd name="connsiteX3" fmla="*/ 904775 w 904775"/>
              <a:gd name="connsiteY3" fmla="*/ 358055 h 989356"/>
              <a:gd name="connsiteX0" fmla="*/ 0 w 938112"/>
              <a:gd name="connsiteY0" fmla="*/ 608312 h 990027"/>
              <a:gd name="connsiteX1" fmla="*/ 690338 w 938112"/>
              <a:gd name="connsiteY1" fmla="*/ 7183 h 990027"/>
              <a:gd name="connsiteX2" fmla="*/ 255220 w 938112"/>
              <a:gd name="connsiteY2" fmla="*/ 983195 h 990027"/>
              <a:gd name="connsiteX3" fmla="*/ 938112 w 938112"/>
              <a:gd name="connsiteY3" fmla="*/ 372343 h 990027"/>
              <a:gd name="connsiteX0" fmla="*/ 0 w 911918"/>
              <a:gd name="connsiteY0" fmla="*/ 608312 h 990628"/>
              <a:gd name="connsiteX1" fmla="*/ 690338 w 911918"/>
              <a:gd name="connsiteY1" fmla="*/ 7183 h 990628"/>
              <a:gd name="connsiteX2" fmla="*/ 255220 w 911918"/>
              <a:gd name="connsiteY2" fmla="*/ 983195 h 990628"/>
              <a:gd name="connsiteX3" fmla="*/ 911918 w 911918"/>
              <a:gd name="connsiteY3" fmla="*/ 384249 h 990628"/>
              <a:gd name="connsiteX0" fmla="*/ 0 w 911918"/>
              <a:gd name="connsiteY0" fmla="*/ 608312 h 991007"/>
              <a:gd name="connsiteX1" fmla="*/ 690338 w 911918"/>
              <a:gd name="connsiteY1" fmla="*/ 7183 h 991007"/>
              <a:gd name="connsiteX2" fmla="*/ 255220 w 911918"/>
              <a:gd name="connsiteY2" fmla="*/ 983195 h 991007"/>
              <a:gd name="connsiteX3" fmla="*/ 911918 w 911918"/>
              <a:gd name="connsiteY3" fmla="*/ 391393 h 991007"/>
              <a:gd name="connsiteX0" fmla="*/ 0 w 919061"/>
              <a:gd name="connsiteY0" fmla="*/ 594771 h 991754"/>
              <a:gd name="connsiteX1" fmla="*/ 697481 w 919061"/>
              <a:gd name="connsiteY1" fmla="*/ 7930 h 991754"/>
              <a:gd name="connsiteX2" fmla="*/ 262363 w 919061"/>
              <a:gd name="connsiteY2" fmla="*/ 983942 h 991754"/>
              <a:gd name="connsiteX3" fmla="*/ 919061 w 919061"/>
              <a:gd name="connsiteY3" fmla="*/ 392140 h 991754"/>
              <a:gd name="connsiteX0" fmla="*/ 0 w 911918"/>
              <a:gd name="connsiteY0" fmla="*/ 601535 h 991375"/>
              <a:gd name="connsiteX1" fmla="*/ 690338 w 911918"/>
              <a:gd name="connsiteY1" fmla="*/ 7551 h 991375"/>
              <a:gd name="connsiteX2" fmla="*/ 255220 w 911918"/>
              <a:gd name="connsiteY2" fmla="*/ 983563 h 991375"/>
              <a:gd name="connsiteX3" fmla="*/ 911918 w 911918"/>
              <a:gd name="connsiteY3" fmla="*/ 391761 h 991375"/>
              <a:gd name="connsiteX0" fmla="*/ 0 w 916681"/>
              <a:gd name="connsiteY0" fmla="*/ 597023 h 991626"/>
              <a:gd name="connsiteX1" fmla="*/ 695101 w 916681"/>
              <a:gd name="connsiteY1" fmla="*/ 7802 h 991626"/>
              <a:gd name="connsiteX2" fmla="*/ 259983 w 916681"/>
              <a:gd name="connsiteY2" fmla="*/ 983814 h 991626"/>
              <a:gd name="connsiteX3" fmla="*/ 916681 w 916681"/>
              <a:gd name="connsiteY3" fmla="*/ 392012 h 991626"/>
              <a:gd name="connsiteX0" fmla="*/ 0 w 916681"/>
              <a:gd name="connsiteY0" fmla="*/ 589222 h 983825"/>
              <a:gd name="connsiteX1" fmla="*/ 695101 w 916681"/>
              <a:gd name="connsiteY1" fmla="*/ 1 h 983825"/>
              <a:gd name="connsiteX2" fmla="*/ 259983 w 916681"/>
              <a:gd name="connsiteY2" fmla="*/ 976013 h 983825"/>
              <a:gd name="connsiteX3" fmla="*/ 916681 w 916681"/>
              <a:gd name="connsiteY3" fmla="*/ 384211 h 983825"/>
              <a:gd name="connsiteX0" fmla="*/ 0 w 916681"/>
              <a:gd name="connsiteY0" fmla="*/ 589222 h 976135"/>
              <a:gd name="connsiteX1" fmla="*/ 695101 w 916681"/>
              <a:gd name="connsiteY1" fmla="*/ 1 h 976135"/>
              <a:gd name="connsiteX2" fmla="*/ 259983 w 916681"/>
              <a:gd name="connsiteY2" fmla="*/ 976013 h 976135"/>
              <a:gd name="connsiteX3" fmla="*/ 916681 w 916681"/>
              <a:gd name="connsiteY3" fmla="*/ 384211 h 976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681" h="976135">
                <a:moveTo>
                  <a:pt x="0" y="589222"/>
                </a:moveTo>
                <a:cubicBezTo>
                  <a:pt x="309613" y="282817"/>
                  <a:pt x="694632" y="-170"/>
                  <a:pt x="695101" y="1"/>
                </a:cubicBezTo>
                <a:cubicBezTo>
                  <a:pt x="695570" y="172"/>
                  <a:pt x="251628" y="969128"/>
                  <a:pt x="259983" y="976013"/>
                </a:cubicBezTo>
                <a:cubicBezTo>
                  <a:pt x="268338" y="982898"/>
                  <a:pt x="619100" y="698636"/>
                  <a:pt x="916681" y="384211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Полілінія: фігура 4">
            <a:extLst>
              <a:ext uri="{FF2B5EF4-FFF2-40B4-BE49-F238E27FC236}">
                <a16:creationId xmlns="" xmlns:a16="http://schemas.microsoft.com/office/drawing/2014/main" id="{9F801BE3-CF37-49B7-A983-C330ED835D10}"/>
              </a:ext>
            </a:extLst>
          </p:cNvPr>
          <p:cNvSpPr/>
          <p:nvPr/>
        </p:nvSpPr>
        <p:spPr>
          <a:xfrm>
            <a:off x="6132996" y="3722673"/>
            <a:ext cx="993721" cy="925253"/>
          </a:xfrm>
          <a:custGeom>
            <a:avLst/>
            <a:gdLst>
              <a:gd name="connsiteX0" fmla="*/ 676088 w 993721"/>
              <a:gd name="connsiteY0" fmla="*/ 232042 h 925253"/>
              <a:gd name="connsiteX1" fmla="*/ 589460 w 993721"/>
              <a:gd name="connsiteY1" fmla="*/ 1035 h 925253"/>
              <a:gd name="connsiteX2" fmla="*/ 242951 w 993721"/>
              <a:gd name="connsiteY2" fmla="*/ 164665 h 925253"/>
              <a:gd name="connsiteX3" fmla="*/ 2319 w 993721"/>
              <a:gd name="connsiteY3" fmla="*/ 559301 h 925253"/>
              <a:gd name="connsiteX4" fmla="*/ 165949 w 993721"/>
              <a:gd name="connsiteY4" fmla="*/ 925061 h 925253"/>
              <a:gd name="connsiteX5" fmla="*/ 830092 w 993721"/>
              <a:gd name="connsiteY5" fmla="*/ 607427 h 925253"/>
              <a:gd name="connsiteX6" fmla="*/ 993721 w 993721"/>
              <a:gd name="connsiteY6" fmla="*/ 443798 h 925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3721" h="925253">
                <a:moveTo>
                  <a:pt x="676088" y="232042"/>
                </a:moveTo>
                <a:cubicBezTo>
                  <a:pt x="668869" y="122153"/>
                  <a:pt x="661650" y="12265"/>
                  <a:pt x="589460" y="1035"/>
                </a:cubicBezTo>
                <a:cubicBezTo>
                  <a:pt x="517270" y="-10195"/>
                  <a:pt x="340808" y="71621"/>
                  <a:pt x="242951" y="164665"/>
                </a:cubicBezTo>
                <a:cubicBezTo>
                  <a:pt x="145094" y="257709"/>
                  <a:pt x="15153" y="432568"/>
                  <a:pt x="2319" y="559301"/>
                </a:cubicBezTo>
                <a:cubicBezTo>
                  <a:pt x="-10515" y="686034"/>
                  <a:pt x="27987" y="917040"/>
                  <a:pt x="165949" y="925061"/>
                </a:cubicBezTo>
                <a:cubicBezTo>
                  <a:pt x="303911" y="933082"/>
                  <a:pt x="692130" y="687637"/>
                  <a:pt x="830092" y="607427"/>
                </a:cubicBezTo>
                <a:cubicBezTo>
                  <a:pt x="968054" y="527217"/>
                  <a:pt x="980887" y="485507"/>
                  <a:pt x="993721" y="443798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Овал 29"/>
          <p:cNvSpPr/>
          <p:nvPr/>
        </p:nvSpPr>
        <p:spPr>
          <a:xfrm>
            <a:off x="4705350" y="3983012"/>
            <a:ext cx="78178" cy="7640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44439" y="3126509"/>
            <a:ext cx="467602" cy="894706"/>
          </a:xfrm>
          <a:prstGeom prst="rect">
            <a:avLst/>
          </a:prstGeom>
        </p:spPr>
      </p:pic>
      <p:pic>
        <p:nvPicPr>
          <p:cNvPr id="2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2" y="2111195"/>
            <a:ext cx="3331038" cy="333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52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01823 -0.0287 L 0.03646 -0.04675 L 0.05105 -0.04537 L 0.0586 -0.02824 L 0.0586 -0.00092 L 0.05417 0.02269 L 0.03151 0.06436 L 0.01563 0.09028 L 0.00912 0.0926 L 0.00365 0.08149 L 0.00287 0.05047 " pathEditMode="relative" rAng="0" ptsTypes="AAAAAAAAAAAA">
                                      <p:cBhvr>
                                        <p:cTn id="14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0" y="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83 0.02593 L 0.10157 -0.04305 L 0.06719 0.09723 L 0.1198 0.01389 " pathEditMode="relative" rAng="0" ptsTypes="AAAA">
                                      <p:cBhvr>
                                        <p:cTn id="1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8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97 -0.01134 L 0.16589 -0.03541 L 0.16198 -0.04236 L 0.15703 -0.04328 L 0.13594 -0.02754 L 0.12084 0.00487 L 0.11433 0.02894 L 0.11198 0.05811 L 0.11771 0.08357 L 0.12422 0.09283 L 0.14193 0.08357 L 0.18516 0.04005 L 0.19506 0.02292 " pathEditMode="relative" rAng="0" ptsTypes="AAAAAAAAAAAAA">
                                      <p:cBhvr>
                                        <p:cTn id="22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40203" b="73786"/>
          <a:stretch/>
        </p:blipFill>
        <p:spPr>
          <a:xfrm>
            <a:off x="92597" y="1932353"/>
            <a:ext cx="10080000" cy="32440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0" t="42289" r="62996" b="46667"/>
          <a:stretch/>
        </p:blipFill>
        <p:spPr>
          <a:xfrm>
            <a:off x="901450" y="2152047"/>
            <a:ext cx="729672" cy="927965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2" t="42289" r="52985" b="44790"/>
          <a:stretch/>
        </p:blipFill>
        <p:spPr>
          <a:xfrm>
            <a:off x="691342" y="3115324"/>
            <a:ext cx="1126837" cy="1085731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0" t="42289" r="62996" b="46667"/>
          <a:stretch/>
        </p:blipFill>
        <p:spPr>
          <a:xfrm>
            <a:off x="2260317" y="2152240"/>
            <a:ext cx="729672" cy="927965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0" t="42289" r="62996" b="46667"/>
          <a:stretch/>
        </p:blipFill>
        <p:spPr>
          <a:xfrm>
            <a:off x="3619727" y="2164267"/>
            <a:ext cx="729672" cy="927965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0" t="42289" r="62996" b="46667"/>
          <a:stretch/>
        </p:blipFill>
        <p:spPr>
          <a:xfrm>
            <a:off x="5020482" y="2157718"/>
            <a:ext cx="729672" cy="927965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0" t="42289" r="62996" b="46667"/>
          <a:stretch/>
        </p:blipFill>
        <p:spPr>
          <a:xfrm>
            <a:off x="6379892" y="2169745"/>
            <a:ext cx="729672" cy="927965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0" t="42289" r="62996" b="46667"/>
          <a:stretch/>
        </p:blipFill>
        <p:spPr>
          <a:xfrm>
            <a:off x="7780647" y="2152240"/>
            <a:ext cx="729672" cy="927965"/>
          </a:xfrm>
          <a:prstGeom prst="rect">
            <a:avLst/>
          </a:prstGeom>
        </p:spPr>
      </p:pic>
      <p:pic>
        <p:nvPicPr>
          <p:cNvPr id="121" name="Рисунок 1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0" t="42289" r="62996" b="46667"/>
          <a:stretch/>
        </p:blipFill>
        <p:spPr>
          <a:xfrm>
            <a:off x="9140057" y="2164267"/>
            <a:ext cx="729672" cy="927965"/>
          </a:xfrm>
          <a:prstGeom prst="rect">
            <a:avLst/>
          </a:prstGeom>
        </p:spPr>
      </p:pic>
      <p:pic>
        <p:nvPicPr>
          <p:cNvPr id="123" name="Рисунок 1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2" t="42289" r="52985" b="44790"/>
          <a:stretch/>
        </p:blipFill>
        <p:spPr>
          <a:xfrm>
            <a:off x="2027163" y="3121884"/>
            <a:ext cx="1126837" cy="1085731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4" t="44218" r="74408" b="44065"/>
          <a:stretch/>
        </p:blipFill>
        <p:spPr>
          <a:xfrm>
            <a:off x="3430972" y="3280137"/>
            <a:ext cx="1400329" cy="990478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4" t="44218" r="74408" b="44065"/>
          <a:stretch/>
        </p:blipFill>
        <p:spPr>
          <a:xfrm>
            <a:off x="4943293" y="3273599"/>
            <a:ext cx="1400329" cy="99047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t="40544" r="83508" b="47960"/>
          <a:stretch/>
        </p:blipFill>
        <p:spPr>
          <a:xfrm>
            <a:off x="6654233" y="2956049"/>
            <a:ext cx="1585482" cy="98874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t="40544" r="83508" b="47960"/>
          <a:stretch/>
        </p:blipFill>
        <p:spPr>
          <a:xfrm>
            <a:off x="8118057" y="2957226"/>
            <a:ext cx="1585482" cy="98874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6"/>
          <a:stretch/>
        </p:blipFill>
        <p:spPr>
          <a:xfrm>
            <a:off x="584261" y="4079827"/>
            <a:ext cx="1695868" cy="1135033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6"/>
          <a:stretch/>
        </p:blipFill>
        <p:spPr>
          <a:xfrm>
            <a:off x="2771793" y="4083080"/>
            <a:ext cx="1695868" cy="113503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0" t="40785" r="69463" b="44380"/>
          <a:stretch/>
        </p:blipFill>
        <p:spPr>
          <a:xfrm>
            <a:off x="5034974" y="3944794"/>
            <a:ext cx="1848247" cy="127591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0" t="40785" r="69463" b="44380"/>
          <a:stretch/>
        </p:blipFill>
        <p:spPr>
          <a:xfrm>
            <a:off x="7573784" y="3944794"/>
            <a:ext cx="1848247" cy="1275917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554654" y="460175"/>
            <a:ext cx="8404523" cy="11656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</a:t>
            </a:r>
            <a:r>
              <a:rPr lang="uk-UA" sz="3200" b="1" dirty="0" smtClean="0">
                <a:solidFill>
                  <a:schemeClr val="bg1"/>
                </a:solidFill>
              </a:rPr>
              <a:t>малу </a:t>
            </a:r>
            <a:r>
              <a:rPr lang="uk-UA" sz="3200" b="1" dirty="0" smtClean="0">
                <a:solidFill>
                  <a:schemeClr val="bg1"/>
                </a:solidFill>
              </a:rPr>
              <a:t>рукописну букву </a:t>
            </a:r>
            <a:r>
              <a:rPr lang="uk-UA" sz="3200" b="1" i="1" dirty="0" smtClean="0">
                <a:solidFill>
                  <a:schemeClr val="bg1"/>
                </a:solidFill>
              </a:rPr>
              <a:t>ж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 першому рядку </a:t>
            </a:r>
            <a:r>
              <a:rPr lang="uk-UA" sz="3200" b="1" dirty="0">
                <a:solidFill>
                  <a:schemeClr val="bg1"/>
                </a:solidFill>
              </a:rPr>
              <a:t>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10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543378" y="456574"/>
            <a:ext cx="8415799" cy="13146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склади, слова у наступних рядках.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за зразком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123472" y="201629"/>
            <a:ext cx="2964914" cy="275559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212881" y="3115324"/>
            <a:ext cx="2875505" cy="265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5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43900</TotalTime>
  <Words>474</Words>
  <Application>Microsoft Office PowerPoint</Application>
  <PresentationFormat>Произвольный</PresentationFormat>
  <Paragraphs>95</Paragraphs>
  <Slides>19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2789</cp:revision>
  <dcterms:created xsi:type="dcterms:W3CDTF">2018-01-05T16:38:53Z</dcterms:created>
  <dcterms:modified xsi:type="dcterms:W3CDTF">2024-01-16T17:35:52Z</dcterms:modified>
</cp:coreProperties>
</file>