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806" r:id="rId3"/>
    <p:sldId id="780" r:id="rId4"/>
    <p:sldId id="801" r:id="rId5"/>
    <p:sldId id="739" r:id="rId6"/>
    <p:sldId id="807" r:id="rId7"/>
    <p:sldId id="796" r:id="rId8"/>
    <p:sldId id="800" r:id="rId9"/>
    <p:sldId id="808" r:id="rId10"/>
    <p:sldId id="622" r:id="rId11"/>
    <p:sldId id="630" r:id="rId12"/>
    <p:sldId id="788" r:id="rId13"/>
    <p:sldId id="805" r:id="rId14"/>
    <p:sldId id="750" r:id="rId15"/>
    <p:sldId id="776" r:id="rId16"/>
    <p:sldId id="791" r:id="rId17"/>
    <p:sldId id="802" r:id="rId18"/>
    <p:sldId id="810" r:id="rId19"/>
    <p:sldId id="812" r:id="rId20"/>
    <p:sldId id="352" r:id="rId21"/>
    <p:sldId id="803" r:id="rId22"/>
    <p:sldId id="80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463EDE"/>
    <a:srgbClr val="F2B800"/>
    <a:srgbClr val="FF3300"/>
    <a:srgbClr val="322ADA"/>
    <a:srgbClr val="EF71CE"/>
    <a:srgbClr val="295FFF"/>
    <a:srgbClr val="FF505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0" d="100"/>
          <a:sy n="80" d="100"/>
        </p:scale>
        <p:origin x="-666" y="-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7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8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s9gdxcb322" TargetMode="External"/><Relationship Id="rId5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3143" y="4344916"/>
            <a:ext cx="10747170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Велика буква Ж. </a:t>
            </a:r>
            <a:r>
              <a:rPr lang="ru-RU" sz="4800" b="1" dirty="0" err="1">
                <a:solidFill>
                  <a:schemeClr val="bg1"/>
                </a:solidFill>
              </a:rPr>
              <a:t>Читання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складів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речень</a:t>
            </a:r>
            <a:r>
              <a:rPr lang="ru-RU" sz="4800" b="1" dirty="0">
                <a:solidFill>
                  <a:schemeClr val="bg1"/>
                </a:solidFill>
              </a:rPr>
              <a:t> і тексту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літерами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артинки с буквой Ж, буква Ж в картинках | Раскраски, Алфавит, Английский  алфави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4" b="14334"/>
          <a:stretch/>
        </p:blipFill>
        <p:spPr bwMode="auto">
          <a:xfrm>
            <a:off x="1204343" y="1275590"/>
            <a:ext cx="3700165" cy="273969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93330" y="1570382"/>
            <a:ext cx="359822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63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1272" y="510639"/>
            <a:ext cx="10450285" cy="1828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Придумай </a:t>
            </a:r>
            <a:r>
              <a:rPr lang="ru-RU" sz="2800" b="1" dirty="0" err="1">
                <a:solidFill>
                  <a:schemeClr val="bg1"/>
                </a:solidFill>
              </a:rPr>
              <a:t>імена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дітям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>
                <a:solidFill>
                  <a:schemeClr val="bg1"/>
                </a:solidFill>
              </a:rPr>
              <a:t>букву «</a:t>
            </a:r>
            <a:r>
              <a:rPr lang="ru-RU" sz="2800" b="1" dirty="0" smtClean="0">
                <a:solidFill>
                  <a:schemeClr val="bg1"/>
                </a:solidFill>
              </a:rPr>
              <a:t>же». </a:t>
            </a:r>
            <a:r>
              <a:rPr lang="uk-UA" sz="2800" b="1" dirty="0" smtClean="0">
                <a:solidFill>
                  <a:schemeClr val="bg1"/>
                </a:solidFill>
              </a:rPr>
              <a:t>Розкажи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що роблять </a:t>
            </a:r>
            <a:r>
              <a:rPr lang="uk-UA" sz="2800" b="1" dirty="0" smtClean="0">
                <a:solidFill>
                  <a:schemeClr val="bg1"/>
                </a:solidFill>
              </a:rPr>
              <a:t>діти? Де </a:t>
            </a:r>
            <a:r>
              <a:rPr lang="uk-UA" sz="2800" b="1" dirty="0">
                <a:solidFill>
                  <a:schemeClr val="bg1"/>
                </a:solidFill>
              </a:rPr>
              <a:t>вони побачили </a:t>
            </a:r>
            <a:r>
              <a:rPr lang="uk-UA" sz="2800" b="1" dirty="0" smtClean="0">
                <a:solidFill>
                  <a:schemeClr val="bg1"/>
                </a:solidFill>
              </a:rPr>
              <a:t>жуків? Який вигляд </a:t>
            </a:r>
            <a:r>
              <a:rPr lang="uk-UA" sz="2800" b="1" dirty="0">
                <a:solidFill>
                  <a:schemeClr val="bg1"/>
                </a:solidFill>
              </a:rPr>
              <a:t>і назву має жук, якого побачила </a:t>
            </a:r>
            <a:r>
              <a:rPr lang="uk-UA" sz="2800" b="1" dirty="0" smtClean="0">
                <a:solidFill>
                  <a:schemeClr val="bg1"/>
                </a:solidFill>
              </a:rPr>
              <a:t>дівчинка? І жук</a:t>
            </a:r>
            <a:r>
              <a:rPr lang="uk-UA" sz="2800" b="1" dirty="0">
                <a:solidFill>
                  <a:schemeClr val="bg1"/>
                </a:solidFill>
              </a:rPr>
              <a:t>, якого помітив </a:t>
            </a:r>
            <a:r>
              <a:rPr lang="uk-UA" sz="2800" b="1" dirty="0" smtClean="0">
                <a:solidFill>
                  <a:schemeClr val="bg1"/>
                </a:solidFill>
              </a:rPr>
              <a:t>хлопчик? </a:t>
            </a:r>
            <a:r>
              <a:rPr lang="uk-UA" sz="2800" b="1" dirty="0" smtClean="0">
                <a:solidFill>
                  <a:schemeClr val="bg1"/>
                </a:solidFill>
              </a:rPr>
              <a:t>Чи </a:t>
            </a:r>
            <a:r>
              <a:rPr lang="uk-UA" sz="2800" b="1" dirty="0">
                <a:solidFill>
                  <a:schemeClr val="bg1"/>
                </a:solidFill>
              </a:rPr>
              <a:t>доводилося </a:t>
            </a:r>
            <a:r>
              <a:rPr lang="uk-UA" sz="2800" b="1" dirty="0" smtClean="0">
                <a:solidFill>
                  <a:schemeClr val="bg1"/>
                </a:solidFill>
              </a:rPr>
              <a:t>тобі </a:t>
            </a:r>
            <a:r>
              <a:rPr lang="uk-UA" sz="2800" b="1" dirty="0">
                <a:solidFill>
                  <a:schemeClr val="bg1"/>
                </a:solidFill>
              </a:rPr>
              <a:t>бачити цих жуків </a:t>
            </a:r>
            <a:r>
              <a:rPr lang="uk-UA" sz="2800" b="1" dirty="0" smtClean="0">
                <a:solidFill>
                  <a:schemeClr val="bg1"/>
                </a:solidFill>
              </a:rPr>
              <a:t>живими? Де саме?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701991"/>
            <a:ext cx="2411736" cy="3025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333" y="2506560"/>
            <a:ext cx="7718698" cy="341619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86307" y="2486477"/>
            <a:ext cx="2244436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Буква </a:t>
            </a:r>
            <a:r>
              <a:rPr lang="ru-RU" sz="2400" b="1" dirty="0"/>
              <a:t>«Ж» -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неначе</a:t>
            </a:r>
            <a:r>
              <a:rPr lang="ru-RU" sz="2400" b="1" dirty="0" smtClean="0"/>
              <a:t> </a:t>
            </a:r>
            <a:r>
              <a:rPr lang="ru-RU" sz="2400" b="1" dirty="0"/>
              <a:t>жук,</a:t>
            </a:r>
          </a:p>
          <a:p>
            <a:pPr algn="ctr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потрапив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нам </a:t>
            </a:r>
            <a:r>
              <a:rPr lang="ru-RU" sz="2400" b="1" dirty="0"/>
              <a:t>до рук.</a:t>
            </a:r>
          </a:p>
          <a:p>
            <a:pPr algn="ctr"/>
            <a:r>
              <a:rPr lang="ru-RU" sz="2400" b="1" dirty="0" err="1"/>
              <a:t>Хоч</a:t>
            </a:r>
            <a:r>
              <a:rPr lang="ru-RU" sz="2400" b="1" dirty="0"/>
              <a:t> </a:t>
            </a:r>
            <a:r>
              <a:rPr lang="ru-RU" sz="2400" b="1" dirty="0" err="1"/>
              <a:t>листочків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Ж» не </a:t>
            </a:r>
            <a:r>
              <a:rPr lang="ru-RU" sz="2400" b="1" dirty="0" err="1"/>
              <a:t>їсть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/>
              <a:t>Та </a:t>
            </a:r>
            <a:r>
              <a:rPr lang="ru-RU" sz="2400" b="1" dirty="0" err="1"/>
              <a:t>кінцівок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/>
              <a:t>шість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1" y="1317661"/>
            <a:ext cx="2017184" cy="21259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637" t="50481" r="66470" b="29659"/>
          <a:stretch/>
        </p:blipFill>
        <p:spPr>
          <a:xfrm>
            <a:off x="1892159" y="1761740"/>
            <a:ext cx="2157323" cy="2026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3841" t="50481" r="37915" b="30328"/>
          <a:stretch/>
        </p:blipFill>
        <p:spPr>
          <a:xfrm>
            <a:off x="4049486" y="1761742"/>
            <a:ext cx="5320145" cy="20333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94930" y="673042"/>
            <a:ext cx="8531605" cy="810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99465" y="4614276"/>
            <a:ext cx="2650020" cy="1113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сумний</a:t>
            </a:r>
          </a:p>
          <a:p>
            <a:pPr algn="ctr"/>
            <a:r>
              <a:rPr lang="ru-RU" sz="3600" dirty="0" smtClean="0"/>
              <a:t>зажурений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0007" y="4614276"/>
            <a:ext cx="2650020" cy="1113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/>
              <a:t>теплий</a:t>
            </a:r>
            <a:endParaRPr lang="ru-RU" sz="3600" dirty="0" smtClean="0"/>
          </a:p>
          <a:p>
            <a:pPr algn="ctr"/>
            <a:r>
              <a:rPr lang="ru-RU" sz="3600" dirty="0" err="1" smtClean="0"/>
              <a:t>жарк</a:t>
            </a:r>
            <a:r>
              <a:rPr lang="uk-UA" sz="3600" dirty="0" smtClean="0"/>
              <a:t>и</a:t>
            </a:r>
            <a:r>
              <a:rPr lang="ru-RU" sz="3600" dirty="0" smtClean="0"/>
              <a:t>й</a:t>
            </a:r>
            <a:endParaRPr lang="ru-RU" sz="3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11086" y="4614276"/>
            <a:ext cx="2650020" cy="1113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погожий</a:t>
            </a:r>
            <a:endParaRPr lang="ru-RU" sz="3600" dirty="0" smtClean="0"/>
          </a:p>
          <a:p>
            <a:pPr algn="ctr"/>
            <a:r>
              <a:rPr lang="ru-RU" sz="3600" dirty="0" err="1" smtClean="0"/>
              <a:t>гарний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40401" y="3940632"/>
            <a:ext cx="8586133" cy="485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пари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слів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Порівняй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їх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значення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Чим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воно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цікаве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66182" y="447910"/>
            <a:ext cx="8756193" cy="822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" y="1554130"/>
            <a:ext cx="4546537" cy="41731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3471" y="1800492"/>
            <a:ext cx="6452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4500" b="1" dirty="0">
                <a:solidFill>
                  <a:srgbClr val="463EDE"/>
                </a:solidFill>
              </a:rPr>
              <a:t>У </a:t>
            </a:r>
            <a:r>
              <a:rPr lang="ru-RU" sz="4500" b="1" dirty="0" err="1">
                <a:solidFill>
                  <a:srgbClr val="463EDE"/>
                </a:solidFill>
              </a:rPr>
              <a:t>Жені</a:t>
            </a:r>
            <a:r>
              <a:rPr lang="ru-RU" sz="4500" b="1" dirty="0">
                <a:solidFill>
                  <a:srgbClr val="463EDE"/>
                </a:solidFill>
              </a:rPr>
              <a:t> </a:t>
            </a:r>
            <a:r>
              <a:rPr lang="ru-RU" sz="4500" b="1" dirty="0" err="1">
                <a:solidFill>
                  <a:srgbClr val="463EDE"/>
                </a:solidFill>
              </a:rPr>
              <a:t>гарний</a:t>
            </a:r>
            <a:r>
              <a:rPr lang="ru-RU" sz="4500" b="1" dirty="0">
                <a:solidFill>
                  <a:srgbClr val="463EDE"/>
                </a:solidFill>
              </a:rPr>
              <a:t> </a:t>
            </a:r>
            <a:r>
              <a:rPr lang="ru-RU" sz="4500" b="1" dirty="0" err="1">
                <a:solidFill>
                  <a:srgbClr val="463EDE"/>
                </a:solidFill>
              </a:rPr>
              <a:t>настрій</a:t>
            </a:r>
            <a:r>
              <a:rPr lang="ru-RU" sz="4500" b="1" dirty="0">
                <a:solidFill>
                  <a:srgbClr val="463EDE"/>
                </a:solidFill>
              </a:rPr>
              <a:t>.</a:t>
            </a:r>
          </a:p>
          <a:p>
            <a:pPr fontAlgn="base"/>
            <a:r>
              <a:rPr lang="ru-RU" sz="4500" b="1" dirty="0" smtClean="0">
                <a:solidFill>
                  <a:srgbClr val="463EDE"/>
                </a:solidFill>
              </a:rPr>
              <a:t>    </a:t>
            </a:r>
            <a:r>
              <a:rPr lang="ru-RU" sz="4500" b="1" dirty="0" err="1" smtClean="0">
                <a:solidFill>
                  <a:srgbClr val="463EDE"/>
                </a:solidFill>
              </a:rPr>
              <a:t>Він</a:t>
            </a:r>
            <a:r>
              <a:rPr lang="ru-RU" sz="4500" b="1" dirty="0" smtClean="0">
                <a:solidFill>
                  <a:srgbClr val="463EDE"/>
                </a:solidFill>
              </a:rPr>
              <a:t> </a:t>
            </a:r>
            <a:r>
              <a:rPr lang="ru-RU" sz="4500" b="1" dirty="0" err="1">
                <a:solidFill>
                  <a:srgbClr val="463EDE"/>
                </a:solidFill>
              </a:rPr>
              <a:t>жартував</a:t>
            </a:r>
            <a:r>
              <a:rPr lang="ru-RU" sz="4500" b="1" dirty="0">
                <a:solidFill>
                  <a:srgbClr val="463EDE"/>
                </a:solidFill>
              </a:rPr>
              <a:t>.</a:t>
            </a:r>
          </a:p>
          <a:p>
            <a:pPr fontAlgn="base"/>
            <a:r>
              <a:rPr lang="ru-RU" sz="4500" b="1" dirty="0" smtClean="0">
                <a:solidFill>
                  <a:srgbClr val="463EDE"/>
                </a:solidFill>
              </a:rPr>
              <a:t>      І Жанна </a:t>
            </a:r>
            <a:r>
              <a:rPr lang="ru-RU" sz="4500" b="1" dirty="0" err="1">
                <a:solidFill>
                  <a:srgbClr val="463EDE"/>
                </a:solidFill>
              </a:rPr>
              <a:t>жартувала</a:t>
            </a:r>
            <a:r>
              <a:rPr lang="ru-RU" sz="4500" b="1" dirty="0">
                <a:solidFill>
                  <a:srgbClr val="463EDE"/>
                </a:solidFill>
              </a:rPr>
              <a:t>.</a:t>
            </a:r>
          </a:p>
          <a:p>
            <a:pPr fontAlgn="base"/>
            <a:r>
              <a:rPr lang="ru-RU" sz="4500" b="1" dirty="0" smtClean="0">
                <a:solidFill>
                  <a:srgbClr val="463EDE"/>
                </a:solidFill>
              </a:rPr>
              <a:t>          </a:t>
            </a:r>
            <a:r>
              <a:rPr lang="ru-RU" sz="4500" b="1" dirty="0" err="1" smtClean="0">
                <a:solidFill>
                  <a:srgbClr val="463EDE"/>
                </a:solidFill>
              </a:rPr>
              <a:t>Обом</a:t>
            </a:r>
            <a:r>
              <a:rPr lang="ru-RU" sz="4500" b="1" dirty="0" smtClean="0">
                <a:solidFill>
                  <a:srgbClr val="463EDE"/>
                </a:solidFill>
              </a:rPr>
              <a:t> </a:t>
            </a:r>
            <a:r>
              <a:rPr lang="ru-RU" sz="4500" b="1" dirty="0" err="1">
                <a:solidFill>
                  <a:srgbClr val="463EDE"/>
                </a:solidFill>
              </a:rPr>
              <a:t>було</a:t>
            </a:r>
            <a:r>
              <a:rPr lang="ru-RU" sz="4500" b="1" dirty="0">
                <a:solidFill>
                  <a:srgbClr val="463EDE"/>
                </a:solidFill>
              </a:rPr>
              <a:t> весело.</a:t>
            </a:r>
            <a:endParaRPr lang="uk-UA" sz="4500" b="1" dirty="0" smtClean="0">
              <a:solidFill>
                <a:srgbClr val="463EDE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Картинки до тестів\Людина\Малеч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56" y="1423501"/>
            <a:ext cx="2896647" cy="265741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4834" y="684533"/>
            <a:ext cx="8732066" cy="8355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швидко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і правильно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373" y="5486400"/>
            <a:ext cx="2078290" cy="12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44834" y="1520040"/>
            <a:ext cx="8627322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800" b="1" dirty="0"/>
              <a:t>ні</a:t>
            </a:r>
            <a:r>
              <a:rPr lang="uk-UA" sz="4800" b="1" dirty="0">
                <a:solidFill>
                  <a:srgbClr val="FF0000"/>
                </a:solidFill>
              </a:rPr>
              <a:t>ж</a:t>
            </a:r>
            <a:r>
              <a:rPr lang="uk-UA" sz="4800" b="1" dirty="0"/>
              <a:t> </a:t>
            </a:r>
            <a:r>
              <a:rPr lang="uk-UA" sz="4800" b="1" dirty="0" smtClean="0"/>
              <a:t>            мор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       подоро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endParaRPr lang="uk-UA" sz="4800" b="1" dirty="0">
              <a:solidFill>
                <a:srgbClr val="FF0000"/>
              </a:solidFill>
            </a:endParaRPr>
          </a:p>
          <a:p>
            <a:r>
              <a:rPr lang="uk-UA" sz="4800" b="1" dirty="0"/>
              <a:t>ву</a:t>
            </a:r>
            <a:r>
              <a:rPr lang="uk-UA" sz="4800" b="1" dirty="0">
                <a:solidFill>
                  <a:srgbClr val="FF0000"/>
                </a:solidFill>
              </a:rPr>
              <a:t>ж</a:t>
            </a:r>
            <a:r>
              <a:rPr lang="uk-UA" sz="4800" b="1" dirty="0"/>
              <a:t> </a:t>
            </a:r>
            <a:r>
              <a:rPr lang="uk-UA" sz="4800" b="1" dirty="0" smtClean="0"/>
              <a:t>           сторо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    екіпа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endParaRPr lang="uk-UA" sz="4800" b="1" dirty="0">
              <a:solidFill>
                <a:srgbClr val="FF0000"/>
              </a:solidFill>
            </a:endParaRPr>
          </a:p>
          <a:p>
            <a:r>
              <a:rPr lang="uk-UA" sz="4800" b="1" dirty="0"/>
              <a:t>ва</a:t>
            </a:r>
            <a:r>
              <a:rPr lang="uk-UA" sz="4800" b="1" dirty="0">
                <a:solidFill>
                  <a:srgbClr val="FF0000"/>
                </a:solidFill>
              </a:rPr>
              <a:t>ж</a:t>
            </a:r>
            <a:r>
              <a:rPr lang="uk-UA" sz="4800" b="1" dirty="0"/>
              <a:t>ко </a:t>
            </a:r>
            <a:r>
              <a:rPr lang="uk-UA" sz="4800" b="1" dirty="0" smtClean="0"/>
              <a:t>      ло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ка      сму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ка</a:t>
            </a:r>
            <a:endParaRPr lang="uk-UA" sz="4800" b="1" dirty="0"/>
          </a:p>
          <a:p>
            <a:r>
              <a:rPr lang="uk-UA" sz="4800" b="1" dirty="0"/>
              <a:t>кни</a:t>
            </a:r>
            <a:r>
              <a:rPr lang="uk-UA" sz="4800" b="1" dirty="0">
                <a:solidFill>
                  <a:srgbClr val="FF0000"/>
                </a:solidFill>
              </a:rPr>
              <a:t>ж</a:t>
            </a:r>
            <a:r>
              <a:rPr lang="uk-UA" sz="4800" b="1" dirty="0"/>
              <a:t>ка </a:t>
            </a:r>
            <a:r>
              <a:rPr lang="uk-UA" sz="4800" b="1" dirty="0" smtClean="0"/>
              <a:t>    ні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ка      </a:t>
            </a:r>
            <a:r>
              <a:rPr lang="uk-UA" sz="4800" b="1" dirty="0" smtClean="0"/>
              <a:t>подру</a:t>
            </a:r>
            <a:r>
              <a:rPr lang="uk-UA" sz="4800" b="1" dirty="0" smtClean="0">
                <a:solidFill>
                  <a:srgbClr val="FF0000"/>
                </a:solidFill>
              </a:rPr>
              <a:t>ж</a:t>
            </a:r>
            <a:r>
              <a:rPr lang="uk-UA" sz="4800" b="1" dirty="0" smtClean="0"/>
              <a:t>ка</a:t>
            </a:r>
            <a:endParaRPr lang="ru-RU" sz="4800" b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2701" y="4601300"/>
            <a:ext cx="8023185" cy="18588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Вибіркове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читання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Прочитай слова,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б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уква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ж стоїть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кінці слова;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середині слова;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односкладові,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слова, що позначають живі предмети.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5498" y="568944"/>
            <a:ext cx="8756193" cy="779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5646" y="1768348"/>
            <a:ext cx="1048591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Родина Журб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е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нків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багато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подорожує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Журбенки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мандрували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г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засмагали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побережжі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морів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Побували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навіть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жаркій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пустелі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подорожах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Журбенків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завжди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супроводжував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песик Дружок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Він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бігав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за жуками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метеликами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Тікав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вужа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Стрибав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разом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ж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бками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 Дружок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усім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піднімав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Подорожі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були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пригодами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жартами. Про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мандрівки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Журбенки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весело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розповідали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знайомим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Картинки до тестів\Людина\Рисунок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54" y="239464"/>
            <a:ext cx="2133600" cy="16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425040" y="2339439"/>
            <a:ext cx="6626430" cy="1187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42087" y="1963880"/>
            <a:ext cx="6608843" cy="34631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-450850">
              <a:buAutoNum type="arabicPeriod"/>
            </a:pPr>
            <a:r>
              <a:rPr lang="ru-RU" sz="2800" dirty="0" smtClean="0"/>
              <a:t>Про </a:t>
            </a:r>
            <a:r>
              <a:rPr lang="ru-RU" sz="2800" dirty="0"/>
              <a:t>кого </a:t>
            </a:r>
            <a:r>
              <a:rPr lang="ru-RU" sz="2800" dirty="0" err="1"/>
              <a:t>розповідається</a:t>
            </a:r>
            <a:r>
              <a:rPr lang="ru-RU" sz="2800" dirty="0"/>
              <a:t> в </a:t>
            </a:r>
            <a:r>
              <a:rPr lang="ru-RU" sz="2800" dirty="0" err="1" smtClean="0"/>
              <a:t>тексті</a:t>
            </a:r>
            <a:r>
              <a:rPr lang="ru-RU" sz="2800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dirty="0" smtClean="0"/>
              <a:t>Де </a:t>
            </a:r>
            <a:r>
              <a:rPr lang="ru-RU" sz="2800" dirty="0" err="1"/>
              <a:t>побувала</a:t>
            </a:r>
            <a:r>
              <a:rPr lang="ru-RU" sz="2800" dirty="0"/>
              <a:t> родина </a:t>
            </a:r>
            <a:r>
              <a:rPr lang="ru-RU" sz="2800" dirty="0" err="1" smtClean="0"/>
              <a:t>Журбенків</a:t>
            </a:r>
            <a:r>
              <a:rPr lang="ru-RU" sz="2800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dirty="0" err="1" smtClean="0"/>
              <a:t>Хто</a:t>
            </a:r>
            <a:r>
              <a:rPr lang="ru-RU" sz="2800" dirty="0" smtClean="0"/>
              <a:t> </a:t>
            </a:r>
            <a:r>
              <a:rPr lang="ru-RU" sz="2800" dirty="0" err="1"/>
              <a:t>супроводжував</a:t>
            </a:r>
            <a:r>
              <a:rPr lang="ru-RU" sz="2800" dirty="0"/>
              <a:t> родину </a:t>
            </a:r>
            <a:r>
              <a:rPr lang="ru-RU" sz="2800" dirty="0" err="1"/>
              <a:t>під</a:t>
            </a:r>
            <a:r>
              <a:rPr lang="ru-RU" sz="2800" dirty="0"/>
              <a:t> час </a:t>
            </a:r>
            <a:r>
              <a:rPr lang="ru-RU" sz="2800" dirty="0" err="1" smtClean="0"/>
              <a:t>подорожей</a:t>
            </a:r>
            <a:r>
              <a:rPr lang="ru-RU" sz="2800" dirty="0" smtClean="0"/>
              <a:t>?</a:t>
            </a:r>
          </a:p>
          <a:p>
            <a:pPr marL="450850" indent="-450850">
              <a:buAutoNum type="arabicPeriod"/>
            </a:pPr>
            <a:r>
              <a:rPr lang="ru-RU" sz="2800" dirty="0" smtClean="0"/>
              <a:t>Чим </a:t>
            </a:r>
            <a:r>
              <a:rPr lang="ru-RU" sz="2800" dirty="0" err="1"/>
              <a:t>захоплювався</a:t>
            </a:r>
            <a:r>
              <a:rPr lang="ru-RU" sz="2800" dirty="0"/>
              <a:t> </a:t>
            </a:r>
            <a:r>
              <a:rPr lang="ru-RU" sz="2800" dirty="0" smtClean="0"/>
              <a:t>песик?</a:t>
            </a:r>
          </a:p>
          <a:p>
            <a:pPr marL="450850" indent="-450850">
              <a:buAutoNum type="arabicPeriod"/>
            </a:pPr>
            <a:r>
              <a:rPr lang="ru-RU" sz="2800" dirty="0" err="1" smtClean="0"/>
              <a:t>Хто</a:t>
            </a:r>
            <a:r>
              <a:rPr lang="ru-RU" sz="2800" dirty="0" smtClean="0"/>
              <a:t> </a:t>
            </a:r>
            <a:r>
              <a:rPr lang="ru-RU" sz="2800" dirty="0"/>
              <a:t>з </a:t>
            </a:r>
            <a:r>
              <a:rPr lang="ru-RU" sz="2800" dirty="0" err="1"/>
              <a:t>мандрівників</a:t>
            </a:r>
            <a:r>
              <a:rPr lang="ru-RU" sz="2800" dirty="0"/>
              <a:t> </a:t>
            </a:r>
            <a:r>
              <a:rPr lang="ru-RU" sz="2800" dirty="0" err="1"/>
              <a:t>найбільше</a:t>
            </a:r>
            <a:r>
              <a:rPr lang="ru-RU" sz="2800" dirty="0"/>
              <a:t> </a:t>
            </a:r>
            <a:r>
              <a:rPr lang="ru-RU" sz="2800" dirty="0" err="1"/>
              <a:t>зацікавив</a:t>
            </a:r>
            <a:r>
              <a:rPr lang="ru-RU" sz="2800" dirty="0"/>
              <a:t> </a:t>
            </a:r>
            <a:r>
              <a:rPr lang="ru-RU" sz="2800" dirty="0" smtClean="0"/>
              <a:t>тебе?</a:t>
            </a: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" y="3711570"/>
            <a:ext cx="2737873" cy="311855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46545" y="1789478"/>
            <a:ext cx="513145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E838BA"/>
                </a:solidFill>
                <a:cs typeface="Arial" panose="020B0604020202020204" pitchFamily="34" charset="0"/>
              </a:rPr>
              <a:t>родина</a:t>
            </a:r>
            <a:endParaRPr lang="uk-UA" sz="12000" b="1" dirty="0">
              <a:ln w="0"/>
              <a:solidFill>
                <a:srgbClr val="E838BA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9561" y="2677776"/>
            <a:ext cx="488041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C00000"/>
                </a:solidFill>
                <a:cs typeface="Arial" panose="020B0604020202020204" pitchFamily="34" charset="0"/>
              </a:rPr>
              <a:t>весело</a:t>
            </a:r>
            <a:endParaRPr lang="uk-UA" sz="12000" b="1" dirty="0">
              <a:ln w="0"/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3885" y="2742074"/>
            <a:ext cx="2787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вуж</a:t>
            </a:r>
            <a:endParaRPr lang="uk-UA" sz="12000" b="1" dirty="0">
              <a:ln w="0"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04972" y="1142545"/>
            <a:ext cx="734490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err="1" smtClean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Журбенки</a:t>
            </a:r>
            <a:endParaRPr lang="uk-UA" sz="12000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4890" y="3514977"/>
            <a:ext cx="455402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жабки</a:t>
            </a:r>
            <a:endParaRPr lang="uk-UA" sz="12000" b="1" dirty="0">
              <a:ln w="0"/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394" y="1242032"/>
            <a:ext cx="633554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подорож</a:t>
            </a:r>
            <a:endParaRPr lang="uk-UA" sz="12000" b="1" dirty="0">
              <a:ln w="0"/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30545" y="2209057"/>
            <a:ext cx="454688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F0"/>
                </a:solidFill>
                <a:cs typeface="Arial" panose="020B0604020202020204" pitchFamily="34" charset="0"/>
              </a:rPr>
              <a:t>жарти</a:t>
            </a:r>
            <a:endParaRPr lang="uk-UA" sz="12000" b="1" dirty="0">
              <a:ln w="0"/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54029" y="3647272"/>
            <a:ext cx="425147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песик</a:t>
            </a:r>
            <a:endParaRPr lang="uk-UA" sz="12000" b="1" dirty="0">
              <a:ln w="0"/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0743" y="2209057"/>
            <a:ext cx="342224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гори</a:t>
            </a:r>
            <a:endParaRPr lang="uk-UA" sz="120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26031" y="520929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0181" y="4134336"/>
            <a:ext cx="548941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Дружок</a:t>
            </a:r>
            <a:endParaRPr lang="uk-UA" sz="120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47438" y="1390527"/>
            <a:ext cx="824975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Назви усі картинки. На яку літеру починаються майже усі тобою названі слова? Скажи, яка картинка зайва? Чому?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60131" y="5223601"/>
            <a:ext cx="3789277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500" b="1" dirty="0">
                <a:solidFill>
                  <a:schemeClr val="bg1"/>
                </a:solidFill>
              </a:rPr>
              <a:t>Зайвий папуга –  бо він починається на букву П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39856" y="494529"/>
            <a:ext cx="8732066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«Картинка заблукала»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9" y="1406066"/>
            <a:ext cx="3117873" cy="21542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38" y="2410468"/>
            <a:ext cx="2334797" cy="4272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76" y="3814440"/>
            <a:ext cx="1836648" cy="2671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997" y="2644651"/>
            <a:ext cx="4105380" cy="2339577"/>
          </a:xfrm>
          <a:prstGeom prst="rect">
            <a:avLst/>
          </a:prstGeom>
        </p:spPr>
      </p:pic>
      <p:pic>
        <p:nvPicPr>
          <p:cNvPr id="14344" name="Picture 8" descr="Жук PNG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57" y="2483179"/>
            <a:ext cx="2162005" cy="31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50" y="4032878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велику і малу букви ж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1 клас\1. Навчання грамоти\1 УРОКИ 2023\Читання\5 Блок г ґ ж ш ь х ч\063 - Велика буква Ж. Читання складів, слів, речень і тексту з вивченими літерами\2024-01-14_2231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96" y="1471612"/>
            <a:ext cx="8199307" cy="48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79984" y="1648736"/>
            <a:ext cx="41069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ж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126603" y="3719900"/>
            <a:ext cx="1448386" cy="4737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ж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ир - 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134937" y="4397170"/>
            <a:ext cx="1402373" cy="4737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ні</a:t>
            </a:r>
            <a:r>
              <a:rPr lang="uk-UA" sz="4000" b="1" dirty="0" smtClean="0">
                <a:solidFill>
                  <a:srgbClr val="FF0000"/>
                </a:solidFill>
              </a:rPr>
              <a:t>ж - 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392890" y="3692280"/>
            <a:ext cx="1730091" cy="5861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жа</a:t>
            </a:r>
            <a:r>
              <a:rPr lang="uk-UA" sz="4000" b="1" dirty="0" smtClean="0">
                <a:solidFill>
                  <a:srgbClr val="FF0000"/>
                </a:solidFill>
              </a:rPr>
              <a:t>р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 - 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69751" y="4367536"/>
            <a:ext cx="1776367" cy="5722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р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іжки - 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69" y="2578513"/>
            <a:ext cx="824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жу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6130" y="2571218"/>
            <a:ext cx="901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841456" y="2606843"/>
            <a:ext cx="100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Же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59535" y="2590388"/>
            <a:ext cx="84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жі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548599" y="2592045"/>
            <a:ext cx="920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жо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415448" y="2578513"/>
            <a:ext cx="779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179008" y="2607316"/>
            <a:ext cx="974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048521" y="2603920"/>
            <a:ext cx="86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Жо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825283" y="2607316"/>
            <a:ext cx="898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же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764851" y="3714370"/>
            <a:ext cx="1448386" cy="4737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м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ир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64851" y="4393907"/>
            <a:ext cx="1402373" cy="4737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ні</a:t>
            </a:r>
            <a:r>
              <a:rPr lang="uk-UA" sz="4000" b="1" dirty="0" smtClean="0">
                <a:solidFill>
                  <a:srgbClr val="FF0000"/>
                </a:solidFill>
              </a:rPr>
              <a:t>с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343481" y="4344660"/>
            <a:ext cx="1776367" cy="5722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н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іжки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343481" y="3708488"/>
            <a:ext cx="1730091" cy="5861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жа</a:t>
            </a:r>
            <a:r>
              <a:rPr lang="uk-UA" sz="4000" b="1" dirty="0" smtClean="0">
                <a:solidFill>
                  <a:srgbClr val="FF0000"/>
                </a:solidFill>
              </a:rPr>
              <a:t>б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D:\1 клас\1. Навчання грамоти\1 УРОКИ 2023\Читання\5 Блок г ґ ж ш ь х ч\063 - Велика буква Ж. Читання складів, слів, речень і тексту з вивченими літерами\2024-01-14_2245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23" y="2431275"/>
            <a:ext cx="8006775" cy="300569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84644" y="1483113"/>
            <a:ext cx="7502286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Надрукуй перші склади продиктованих слів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84644" y="1479068"/>
            <a:ext cx="7502286" cy="6942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Жуки, жирафа, Женя</a:t>
            </a:r>
            <a:r>
              <a:rPr lang="uk-UA" sz="2400" b="1" dirty="0">
                <a:solidFill>
                  <a:schemeClr val="bg1"/>
                </a:solidFill>
              </a:rPr>
              <a:t>, жінка, </a:t>
            </a:r>
            <a:r>
              <a:rPr lang="uk-UA" sz="2400" b="1" dirty="0" err="1" smtClean="0">
                <a:solidFill>
                  <a:schemeClr val="bg1"/>
                </a:solidFill>
              </a:rPr>
              <a:t>жеолуді</a:t>
            </a:r>
            <a:r>
              <a:rPr lang="uk-UA" sz="2400" b="1" dirty="0">
                <a:solidFill>
                  <a:schemeClr val="bg1"/>
                </a:solidFill>
              </a:rPr>
              <a:t>, жадібний</a:t>
            </a:r>
            <a:r>
              <a:rPr lang="uk-UA" sz="2400" b="1" dirty="0" smtClean="0">
                <a:solidFill>
                  <a:schemeClr val="bg1"/>
                </a:solidFill>
              </a:rPr>
              <a:t>, Житомир,  Жовта (ріка), желе.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82299" y="1458167"/>
            <a:ext cx="7760067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Заміни виділені букви, щоб утворились нові слова. Надрукуй їх у клітинках.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2299" y="1415350"/>
            <a:ext cx="7757825" cy="9452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 animBg="1"/>
      <p:bldP spid="32" grpId="0" animBg="1"/>
      <p:bldP spid="42" grpId="0"/>
      <p:bldP spid="44" grpId="0"/>
      <p:bldP spid="47" grpId="0"/>
      <p:bldP spid="50" grpId="0"/>
      <p:bldP spid="52" grpId="0"/>
      <p:bldP spid="53" grpId="0"/>
      <p:bldP spid="56" grpId="0"/>
      <p:bldP spid="58" grpId="0"/>
      <p:bldP spid="59" grpId="0"/>
      <p:bldP spid="37" grpId="0" animBg="1"/>
      <p:bldP spid="38" grpId="0" animBg="1"/>
      <p:bldP spid="39" grpId="0" animBg="1"/>
      <p:bldP spid="60" grpId="0" animBg="1"/>
      <p:bldP spid="36" grpId="0" animBg="1"/>
      <p:bldP spid="31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2403" y="2125682"/>
            <a:ext cx="11044764" cy="433449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9418" y="529657"/>
            <a:ext cx="8843557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496177" y="1408666"/>
            <a:ext cx="9010037" cy="717015"/>
          </a:xfrm>
          <a:prstGeom prst="plaqu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ягоди й фрукти. Уявний смак якого плоду на твоєму язичку покращив твій настрій? З цим смаком і проведемо урок.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D:\Картинки до тестів\Емоції Овочі фрукти\Яблу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80" y="2316906"/>
            <a:ext cx="174081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Емоції Овочі фрукти\Абрико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0" y="2243208"/>
            <a:ext cx="1832128" cy="1994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Картинки до тестів\Емоції Овочі фрукти\Сли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r="6486" b="12564"/>
          <a:stretch/>
        </p:blipFill>
        <p:spPr bwMode="auto">
          <a:xfrm>
            <a:off x="9302036" y="2300288"/>
            <a:ext cx="185948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Картинки до тестів\Емоції Овочі фрукти\бана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84" y="2300287"/>
            <a:ext cx="1426843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Картинки до тестів\Емоції Овочі фрукти\Лим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0" y="4277745"/>
            <a:ext cx="1665795" cy="18789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Картинки до тестів\Емоції Овочі фрукти\Виногра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78" y="4062432"/>
            <a:ext cx="1519725" cy="21196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Картинки до тестів\Емоції Овочі фрукти\вишні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46" y="4253864"/>
            <a:ext cx="1968629" cy="19774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Картинки до тестів\Емоції Овочі фрукти\Груш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33" y="2259827"/>
            <a:ext cx="1303950" cy="19774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Картинки до тестів\Емоції Овочі фрукти\Полуниця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209" r="2321" b="6760"/>
          <a:stretch/>
        </p:blipFill>
        <p:spPr bwMode="auto">
          <a:xfrm>
            <a:off x="3937208" y="4180734"/>
            <a:ext cx="1671090" cy="21236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3380636" y="407565"/>
            <a:ext cx="8811364" cy="5871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=""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069" y="2138264"/>
            <a:ext cx="1158551" cy="11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93685" y="494529"/>
            <a:ext cx="8732066" cy="7991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Метод </a:t>
            </a:r>
            <a:r>
              <a:rPr lang="en-US" sz="4000" b="1" dirty="0">
                <a:solidFill>
                  <a:schemeClr val="bg1"/>
                </a:solidFill>
              </a:rPr>
              <a:t>“</a:t>
            </a:r>
            <a:r>
              <a:rPr lang="uk-UA" sz="4000" b="1" dirty="0">
                <a:solidFill>
                  <a:schemeClr val="bg1"/>
                </a:solidFill>
              </a:rPr>
              <a:t>Капелюшки де Боно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14A516-FB75-49CA-95E3-442F769D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7" y="1031643"/>
            <a:ext cx="1781088" cy="1235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DA4189-56A1-4CE6-8D06-24B0B6AB4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98" y="1811393"/>
            <a:ext cx="1781088" cy="12358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4D4094-B189-4FBA-9745-56BFD434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7" y="4785676"/>
            <a:ext cx="1781088" cy="12358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13E6E7D-F7D2-441F-A66F-352E32A83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34" y="5427355"/>
            <a:ext cx="1781088" cy="12358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5D7E3A2-4BF0-4499-BD4B-C92B12395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1" y="3739158"/>
            <a:ext cx="1781088" cy="12358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74EC39F-82A3-4502-85F3-AD5733CC5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8" y="2939321"/>
            <a:ext cx="1845500" cy="1280551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="" xmlns:a16="http://schemas.microsoft.com/office/drawing/2014/main" id="{ED019465-BD69-45B9-B8C1-2C70C95BF8C4}"/>
              </a:ext>
            </a:extLst>
          </p:cNvPr>
          <p:cNvSpPr/>
          <p:nvPr/>
        </p:nvSpPr>
        <p:spPr>
          <a:xfrm>
            <a:off x="2714324" y="1424325"/>
            <a:ext cx="8294102" cy="6602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Інформація. </a:t>
            </a:r>
            <a:r>
              <a:rPr lang="ru-RU" sz="2400" dirty="0">
                <a:solidFill>
                  <a:srgbClr val="002060"/>
                </a:solidFill>
              </a:rPr>
              <a:t>Що </a:t>
            </a:r>
            <a:r>
              <a:rPr lang="ru-RU" sz="2400" dirty="0" err="1">
                <a:solidFill>
                  <a:srgbClr val="002060"/>
                </a:solidFill>
              </a:rPr>
              <a:t>мені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відомо</a:t>
            </a:r>
            <a:r>
              <a:rPr lang="ru-RU" sz="2400" dirty="0">
                <a:solidFill>
                  <a:srgbClr val="002060"/>
                </a:solidFill>
              </a:rPr>
              <a:t> про </a:t>
            </a:r>
            <a:r>
              <a:rPr lang="ru-RU" sz="2400" dirty="0" err="1">
                <a:solidFill>
                  <a:srgbClr val="002060"/>
                </a:solidFill>
              </a:rPr>
              <a:t>літеру</a:t>
            </a:r>
            <a:r>
              <a:rPr lang="ru-RU" sz="2400" dirty="0">
                <a:solidFill>
                  <a:srgbClr val="002060"/>
                </a:solidFill>
              </a:rPr>
              <a:t> «же»?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="" xmlns:a16="http://schemas.microsoft.com/office/drawing/2014/main" id="{955B1453-4A4A-4079-A27A-ADD674F6D60E}"/>
              </a:ext>
            </a:extLst>
          </p:cNvPr>
          <p:cNvSpPr/>
          <p:nvPr/>
        </p:nvSpPr>
        <p:spPr>
          <a:xfrm>
            <a:off x="3160122" y="2244464"/>
            <a:ext cx="8394569" cy="660231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Логічний позитив. </a:t>
            </a:r>
            <a:r>
              <a:rPr lang="uk-UA" sz="2400" dirty="0">
                <a:solidFill>
                  <a:srgbClr val="002060"/>
                </a:solidFill>
              </a:rPr>
              <a:t>Для чого люди використовують слова?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="" xmlns:a16="http://schemas.microsoft.com/office/drawing/2014/main" id="{58EAC579-E7B1-4B7F-8029-651ED2E5A699}"/>
              </a:ext>
            </a:extLst>
          </p:cNvPr>
          <p:cNvSpPr/>
          <p:nvPr/>
        </p:nvSpPr>
        <p:spPr>
          <a:xfrm>
            <a:off x="2714324" y="3047250"/>
            <a:ext cx="8294102" cy="7043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Критика. </a:t>
            </a:r>
            <a:r>
              <a:rPr lang="ru-RU" sz="2400" dirty="0" err="1" smtClean="0">
                <a:solidFill>
                  <a:schemeClr val="bg1"/>
                </a:solidFill>
              </a:rPr>
              <a:t>Назви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слова,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пишуться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літерою</a:t>
            </a:r>
            <a:r>
              <a:rPr lang="ru-RU" sz="2400" dirty="0">
                <a:solidFill>
                  <a:schemeClr val="bg1"/>
                </a:solidFill>
              </a:rPr>
              <a:t> «же».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="" xmlns:a16="http://schemas.microsoft.com/office/drawing/2014/main" id="{350C9390-787E-45A1-9F98-E1835B8D44FD}"/>
              </a:ext>
            </a:extLst>
          </p:cNvPr>
          <p:cNvSpPr/>
          <p:nvPr/>
        </p:nvSpPr>
        <p:spPr>
          <a:xfrm>
            <a:off x="3160123" y="3840761"/>
            <a:ext cx="8394568" cy="796319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Почуття та інтуїція. </a:t>
            </a:r>
            <a:r>
              <a:rPr lang="ru-RU" sz="2400" dirty="0" err="1">
                <a:solidFill>
                  <a:schemeClr val="bg1"/>
                </a:solidFill>
              </a:rPr>
              <a:t>Навіщо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потрібно</a:t>
            </a:r>
            <a:r>
              <a:rPr lang="ru-RU" sz="2400" dirty="0">
                <a:solidFill>
                  <a:schemeClr val="bg1"/>
                </a:solidFill>
              </a:rPr>
              <a:t> знати </a:t>
            </a:r>
            <a:r>
              <a:rPr lang="ru-RU" sz="2400" dirty="0" err="1">
                <a:solidFill>
                  <a:schemeClr val="bg1"/>
                </a:solidFill>
              </a:rPr>
              <a:t>всі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літери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алфавіті</a:t>
            </a:r>
            <a:r>
              <a:rPr lang="ru-RU" sz="2400" dirty="0">
                <a:solidFill>
                  <a:schemeClr val="bg1"/>
                </a:solidFill>
              </a:rPr>
              <a:t>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="" xmlns:a16="http://schemas.microsoft.com/office/drawing/2014/main" id="{787203FF-F7D3-4E5A-9E28-E1FAB9AB44EA}"/>
              </a:ext>
            </a:extLst>
          </p:cNvPr>
          <p:cNvSpPr/>
          <p:nvPr/>
        </p:nvSpPr>
        <p:spPr>
          <a:xfrm>
            <a:off x="2714324" y="4744290"/>
            <a:ext cx="8294102" cy="660231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Креативність. </a:t>
            </a:r>
            <a:r>
              <a:rPr lang="uk-UA" sz="2400" dirty="0"/>
              <a:t>Що означає слово </a:t>
            </a:r>
            <a:r>
              <a:rPr lang="uk-UA" sz="2400" dirty="0" smtClean="0"/>
              <a:t>Дружок?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="" xmlns:a16="http://schemas.microsoft.com/office/drawing/2014/main" id="{B4626061-E0C7-485C-BA2B-9E8A93908F81}"/>
              </a:ext>
            </a:extLst>
          </p:cNvPr>
          <p:cNvSpPr/>
          <p:nvPr/>
        </p:nvSpPr>
        <p:spPr>
          <a:xfrm>
            <a:off x="3160123" y="5515915"/>
            <a:ext cx="8394568" cy="81363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Управління процесом. </a:t>
            </a:r>
            <a:r>
              <a:rPr lang="uk-UA" sz="2400" dirty="0"/>
              <a:t>Навіщо мені потрібні знання, здобуті сьогодні на </a:t>
            </a:r>
            <a:r>
              <a:rPr lang="uk-UA" sz="2400" dirty="0" err="1"/>
              <a:t>уроці</a:t>
            </a:r>
            <a:r>
              <a:rPr lang="uk-UA" sz="2400" dirty="0"/>
              <a:t>?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17516" y="2165615"/>
            <a:ext cx="10906061" cy="433449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9418" y="529657"/>
            <a:ext cx="8843557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«Мій плід»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3004457" y="1408667"/>
            <a:ext cx="6768935" cy="717015"/>
          </a:xfrm>
          <a:prstGeom prst="plaqu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ягоди й фрукти. Оціни свою роботу.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 descr="D:\Картинки до тестів\Емоції Овочі фрукти\Абрик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2" y="2557268"/>
            <a:ext cx="1832128" cy="1994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Картинки до тестів\Емоції Овочі фрукти\Виногра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94" y="4068891"/>
            <a:ext cx="1519725" cy="21196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Картинки до тестів\Емоції Овочі фрукти\Полуниця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209" r="2321" b="6760"/>
          <a:stretch/>
        </p:blipFill>
        <p:spPr bwMode="auto">
          <a:xfrm>
            <a:off x="6001196" y="4037959"/>
            <a:ext cx="1827707" cy="23227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95482" y="2270004"/>
            <a:ext cx="1606720" cy="717015"/>
          </a:xfrm>
          <a:prstGeom prst="round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 з усім впорався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23089" y="2557268"/>
            <a:ext cx="1803378" cy="13018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Можу працювати краще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72441" y="4841449"/>
            <a:ext cx="1827743" cy="130975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Мені потрібна допомога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81422" y="4752657"/>
            <a:ext cx="1356779" cy="1487342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Емоції Овочі фрукти\Яблук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29" y="2557268"/>
            <a:ext cx="174081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Картинки до тестів\Емоції Овочі фрукти\Лим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51" y="2628511"/>
            <a:ext cx="1665795" cy="18789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553379" y="2395904"/>
            <a:ext cx="1697078" cy="71701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Нічого не зрозумів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586173" y="501056"/>
            <a:ext cx="8732066" cy="8289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Пригадай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44521" y="1827355"/>
            <a:ext cx="7797598" cy="32196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/>
              <a:t>—Яку </a:t>
            </a:r>
            <a:r>
              <a:rPr lang="ru-RU" sz="2800" dirty="0" err="1"/>
              <a:t>нову</a:t>
            </a:r>
            <a:r>
              <a:rPr lang="ru-RU" sz="2800" dirty="0"/>
              <a:t> букву ми </a:t>
            </a:r>
            <a:r>
              <a:rPr lang="ru-RU" sz="2800" dirty="0" err="1" smtClean="0"/>
              <a:t>вивчили</a:t>
            </a:r>
            <a:r>
              <a:rPr lang="ru-RU" sz="2800" dirty="0" smtClean="0"/>
              <a:t> </a:t>
            </a:r>
            <a:r>
              <a:rPr lang="ru-RU" sz="2800" dirty="0" err="1" smtClean="0"/>
              <a:t>минулого</a:t>
            </a:r>
            <a:r>
              <a:rPr lang="ru-RU" sz="2800" dirty="0" smtClean="0"/>
              <a:t> уроку</a:t>
            </a:r>
            <a:r>
              <a:rPr lang="ru-RU" sz="2800" dirty="0"/>
              <a:t>?</a:t>
            </a:r>
          </a:p>
          <a:p>
            <a:r>
              <a:rPr lang="ru-RU" sz="2800" dirty="0"/>
              <a:t>—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 smtClean="0"/>
              <a:t>ти</a:t>
            </a:r>
            <a:r>
              <a:rPr lang="ru-RU" sz="2800" dirty="0" smtClean="0"/>
              <a:t> </a:t>
            </a:r>
            <a:r>
              <a:rPr lang="ru-RU" sz="2800" dirty="0"/>
              <a:t>про </a:t>
            </a:r>
            <a:r>
              <a:rPr lang="ru-RU" sz="2800" dirty="0" err="1"/>
              <a:t>неї</a:t>
            </a:r>
            <a:r>
              <a:rPr lang="ru-RU" sz="2800" dirty="0"/>
              <a:t> </a:t>
            </a:r>
            <a:r>
              <a:rPr lang="ru-RU" sz="2800" dirty="0" err="1" smtClean="0"/>
              <a:t>знаєш</a:t>
            </a:r>
            <a:r>
              <a:rPr lang="ru-RU" sz="2800" dirty="0" smtClean="0"/>
              <a:t>?</a:t>
            </a:r>
            <a:endParaRPr lang="ru-RU" sz="2800" dirty="0"/>
          </a:p>
          <a:p>
            <a:r>
              <a:rPr lang="ru-RU" sz="2800" dirty="0"/>
              <a:t>— </a:t>
            </a:r>
            <a:r>
              <a:rPr lang="ru-RU" sz="2800" dirty="0" err="1" smtClean="0"/>
              <a:t>Назви</a:t>
            </a:r>
            <a:r>
              <a:rPr lang="ru-RU" sz="2800" dirty="0" smtClean="0"/>
              <a:t> </a:t>
            </a:r>
            <a:r>
              <a:rPr lang="ru-RU" sz="2800" dirty="0"/>
              <a:t>слова,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починаються</a:t>
            </a:r>
            <a:r>
              <a:rPr lang="ru-RU" sz="2800" dirty="0"/>
              <a:t> на букву </a:t>
            </a:r>
            <a:r>
              <a:rPr lang="ru-RU" sz="2800" dirty="0" smtClean="0"/>
              <a:t>«же».</a:t>
            </a:r>
            <a:endParaRPr lang="ru-RU" sz="2800" dirty="0"/>
          </a:p>
          <a:p>
            <a:r>
              <a:rPr lang="ru-RU" sz="2800" dirty="0"/>
              <a:t>— А у </a:t>
            </a:r>
            <a:r>
              <a:rPr lang="ru-RU" sz="2800" dirty="0" err="1"/>
              <a:t>яких</a:t>
            </a:r>
            <a:r>
              <a:rPr lang="ru-RU" sz="2800" dirty="0"/>
              <a:t> словах </a:t>
            </a:r>
            <a:r>
              <a:rPr lang="ru-RU" sz="2800" dirty="0" err="1"/>
              <a:t>ця</a:t>
            </a:r>
            <a:r>
              <a:rPr lang="ru-RU" sz="2800" dirty="0"/>
              <a:t> буква </a:t>
            </a:r>
            <a:r>
              <a:rPr lang="ru-RU" sz="2800" dirty="0" err="1"/>
              <a:t>стоїть</a:t>
            </a:r>
            <a:r>
              <a:rPr lang="ru-RU" sz="2800" dirty="0"/>
              <a:t> у </a:t>
            </a:r>
            <a:r>
              <a:rPr lang="ru-RU" sz="2800" dirty="0" err="1"/>
              <a:t>кінці</a:t>
            </a:r>
            <a:r>
              <a:rPr lang="ru-RU" sz="2800" dirty="0"/>
              <a:t> слова?</a:t>
            </a:r>
          </a:p>
          <a:p>
            <a:r>
              <a:rPr lang="ru-RU" sz="2800" dirty="0"/>
              <a:t>— А </a:t>
            </a:r>
            <a:r>
              <a:rPr lang="ru-RU" sz="2800" dirty="0" err="1"/>
              <a:t>тепер</a:t>
            </a:r>
            <a:r>
              <a:rPr lang="ru-RU" sz="2800" dirty="0"/>
              <a:t> </a:t>
            </a:r>
            <a:r>
              <a:rPr lang="ru-RU" sz="2800" dirty="0" smtClean="0"/>
              <a:t>наведи </a:t>
            </a:r>
            <a:r>
              <a:rPr lang="ru-RU" sz="2800" dirty="0" err="1"/>
              <a:t>приклади</a:t>
            </a:r>
            <a:r>
              <a:rPr lang="ru-RU" sz="2800" dirty="0"/>
              <a:t> </a:t>
            </a:r>
            <a:r>
              <a:rPr lang="ru-RU" sz="2800" dirty="0" err="1"/>
              <a:t>слів</a:t>
            </a:r>
            <a:r>
              <a:rPr lang="ru-RU" sz="2800" dirty="0"/>
              <a:t>, у </a:t>
            </a:r>
            <a:r>
              <a:rPr lang="ru-RU" sz="2800" dirty="0" err="1"/>
              <a:t>яких</a:t>
            </a:r>
            <a:r>
              <a:rPr lang="ru-RU" sz="2800" dirty="0"/>
              <a:t> буква </a:t>
            </a:r>
            <a:r>
              <a:rPr lang="ru-RU" sz="2800" dirty="0" smtClean="0"/>
              <a:t>«же» </a:t>
            </a:r>
            <a:r>
              <a:rPr lang="ru-RU" sz="2800" dirty="0" err="1"/>
              <a:t>заховалась</a:t>
            </a:r>
            <a:r>
              <a:rPr lang="ru-RU" sz="2800" dirty="0"/>
              <a:t> у </a:t>
            </a:r>
            <a:r>
              <a:rPr lang="ru-RU" sz="2800" dirty="0" err="1"/>
              <a:t>середині</a:t>
            </a:r>
            <a:r>
              <a:rPr lang="ru-RU" sz="2800" dirty="0"/>
              <a:t> слова.</a:t>
            </a:r>
            <a:endParaRPr lang="uk-UA" sz="2800" dirty="0"/>
          </a:p>
        </p:txBody>
      </p:sp>
      <p:pic>
        <p:nvPicPr>
          <p:cNvPr id="7" name="Picture 2" descr="ᐈ Хлопчик-паж і срібний кубок — англійська казка | Читати на Дерево Казо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2714"/>
          <a:stretch/>
        </p:blipFill>
        <p:spPr bwMode="auto">
          <a:xfrm flipH="1">
            <a:off x="9440884" y="1827355"/>
            <a:ext cx="2302394" cy="420953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85" y="4288420"/>
            <a:ext cx="2664429" cy="2295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3387" y="621456"/>
            <a:ext cx="8732066" cy="7761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«Упіймай звук [ж]»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610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57585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99560" y="1397588"/>
            <a:ext cx="237555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14400" y="1647398"/>
            <a:ext cx="886120" cy="311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502302" y="1647398"/>
            <a:ext cx="886120" cy="311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078825" y="1647397"/>
            <a:ext cx="886120" cy="311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2296061" y="2208296"/>
            <a:ext cx="3677034" cy="8690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6" idx="3"/>
          </p:cNvCxnSpPr>
          <p:nvPr/>
        </p:nvCxnSpPr>
        <p:spPr>
          <a:xfrm flipH="1" flipV="1">
            <a:off x="3191165" y="1802941"/>
            <a:ext cx="1167100" cy="19196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Идеи на тему «Книги рисунок» (9) | книги, рисунок, школьные фрес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1" y="2301544"/>
            <a:ext cx="2337500" cy="19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исунки жуков для срисовки (3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2775" r="15539" b="6122"/>
          <a:stretch/>
        </p:blipFill>
        <p:spPr bwMode="auto">
          <a:xfrm>
            <a:off x="6038501" y="4108861"/>
            <a:ext cx="1745635" cy="26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исунки жирафа для срисовки (37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r="23971"/>
          <a:stretch/>
        </p:blipFill>
        <p:spPr bwMode="auto">
          <a:xfrm>
            <a:off x="8051468" y="3244924"/>
            <a:ext cx="1615047" cy="34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Прямая со стрелкой 39"/>
          <p:cNvCxnSpPr/>
          <p:nvPr/>
        </p:nvCxnSpPr>
        <p:spPr>
          <a:xfrm flipV="1">
            <a:off x="1841381" y="2245554"/>
            <a:ext cx="8029714" cy="29541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6" idx="3"/>
          </p:cNvCxnSpPr>
          <p:nvPr/>
        </p:nvCxnSpPr>
        <p:spPr>
          <a:xfrm flipH="1" flipV="1">
            <a:off x="3191165" y="1802941"/>
            <a:ext cx="3386917" cy="25754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3191166" y="1769920"/>
            <a:ext cx="5198218" cy="17462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Жоржина | Flower names, Plant drawing, Develop pictur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22165" r="6113" b="35253"/>
          <a:stretch/>
        </p:blipFill>
        <p:spPr bwMode="auto">
          <a:xfrm>
            <a:off x="3016962" y="3878173"/>
            <a:ext cx="2928400" cy="199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 стрелкой 31"/>
          <p:cNvCxnSpPr>
            <a:endCxn id="10" idx="2"/>
          </p:cNvCxnSpPr>
          <p:nvPr/>
        </p:nvCxnSpPr>
        <p:spPr>
          <a:xfrm flipV="1">
            <a:off x="4887836" y="2208294"/>
            <a:ext cx="1057527" cy="16698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Вуж звичайни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15" y="3452848"/>
            <a:ext cx="2225406" cy="167114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flipH="1" flipV="1">
            <a:off x="10023495" y="2301544"/>
            <a:ext cx="1051620" cy="11513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Пес Патрон оч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в’язане зображення">
            <a:extLst>
              <a:ext uri="{FF2B5EF4-FFF2-40B4-BE49-F238E27FC236}">
                <a16:creationId xmlns="" xmlns:a16="http://schemas.microsoft.com/office/drawing/2014/main" id="{89EB5F99-9374-4D45-BA91-7FF690B8C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"/>
          <a:stretch/>
        </p:blipFill>
        <p:spPr bwMode="auto">
          <a:xfrm>
            <a:off x="8026733" y="2245960"/>
            <a:ext cx="3518535" cy="300674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4380" y="494528"/>
            <a:ext cx="10790888" cy="94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Вправи </a:t>
            </a:r>
            <a:r>
              <a:rPr lang="uk-UA" sz="4000" b="1" dirty="0">
                <a:solidFill>
                  <a:schemeClr val="bg1"/>
                </a:solidFill>
              </a:rPr>
              <a:t>на постанову </a:t>
            </a:r>
            <a:r>
              <a:rPr lang="uk-UA" sz="4000" b="1" dirty="0" smtClean="0">
                <a:solidFill>
                  <a:schemeClr val="bg1"/>
                </a:solidFill>
              </a:rPr>
              <a:t>дихання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754380" y="1645920"/>
            <a:ext cx="3006091" cy="6629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Задуй свічки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E4DA4A2-3175-4DE5-909B-C56797194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8"/>
          <a:stretch/>
        </p:blipFill>
        <p:spPr>
          <a:xfrm>
            <a:off x="521004" y="2408932"/>
            <a:ext cx="3472839" cy="397877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FE0A86-39E8-4DBD-9D99-C18E3BCE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98" r="5292" b="8775"/>
          <a:stretch/>
        </p:blipFill>
        <p:spPr>
          <a:xfrm>
            <a:off x="4315664" y="2308860"/>
            <a:ext cx="3342435" cy="36720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8447617" y="1620629"/>
            <a:ext cx="2617470" cy="625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Вогнище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8026733" y="5226060"/>
            <a:ext cx="3459238" cy="8026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Уяви,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що потрібно роздути вогонь, що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загасає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3830220" y="5574700"/>
            <a:ext cx="4039665" cy="8130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ліпимо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сніговика,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а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потім гріємо холодні руки, дихаючи на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них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4526699" y="1703045"/>
            <a:ext cx="2869770" cy="7020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Сніговик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01809" y="494529"/>
            <a:ext cx="8732066" cy="7286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Вправа на  </a:t>
            </a:r>
            <a:r>
              <a:rPr lang="uk-UA" sz="4000" b="1" dirty="0">
                <a:solidFill>
                  <a:schemeClr val="bg1"/>
                </a:solidFill>
              </a:rPr>
              <a:t>розвиток </a:t>
            </a:r>
            <a:r>
              <a:rPr lang="uk-UA" sz="4000" b="1" dirty="0" smtClean="0">
                <a:solidFill>
                  <a:schemeClr val="bg1"/>
                </a:solidFill>
              </a:rPr>
              <a:t>артикуляції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64995" y="1444080"/>
            <a:ext cx="2113829" cy="469392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085285" y="1558136"/>
            <a:ext cx="5263067" cy="9686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Жа-жа-жа, </a:t>
            </a:r>
            <a:r>
              <a:rPr lang="uk-UA" sz="2800" b="1" dirty="0" err="1"/>
              <a:t>жа-жа-жа</a:t>
            </a:r>
            <a:r>
              <a:rPr lang="uk-UA" sz="2800" b="1" dirty="0"/>
              <a:t> — </a:t>
            </a:r>
          </a:p>
          <a:p>
            <a:pPr algn="ctr"/>
            <a:r>
              <a:rPr lang="uk-UA" sz="2800" b="1" dirty="0"/>
              <a:t>Ми знайшли вужа.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C59A1651-FD8A-4372-BE56-FA757739FF7D}"/>
              </a:ext>
            </a:extLst>
          </p:cNvPr>
          <p:cNvSpPr/>
          <p:nvPr/>
        </p:nvSpPr>
        <p:spPr>
          <a:xfrm>
            <a:off x="3085284" y="2686319"/>
            <a:ext cx="5263067" cy="9652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Жі-жі-жі, </a:t>
            </a:r>
            <a:r>
              <a:rPr lang="uk-UA" sz="2800" b="1" dirty="0" err="1"/>
              <a:t>жі-жі-жі</a:t>
            </a:r>
            <a:r>
              <a:rPr lang="uk-UA" sz="2800" b="1" dirty="0"/>
              <a:t> — </a:t>
            </a:r>
          </a:p>
          <a:p>
            <a:pPr algn="ctr"/>
            <a:r>
              <a:rPr lang="uk-UA" sz="2800" b="1" dirty="0"/>
              <a:t>Ну й слизькі вужі! 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9B4D3D57-F66E-4202-B8D3-82BDCF9012D0}"/>
              </a:ext>
            </a:extLst>
          </p:cNvPr>
          <p:cNvSpPr/>
          <p:nvPr/>
        </p:nvSpPr>
        <p:spPr>
          <a:xfrm>
            <a:off x="3085286" y="3791040"/>
            <a:ext cx="5263067" cy="1004866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Жи-жи-жи, </a:t>
            </a:r>
            <a:r>
              <a:rPr lang="uk-UA" sz="2800" b="1" dirty="0" err="1"/>
              <a:t>жи-жи-жи</a:t>
            </a:r>
            <a:r>
              <a:rPr lang="uk-UA" sz="2800" b="1" dirty="0"/>
              <a:t> — </a:t>
            </a:r>
          </a:p>
          <a:p>
            <a:pPr algn="ctr"/>
            <a:r>
              <a:rPr lang="uk-UA" sz="2800" b="1" dirty="0"/>
              <a:t>З нами в ліс біжи.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C9108545-68E2-44DC-B69F-EC2ADC7EDAC2}"/>
              </a:ext>
            </a:extLst>
          </p:cNvPr>
          <p:cNvSpPr/>
          <p:nvPr/>
        </p:nvSpPr>
        <p:spPr>
          <a:xfrm>
            <a:off x="3085283" y="4956363"/>
            <a:ext cx="5263067" cy="1004866"/>
          </a:xfrm>
          <a:prstGeom prst="roundRect">
            <a:avLst/>
          </a:prstGeom>
          <a:solidFill>
            <a:srgbClr val="E838B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Жа-жа-жа, </a:t>
            </a:r>
            <a:r>
              <a:rPr lang="uk-UA" sz="2800" b="1" dirty="0" err="1"/>
              <a:t>жа-жа-жа</a:t>
            </a:r>
            <a:r>
              <a:rPr lang="uk-UA" sz="2800" b="1" dirty="0"/>
              <a:t> </a:t>
            </a:r>
          </a:p>
          <a:p>
            <a:pPr algn="ctr"/>
            <a:r>
              <a:rPr lang="uk-UA" sz="2800" b="1" dirty="0"/>
              <a:t>Віднеси туди вужа.</a:t>
            </a:r>
          </a:p>
        </p:txBody>
      </p:sp>
      <p:pic>
        <p:nvPicPr>
          <p:cNvPr id="1026" name="Picture 2" descr="Вуж звичай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79" y="2434442"/>
            <a:ext cx="3376441" cy="2535499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9529" y="3109059"/>
            <a:ext cx="52275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2B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жасмин</a:t>
            </a:r>
            <a:endParaRPr lang="ru-RU" sz="9600" b="1" cap="all" dirty="0">
              <a:ln w="0">
                <a:noFill/>
              </a:ln>
              <a:solidFill>
                <a:srgbClr val="F2B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10702" y="3522299"/>
            <a:ext cx="26677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жир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7380" y="961462"/>
            <a:ext cx="3631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межа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92375" y="3725061"/>
            <a:ext cx="26100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жар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9778" y="1162389"/>
            <a:ext cx="25521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вуж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1875" y="1672817"/>
            <a:ext cx="37818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жижа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48720" y="2648373"/>
            <a:ext cx="60576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жоржини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65954" y="4821839"/>
            <a:ext cx="25747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жук</a:t>
            </a:r>
            <a:endParaRPr lang="ru-RU" sz="9600" b="1" cap="all" dirty="0">
              <a:ln w="0">
                <a:noFill/>
              </a:ln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88734" y="4282066"/>
            <a:ext cx="37529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жінка</a:t>
            </a:r>
            <a:endParaRPr lang="ru-RU" sz="9600" b="1" cap="all" dirty="0">
              <a:ln w="0">
                <a:noFill/>
              </a:ln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774540" y="1334374"/>
            <a:ext cx="20120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жи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14657" y="1677279"/>
            <a:ext cx="5543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жердина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89986" y="3772812"/>
            <a:ext cx="18822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жу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81359" y="4702564"/>
            <a:ext cx="38529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463ED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жакет</a:t>
            </a:r>
            <a:endParaRPr lang="ru-RU" sz="9600" b="1" cap="all" dirty="0">
              <a:ln w="0">
                <a:noFill/>
              </a:ln>
              <a:solidFill>
                <a:srgbClr val="463ED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31109" y="4674924"/>
            <a:ext cx="32868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жара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0686" y="2183718"/>
            <a:ext cx="48433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жолудь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546946" y="2324229"/>
            <a:ext cx="34255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жито</a:t>
            </a:r>
            <a:endParaRPr lang="ru-RU" sz="9600" b="1" cap="all" dirty="0">
              <a:ln w="0">
                <a:noFill/>
              </a:ln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48720" y="3530383"/>
            <a:ext cx="41031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Arial" panose="020B0604020202020204" pitchFamily="34" charset="0"/>
              </a:rPr>
              <a:t>жарко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23507" y="940938"/>
            <a:ext cx="26468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жак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59872" y="4232201"/>
            <a:ext cx="41809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жупан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09113" y="1078713"/>
            <a:ext cx="1954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жа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Сочинение по картине Зимние забавы 2,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" y="3832397"/>
            <a:ext cx="2915945" cy="2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726031" y="520929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75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75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25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75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25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75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25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75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25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675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25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375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725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225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2" grpId="0"/>
      <p:bldP spid="22" grpId="1"/>
      <p:bldP spid="23" grpId="0"/>
      <p:bldP spid="23" grpId="1"/>
      <p:bldP spid="24" grpId="0"/>
      <p:bldP spid="24" grpId="1"/>
      <p:bldP spid="40" grpId="0"/>
      <p:bldP spid="4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37089" y="1963880"/>
            <a:ext cx="681072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«же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слуховий диктант.</a:t>
            </a:r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52115</TotalTime>
  <Words>799</Words>
  <Application>Microsoft Office PowerPoint</Application>
  <PresentationFormat>Произвольный</PresentationFormat>
  <Paragraphs>174</Paragraphs>
  <Slides>22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3251</cp:revision>
  <dcterms:created xsi:type="dcterms:W3CDTF">2018-01-05T16:38:53Z</dcterms:created>
  <dcterms:modified xsi:type="dcterms:W3CDTF">2024-01-18T14:58:17Z</dcterms:modified>
</cp:coreProperties>
</file>