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795" r:id="rId3"/>
    <p:sldId id="773" r:id="rId4"/>
    <p:sldId id="776" r:id="rId5"/>
    <p:sldId id="793" r:id="rId6"/>
    <p:sldId id="796" r:id="rId7"/>
    <p:sldId id="797" r:id="rId8"/>
    <p:sldId id="778" r:id="rId9"/>
    <p:sldId id="781" r:id="rId10"/>
    <p:sldId id="782" r:id="rId11"/>
    <p:sldId id="630" r:id="rId12"/>
    <p:sldId id="790" r:id="rId13"/>
    <p:sldId id="750" r:id="rId14"/>
    <p:sldId id="770" r:id="rId15"/>
    <p:sldId id="792" r:id="rId16"/>
    <p:sldId id="798" r:id="rId17"/>
    <p:sldId id="799" r:id="rId18"/>
    <p:sldId id="352" r:id="rId19"/>
    <p:sldId id="485" r:id="rId20"/>
    <p:sldId id="79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EDE"/>
    <a:srgbClr val="E838BA"/>
    <a:srgbClr val="EF71CE"/>
    <a:srgbClr val="295FFF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8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3swvai5j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8783" y="4666507"/>
            <a:ext cx="9797143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Звук [ш]. Мала буква ш. </a:t>
            </a:r>
            <a:r>
              <a:rPr lang="ru-RU" sz="4400" b="1" dirty="0" err="1">
                <a:solidFill>
                  <a:schemeClr val="bg1"/>
                </a:solidFill>
              </a:rPr>
              <a:t>Читання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і тексту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0825" y="1439046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64</a:t>
            </a:r>
          </a:p>
        </p:txBody>
      </p:sp>
      <p:pic>
        <p:nvPicPr>
          <p:cNvPr id="5" name="Picture 2" descr="Картинки про букву Ш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5075" r="10330" b="4692"/>
          <a:stretch/>
        </p:blipFill>
        <p:spPr bwMode="auto">
          <a:xfrm>
            <a:off x="1521327" y="786151"/>
            <a:ext cx="3276304" cy="358600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023" y="453555"/>
            <a:ext cx="10557164" cy="9833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мишці прочитати буквосполучення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3038" y="1767915"/>
            <a:ext cx="2405898" cy="45497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ша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аш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шо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ош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шу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уш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ши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иш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ші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іш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ше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еш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48" y="1767915"/>
            <a:ext cx="1968374" cy="212147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430180" y="1660539"/>
            <a:ext cx="1756376" cy="48471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шар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шум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шов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шип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ваш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наш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душ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206146" y="1660539"/>
            <a:ext cx="0" cy="466901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412187" y="1602011"/>
            <a:ext cx="0" cy="4574748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366" y="4674052"/>
            <a:ext cx="35534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нагадує буква ш?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363038" y="1660539"/>
            <a:ext cx="945232" cy="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97618" y="1767915"/>
            <a:ext cx="0" cy="9282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Магнит на авто Буква Ш Голубая | Magnet.in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20112" r="10857" b="20930"/>
          <a:stretch/>
        </p:blipFill>
        <p:spPr bwMode="auto">
          <a:xfrm>
            <a:off x="354366" y="1767915"/>
            <a:ext cx="3492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2691" y="600125"/>
            <a:ext cx="8756193" cy="753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79022"/>
            <a:ext cx="2017184" cy="2125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778" t="49398" r="45482" b="38264"/>
          <a:stretch/>
        </p:blipFill>
        <p:spPr>
          <a:xfrm>
            <a:off x="1609260" y="1626901"/>
            <a:ext cx="6264080" cy="15672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1753" t="61679" r="38159" b="24038"/>
          <a:stretch/>
        </p:blipFill>
        <p:spPr>
          <a:xfrm>
            <a:off x="534348" y="3774389"/>
            <a:ext cx="8042357" cy="16118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3480" y="1585851"/>
            <a:ext cx="3649341" cy="2512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00AFF0"/>
                </a:solidFill>
              </a:rPr>
              <a:t>ш</a:t>
            </a:r>
            <a:r>
              <a:rPr lang="ru-RU" sz="4000" dirty="0">
                <a:solidFill>
                  <a:srgbClr val="000000"/>
                </a:solidFill>
              </a:rPr>
              <a:t>ар — </a:t>
            </a:r>
            <a:r>
              <a:rPr lang="ru-RU" sz="4000" b="1" dirty="0">
                <a:solidFill>
                  <a:srgbClr val="00AFF0"/>
                </a:solidFill>
              </a:rPr>
              <a:t>ж</a:t>
            </a:r>
            <a:r>
              <a:rPr lang="ru-RU" sz="4000" dirty="0">
                <a:solidFill>
                  <a:srgbClr val="000000"/>
                </a:solidFill>
              </a:rPr>
              <a:t>ар</a:t>
            </a:r>
          </a:p>
          <a:p>
            <a:r>
              <a:rPr lang="ru-RU" sz="4000" b="1" dirty="0" err="1">
                <a:solidFill>
                  <a:srgbClr val="00AFF0"/>
                </a:solidFill>
              </a:rPr>
              <a:t>ш</a:t>
            </a:r>
            <a:r>
              <a:rPr lang="ru-RU" sz="4000" dirty="0" err="1">
                <a:solidFill>
                  <a:srgbClr val="000000"/>
                </a:solidFill>
              </a:rPr>
              <a:t>ити</a:t>
            </a:r>
            <a:r>
              <a:rPr lang="ru-RU" sz="4000" dirty="0">
                <a:solidFill>
                  <a:srgbClr val="000000"/>
                </a:solidFill>
              </a:rPr>
              <a:t> — </a:t>
            </a:r>
            <a:r>
              <a:rPr lang="ru-RU" sz="4000" b="1" dirty="0" err="1">
                <a:solidFill>
                  <a:srgbClr val="00AFF0"/>
                </a:solidFill>
              </a:rPr>
              <a:t>ж</a:t>
            </a:r>
            <a:r>
              <a:rPr lang="ru-RU" sz="4000" dirty="0" err="1">
                <a:solidFill>
                  <a:srgbClr val="000000"/>
                </a:solidFill>
              </a:rPr>
              <a:t>ити</a:t>
            </a:r>
            <a:endParaRPr lang="ru-RU" sz="4000" dirty="0">
              <a:solidFill>
                <a:srgbClr val="000000"/>
              </a:solidFill>
            </a:endParaRPr>
          </a:p>
          <a:p>
            <a:r>
              <a:rPr lang="ru-RU" sz="4000" b="1" dirty="0">
                <a:solidFill>
                  <a:srgbClr val="00AFF0"/>
                </a:solidFill>
              </a:rPr>
              <a:t>ш</a:t>
            </a:r>
            <a:r>
              <a:rPr lang="ru-RU" sz="4000" dirty="0">
                <a:solidFill>
                  <a:srgbClr val="000000"/>
                </a:solidFill>
              </a:rPr>
              <a:t>ило — </a:t>
            </a:r>
            <a:r>
              <a:rPr lang="ru-RU" sz="4000" b="1" dirty="0">
                <a:solidFill>
                  <a:srgbClr val="00AFF0"/>
                </a:solidFill>
              </a:rPr>
              <a:t>ж</a:t>
            </a:r>
            <a:r>
              <a:rPr lang="ru-RU" sz="4000" dirty="0">
                <a:solidFill>
                  <a:srgbClr val="000000"/>
                </a:solidFill>
              </a:rPr>
              <a:t>ало</a:t>
            </a:r>
          </a:p>
          <a:p>
            <a:r>
              <a:rPr lang="ru-RU" sz="4000" b="1" dirty="0">
                <a:solidFill>
                  <a:srgbClr val="00AFF0"/>
                </a:solidFill>
              </a:rPr>
              <a:t>ш</a:t>
            </a:r>
            <a:r>
              <a:rPr lang="ru-RU" sz="4000" dirty="0">
                <a:solidFill>
                  <a:srgbClr val="000000"/>
                </a:solidFill>
              </a:rPr>
              <a:t>апка — </a:t>
            </a:r>
            <a:r>
              <a:rPr lang="ru-RU" sz="4000" b="1" dirty="0">
                <a:solidFill>
                  <a:srgbClr val="00AFF0"/>
                </a:solidFill>
              </a:rPr>
              <a:t>ж</a:t>
            </a:r>
            <a:r>
              <a:rPr lang="ru-RU" sz="4000" dirty="0">
                <a:solidFill>
                  <a:srgbClr val="000000"/>
                </a:solidFill>
              </a:rPr>
              <a:t>абка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Лляна скатертина з вишивкою Калина на 8-12 персон 240см (сірий льон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82" y="4421642"/>
            <a:ext cx="2227652" cy="22276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4243" y="574836"/>
            <a:ext cx="8756193" cy="814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Спускайся з </a:t>
            </a:r>
            <a:r>
              <a:rPr lang="ru-RU" sz="4000" b="1" dirty="0" err="1">
                <a:solidFill>
                  <a:schemeClr val="bg1"/>
                </a:solidFill>
              </a:rPr>
              <a:t>гірки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читаючи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речення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Горка на детской площадке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2592"/>
            <a:ext cx="4245619" cy="38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2667" y="1405172"/>
            <a:ext cx="8129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Рушник.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Волошки і </a:t>
            </a:r>
            <a:r>
              <a:rPr lang="ru-RU" sz="4000" b="1" dirty="0" err="1">
                <a:solidFill>
                  <a:srgbClr val="0070C0"/>
                </a:solidFill>
              </a:rPr>
              <a:t>шипшина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 </a:t>
            </a:r>
            <a:r>
              <a:rPr lang="ru-RU" sz="4000" b="1" dirty="0" smtClean="0">
                <a:solidFill>
                  <a:srgbClr val="0070C0"/>
                </a:solidFill>
              </a:rPr>
              <a:t>На </a:t>
            </a:r>
            <a:r>
              <a:rPr lang="ru-RU" sz="4000" b="1" dirty="0">
                <a:solidFill>
                  <a:srgbClr val="0070C0"/>
                </a:solidFill>
              </a:rPr>
              <a:t>рушнику </a:t>
            </a:r>
            <a:r>
              <a:rPr lang="ru-RU" sz="4000" b="1" dirty="0" err="1">
                <a:solidFill>
                  <a:srgbClr val="0070C0"/>
                </a:solidFill>
              </a:rPr>
              <a:t>вишиті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волошки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    </a:t>
            </a:r>
            <a:r>
              <a:rPr lang="ru-RU" sz="4000" b="1" dirty="0" smtClean="0">
                <a:solidFill>
                  <a:srgbClr val="0070C0"/>
                </a:solidFill>
              </a:rPr>
              <a:t>А </a:t>
            </a:r>
            <a:r>
              <a:rPr lang="ru-RU" sz="4000" b="1" dirty="0">
                <a:solidFill>
                  <a:srgbClr val="0070C0"/>
                </a:solidFill>
              </a:rPr>
              <a:t>на </a:t>
            </a:r>
            <a:r>
              <a:rPr lang="ru-RU" sz="4000" b="1" dirty="0" err="1">
                <a:solidFill>
                  <a:srgbClr val="0070C0"/>
                </a:solidFill>
              </a:rPr>
              <a:t>скатертині</a:t>
            </a:r>
            <a:r>
              <a:rPr lang="ru-RU" sz="4000" b="1" dirty="0">
                <a:solidFill>
                  <a:srgbClr val="0070C0"/>
                </a:solidFill>
              </a:rPr>
              <a:t> — </a:t>
            </a:r>
            <a:r>
              <a:rPr lang="ru-RU" sz="4000" b="1" dirty="0" err="1">
                <a:solidFill>
                  <a:srgbClr val="0070C0"/>
                </a:solidFill>
              </a:rPr>
              <a:t>шипшина</a:t>
            </a:r>
            <a:r>
              <a:rPr lang="ru-RU" sz="4000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sz="4000" b="1" dirty="0">
                <a:solidFill>
                  <a:srgbClr val="0070C0"/>
                </a:solidFill>
              </a:rPr>
              <a:t>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Вишивали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мама і Марина.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Рушник с цветами | МореСхе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2845" r="7683" b="4821"/>
          <a:stretch/>
        </p:blipFill>
        <p:spPr bwMode="auto">
          <a:xfrm>
            <a:off x="9820018" y="287999"/>
            <a:ext cx="2059981" cy="28496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2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76177" y="445746"/>
            <a:ext cx="8756193" cy="695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140796"/>
            <a:ext cx="1143672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Мама і Шура гарно шили і вишивали. Вони вирішили приготувати рідним подарунки.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915" y="2281192"/>
            <a:ext cx="2617781" cy="40114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974" y="2341716"/>
            <a:ext cx="8818941" cy="39703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Бабусі вишили рушника. Малому Мишкові мама пошила штани. А Шура вишила на кишені машинку. Татові приготували теплу шапку. Шура вишила на ній сніжинку. Мамі Шура вишила серветку.        </a:t>
            </a:r>
          </a:p>
          <a:p>
            <a:pPr indent="36195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     А мама Шурі — вишиванку.</a:t>
            </a:r>
          </a:p>
          <a:p>
            <a:pPr indent="36195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      Усі подарунки зроблені від душі.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27" y="6141324"/>
            <a:ext cx="5890161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18176" y="1569137"/>
            <a:ext cx="6905886" cy="28014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buAutoNum type="arabicPeriod"/>
            </a:pPr>
            <a:r>
              <a:rPr lang="ru-RU" sz="2400" b="1" dirty="0"/>
              <a:t>Чим </a:t>
            </a:r>
            <a:r>
              <a:rPr lang="ru-RU" sz="2400" b="1" dirty="0" err="1"/>
              <a:t>займалися</a:t>
            </a:r>
            <a:r>
              <a:rPr lang="ru-RU" sz="2400" b="1" dirty="0"/>
              <a:t> мама й Шура?</a:t>
            </a:r>
          </a:p>
          <a:p>
            <a:pPr marL="273050" indent="-273050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вони </a:t>
            </a:r>
            <a:r>
              <a:rPr lang="ru-RU" sz="2400" b="1" dirty="0" err="1"/>
              <a:t>вирішили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?</a:t>
            </a:r>
          </a:p>
          <a:p>
            <a:pPr marL="273050" indent="-273050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приготували</a:t>
            </a:r>
            <a:r>
              <a:rPr lang="ru-RU" sz="2400" b="1" dirty="0"/>
              <a:t> для </a:t>
            </a:r>
            <a:r>
              <a:rPr lang="ru-RU" sz="2400" b="1" dirty="0" err="1"/>
              <a:t>бабусі</a:t>
            </a:r>
            <a:r>
              <a:rPr lang="ru-RU" sz="2400" b="1" dirty="0"/>
              <a:t>, </a:t>
            </a:r>
            <a:r>
              <a:rPr lang="ru-RU" sz="2400" b="1" dirty="0" err="1"/>
              <a:t>братикові</a:t>
            </a:r>
            <a:r>
              <a:rPr lang="ru-RU" sz="2400" b="1" dirty="0"/>
              <a:t>, </a:t>
            </a:r>
            <a:r>
              <a:rPr lang="ru-RU" sz="2400" b="1" dirty="0" err="1"/>
              <a:t>татові</a:t>
            </a:r>
            <a:r>
              <a:rPr lang="ru-RU" sz="2400" b="1" dirty="0"/>
              <a:t>?</a:t>
            </a:r>
          </a:p>
          <a:p>
            <a:pPr marL="273050" indent="-273050">
              <a:buAutoNum type="arabicPeriod"/>
            </a:pP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подарунок</a:t>
            </a:r>
            <a:r>
              <a:rPr lang="ru-RU" sz="2400" b="1" dirty="0"/>
              <a:t> </a:t>
            </a:r>
            <a:r>
              <a:rPr lang="ru-RU" sz="2400" b="1" dirty="0" err="1"/>
              <a:t>зробила</a:t>
            </a:r>
            <a:r>
              <a:rPr lang="ru-RU" sz="2400" b="1" dirty="0"/>
              <a:t> Шура </a:t>
            </a:r>
            <a:r>
              <a:rPr lang="ru-RU" sz="2400" b="1" dirty="0" err="1"/>
              <a:t>мамі</a:t>
            </a:r>
            <a:r>
              <a:rPr lang="ru-RU" sz="2400" b="1" dirty="0"/>
              <a:t>?</a:t>
            </a:r>
          </a:p>
          <a:p>
            <a:pPr marL="273050" indent="-273050">
              <a:buAutoNum type="arabicPeriod"/>
            </a:pP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приготувала</a:t>
            </a:r>
            <a:r>
              <a:rPr lang="ru-RU" sz="2400" b="1" dirty="0"/>
              <a:t> мама </a:t>
            </a:r>
            <a:r>
              <a:rPr lang="ru-RU" sz="2400" b="1" dirty="0" err="1"/>
              <a:t>Шурі</a:t>
            </a:r>
            <a:r>
              <a:rPr lang="ru-RU" sz="2400" b="1" dirty="0"/>
              <a:t>?</a:t>
            </a:r>
          </a:p>
          <a:p>
            <a:pPr marL="273050" indent="-273050">
              <a:buAutoNum type="arabicPeriod"/>
            </a:pPr>
            <a:r>
              <a:rPr lang="ru-RU" sz="2400" b="1" dirty="0" err="1"/>
              <a:t>Якими</a:t>
            </a:r>
            <a:r>
              <a:rPr lang="ru-RU" sz="2400" b="1" dirty="0"/>
              <a:t> </a:t>
            </a:r>
            <a:r>
              <a:rPr lang="ru-RU" sz="2400" b="1" dirty="0" err="1"/>
              <a:t>були</a:t>
            </a:r>
            <a:r>
              <a:rPr lang="ru-RU" sz="2400" b="1" dirty="0"/>
              <a:t> </a:t>
            </a:r>
            <a:r>
              <a:rPr lang="ru-RU" sz="2400" b="1" dirty="0" err="1"/>
              <a:t>подарунки</a:t>
            </a:r>
            <a:r>
              <a:rPr lang="ru-RU" sz="2400" b="1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6928" y="4726381"/>
            <a:ext cx="6787134" cy="11162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прийнято</a:t>
            </a:r>
            <a:r>
              <a:rPr lang="ru-RU" sz="2400" b="1" dirty="0"/>
              <a:t> в </a:t>
            </a:r>
            <a:r>
              <a:rPr lang="ru-RU" sz="2400" b="1" dirty="0" err="1" smtClean="0"/>
              <a:t>твоїй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сім’ї</a:t>
            </a:r>
            <a:r>
              <a:rPr lang="ru-RU" sz="2400" b="1" dirty="0" smtClean="0"/>
              <a:t> </a:t>
            </a:r>
            <a:r>
              <a:rPr lang="ru-RU" sz="2400" b="1" dirty="0" err="1"/>
              <a:t>дарувати</a:t>
            </a:r>
            <a:r>
              <a:rPr lang="ru-RU" sz="2400" b="1" dirty="0"/>
              <a:t> </a:t>
            </a:r>
            <a:r>
              <a:rPr lang="ru-RU" sz="2400" b="1" dirty="0" err="1"/>
              <a:t>подарунки</a:t>
            </a:r>
            <a:r>
              <a:rPr lang="ru-RU" sz="2400" b="1" dirty="0"/>
              <a:t> один одному, коли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буває</a:t>
            </a:r>
            <a:r>
              <a:rPr lang="ru-RU" sz="2400" b="1" dirty="0"/>
              <a:t>?</a:t>
            </a:r>
          </a:p>
        </p:txBody>
      </p:sp>
      <p:pic>
        <p:nvPicPr>
          <p:cNvPr id="4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137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1064" y="540078"/>
            <a:ext cx="9372608" cy="8933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Визнач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>
                <a:solidFill>
                  <a:schemeClr val="bg1"/>
                </a:solidFill>
              </a:rPr>
              <a:t>де </a:t>
            </a:r>
            <a:r>
              <a:rPr lang="ru-RU" sz="4000" b="1" dirty="0" err="1">
                <a:solidFill>
                  <a:schemeClr val="bg1"/>
                </a:solidFill>
              </a:rPr>
              <a:t>вишивка</a:t>
            </a:r>
            <a:r>
              <a:rPr lang="ru-RU" sz="4000" b="1" dirty="0">
                <a:solidFill>
                  <a:schemeClr val="bg1"/>
                </a:solidFill>
              </a:rPr>
              <a:t>, а де — </a:t>
            </a:r>
            <a:r>
              <a:rPr lang="ru-RU" sz="4000" b="1" dirty="0" err="1">
                <a:solidFill>
                  <a:schemeClr val="bg1"/>
                </a:solidFill>
              </a:rPr>
              <a:t>вишиванка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821" y="2183578"/>
            <a:ext cx="2403238" cy="25782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10" y="2014989"/>
            <a:ext cx="1299080" cy="291537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3384467" y="1774715"/>
            <a:ext cx="4108863" cy="1697961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/>
              <a:t>В</a:t>
            </a:r>
            <a:r>
              <a:rPr lang="uk-UA" sz="3000" b="1" dirty="0"/>
              <a:t>и</a:t>
            </a:r>
            <a:r>
              <a:rPr lang="ru-RU" sz="3000" b="1" dirty="0" err="1"/>
              <a:t>шивка</a:t>
            </a:r>
            <a:r>
              <a:rPr lang="ru-RU" sz="3000" b="1" dirty="0"/>
              <a:t> </a:t>
            </a:r>
            <a:r>
              <a:rPr lang="ru-RU" sz="3000" dirty="0"/>
              <a:t>—</a:t>
            </a:r>
          </a:p>
          <a:p>
            <a:pPr algn="ctr"/>
            <a:r>
              <a:rPr lang="ru-RU" sz="3000" dirty="0" err="1"/>
              <a:t>вишитий</a:t>
            </a:r>
            <a:r>
              <a:rPr lang="ru-RU" sz="3000" dirty="0"/>
              <a:t> </a:t>
            </a:r>
            <a:r>
              <a:rPr lang="ru-RU" sz="3000" dirty="0" err="1"/>
              <a:t>візерунок</a:t>
            </a:r>
            <a:r>
              <a:rPr lang="ru-RU" sz="3000" dirty="0"/>
              <a:t>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84467" y="3892308"/>
            <a:ext cx="4108864" cy="1463464"/>
          </a:xfrm>
          <a:prstGeom prst="ellipse">
            <a:avLst/>
          </a:prstGeom>
          <a:solidFill>
            <a:srgbClr val="463ED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/>
              <a:t>Вишиванка</a:t>
            </a:r>
            <a:r>
              <a:rPr lang="ru-RU" sz="3000" dirty="0"/>
              <a:t> —</a:t>
            </a:r>
          </a:p>
          <a:p>
            <a:pPr algn="ctr"/>
            <a:r>
              <a:rPr lang="ru-RU" sz="3000" dirty="0" err="1"/>
              <a:t>вишита</a:t>
            </a:r>
            <a:r>
              <a:rPr lang="ru-RU" sz="3000" dirty="0"/>
              <a:t> сорочка.</a:t>
            </a:r>
          </a:p>
        </p:txBody>
      </p:sp>
      <p:cxnSp>
        <p:nvCxnSpPr>
          <p:cNvPr id="12" name="Прямая со стрелкой 11"/>
          <p:cNvCxnSpPr>
            <a:stCxn id="9" idx="2"/>
            <a:endCxn id="8" idx="3"/>
          </p:cNvCxnSpPr>
          <p:nvPr/>
        </p:nvCxnSpPr>
        <p:spPr>
          <a:xfrm flipH="1">
            <a:off x="2403090" y="2623696"/>
            <a:ext cx="981377" cy="8489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123481" y="3610099"/>
            <a:ext cx="1521755" cy="5141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1. Навчання грамоти\1 УРОКИ 2023\Читання\5 Блок г ґ ж ш ь х ч\064 - Звук [ш]. Мала буква ш. Читання слів, речень і тексту з вивченими літерами\2024-01-21_170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46" y="1506047"/>
            <a:ext cx="8188955" cy="38972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7564" y="4199132"/>
            <a:ext cx="2518352" cy="11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малу букву ш і склади з ними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66874" y="2424750"/>
            <a:ext cx="1994878" cy="5861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_ </a:t>
            </a:r>
            <a:r>
              <a:rPr lang="uk-UA" sz="3600" b="1" dirty="0" err="1" smtClean="0">
                <a:solidFill>
                  <a:srgbClr val="FF0000"/>
                </a:solidFill>
              </a:rPr>
              <a:t>околад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79810" y="2419961"/>
            <a:ext cx="1804814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ми _ ка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66874" y="2346914"/>
            <a:ext cx="55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534257"/>
            <a:ext cx="2529444" cy="30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733203" y="2394653"/>
            <a:ext cx="2100054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rgbClr val="FF0000"/>
                </a:solidFill>
              </a:rPr>
              <a:t>ма</a:t>
            </a:r>
            <a:r>
              <a:rPr lang="uk-UA" sz="3600" b="1" dirty="0" smtClean="0">
                <a:solidFill>
                  <a:srgbClr val="FF0000"/>
                </a:solidFill>
              </a:rPr>
              <a:t> _ </a:t>
            </a:r>
            <a:r>
              <a:rPr lang="uk-UA" sz="3600" b="1" dirty="0" err="1" smtClean="0">
                <a:solidFill>
                  <a:srgbClr val="FF0000"/>
                </a:solidFill>
              </a:rPr>
              <a:t>ина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25710" y="2425781"/>
            <a:ext cx="2094929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поду _ ка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84644" y="1483113"/>
            <a:ext cx="7502286" cy="725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Устав у слова пропущені букви.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З’єднай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 з відповідними малюнками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84644" y="1412732"/>
            <a:ext cx="7517967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Знайди назви предметів у рядку букв і обведи. Надрукуй ці слова під малюнками.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4318" y="1392329"/>
            <a:ext cx="7547903" cy="860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1. Навчання грамоти\1 УРОКИ 2023\Читання\5 Блок г ґ ж ш ь х ч\064 - Звук [ш]. Мала буква ш. Читання слів, речень і тексту з вивченими літерами\2024-01-21_1712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7728" r="3002" b="-1218"/>
          <a:stretch/>
        </p:blipFill>
        <p:spPr bwMode="auto">
          <a:xfrm>
            <a:off x="2880000" y="3339117"/>
            <a:ext cx="8280000" cy="14342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437255" y="2394653"/>
            <a:ext cx="50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31966" y="2382908"/>
            <a:ext cx="50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353330" y="2382907"/>
            <a:ext cx="55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43073" y="3218213"/>
            <a:ext cx="1840210" cy="4750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444665" y="3080792"/>
            <a:ext cx="3530608" cy="61243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943073" y="3093423"/>
            <a:ext cx="4005797" cy="5998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182216" y="3155817"/>
            <a:ext cx="2002900" cy="53740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1 клас\1. Навчання грамоти\1 УРОКИ 2023\Читання\5 Блок г ґ ж ш ь х ч\064 - Звук [ш]. Мала буква ш. Читання слів, речень і тексту з вивченими літерами\2024-01-21_1927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2" y="2392710"/>
            <a:ext cx="8735620" cy="24742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942018" y="2387019"/>
            <a:ext cx="1496291" cy="6615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16167" y="2405925"/>
            <a:ext cx="1496291" cy="6615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434070" y="2428807"/>
            <a:ext cx="1365546" cy="6615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183666" y="2379387"/>
            <a:ext cx="1727446" cy="6615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880000" y="4197493"/>
            <a:ext cx="1697698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шпаки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975761" y="4208868"/>
            <a:ext cx="1987470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шашлик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30571" y="4197368"/>
            <a:ext cx="1735300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шишка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325710" y="4208868"/>
            <a:ext cx="1944765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грушка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D:\1 клас\1. Навчання грамоти\1 УРОКИ 2023\Читання\5 Блок г ґ ж ш ь х ч\064 - Звук [ш]. Мала буква ш. Читання слів, речень і тексту з вивченими літерами\2024-01-21_1935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2" y="2392710"/>
            <a:ext cx="8723627" cy="34668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1" grpId="0" animBg="1"/>
      <p:bldP spid="11" grpId="0" animBg="1"/>
      <p:bldP spid="42" grpId="0"/>
      <p:bldP spid="28" grpId="0"/>
      <p:bldP spid="34" grpId="0"/>
      <p:bldP spid="8" grpId="0" animBg="1"/>
      <p:bldP spid="43" grpId="0" animBg="1"/>
      <p:bldP spid="45" grpId="0" animBg="1"/>
      <p:bldP spid="46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28085" y="440400"/>
            <a:ext cx="8811364" cy="899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1747" y="2138265"/>
            <a:ext cx="1248747" cy="12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3094" y="611735"/>
            <a:ext cx="8755124" cy="813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874951" y="1925049"/>
            <a:ext cx="5077326" cy="33711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4951" y="2087113"/>
            <a:ext cx="5077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Пригадай,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вивчали на уроці.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звук вона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позначає?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знаєш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цей звук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звук у слові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порівняй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з першим звуком у слові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шити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Чи однакові звуки позначає буква «</a:t>
            </a:r>
            <a:r>
              <a:rPr lang="uk-UA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96647" y="2253627"/>
            <a:ext cx="2773126" cy="34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2403" y="2125682"/>
            <a:ext cx="11044764" cy="43344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9418" y="529657"/>
            <a:ext cx="8843557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496177" y="1408666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ягоди й фрукти. Уявний смак якого плоду на твоєму язичку покращив твій настрій? З цим смаком і проведемо урок.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80" y="2316906"/>
            <a:ext cx="174081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Емоції Овочі фрукти\Абрико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0" y="2243208"/>
            <a:ext cx="1832128" cy="19940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Емоції Овочі фрукти\Слив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r="6486" b="12564"/>
          <a:stretch/>
        </p:blipFill>
        <p:spPr bwMode="auto">
          <a:xfrm>
            <a:off x="9302036" y="2300288"/>
            <a:ext cx="185948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до тестів\Емоції Овочі фрукти\бана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84" y="2300287"/>
            <a:ext cx="1426843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0" y="4277745"/>
            <a:ext cx="1665795" cy="1878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8" y="4062432"/>
            <a:ext cx="1519725" cy="2119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Картинки до тестів\Емоції Овочі фрукти\вишні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46" y="4253864"/>
            <a:ext cx="1968629" cy="1977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33" y="2259827"/>
            <a:ext cx="1303950" cy="19774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7209" r="2321" b="6760"/>
          <a:stretch/>
        </p:blipFill>
        <p:spPr bwMode="auto">
          <a:xfrm>
            <a:off x="3937208" y="4180734"/>
            <a:ext cx="1671090" cy="2123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7516" y="2165615"/>
            <a:ext cx="10906061" cy="433449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9418" y="529657"/>
            <a:ext cx="8843557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плід»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3004457" y="1408667"/>
            <a:ext cx="6768935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ягоди й фрукти. Оціни свою роботу.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Картинки до тестів\Емоції Овочі фрукти\Абрик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2" y="2557268"/>
            <a:ext cx="1832128" cy="19940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94" y="4068891"/>
            <a:ext cx="1519725" cy="211961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7209" r="2321" b="6760"/>
          <a:stretch/>
        </p:blipFill>
        <p:spPr bwMode="auto">
          <a:xfrm>
            <a:off x="6001196" y="4037959"/>
            <a:ext cx="1827707" cy="23227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95482" y="2270004"/>
            <a:ext cx="1606720" cy="717015"/>
          </a:xfrm>
          <a:prstGeom prst="roundRect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 з усім впорався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23089" y="2557268"/>
            <a:ext cx="1803378" cy="13018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Можу працювати краще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72441" y="4841449"/>
            <a:ext cx="1827743" cy="130975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потрібна 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81422" y="4752657"/>
            <a:ext cx="1356779" cy="148734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Маю почуття успіху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129" y="2557268"/>
            <a:ext cx="1740810" cy="19369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51" y="2628511"/>
            <a:ext cx="1665795" cy="1878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553379" y="2395904"/>
            <a:ext cx="1697078" cy="71701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Нічого не зрозумів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540" y="484565"/>
            <a:ext cx="9130706" cy="821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Артикуляційні вправи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4050" y="2365743"/>
            <a:ext cx="55061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Відкрий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рот і </a:t>
            </a:r>
            <a:r>
              <a:rPr lang="ru-RU" sz="2400" b="1" dirty="0" err="1">
                <a:solidFill>
                  <a:schemeClr val="bg1"/>
                </a:solidFill>
              </a:rPr>
              <a:t>гострим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кінчиком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язика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почергово</a:t>
            </a: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тягнися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то до </a:t>
            </a:r>
            <a:r>
              <a:rPr lang="ru-RU" sz="2400" b="1" dirty="0" err="1">
                <a:solidFill>
                  <a:schemeClr val="bg1"/>
                </a:solidFill>
              </a:rPr>
              <a:t>підборіддя</a:t>
            </a:r>
            <a:r>
              <a:rPr lang="ru-RU" sz="2400" b="1" dirty="0">
                <a:solidFill>
                  <a:schemeClr val="bg1"/>
                </a:solidFill>
              </a:rPr>
              <a:t>, то до носа. </a:t>
            </a:r>
            <a:r>
              <a:rPr lang="ru-RU" sz="2400" b="1" dirty="0" err="1">
                <a:solidFill>
                  <a:schemeClr val="bg1"/>
                </a:solidFill>
              </a:rPr>
              <a:t>Рахунок</a:t>
            </a:r>
            <a:r>
              <a:rPr lang="ru-RU" sz="2400" b="1" dirty="0">
                <a:solidFill>
                  <a:schemeClr val="bg1"/>
                </a:solidFill>
              </a:rPr>
              <a:t>: 1-2.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1854" y="1627148"/>
            <a:ext cx="2598951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«Гойдалка»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▽Купить Гойдалка «Човник» в Киеве, Харькове, Одессе, Ровно ➔ Лучшая цена от  производителя, отзывы, доставка и установка по Украин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r="23919"/>
          <a:stretch/>
        </p:blipFill>
        <p:spPr bwMode="auto">
          <a:xfrm>
            <a:off x="8874606" y="1430430"/>
            <a:ext cx="2036067" cy="220854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1. Навчання грамоти\1 УРОКИ 2023\Читання\5 Блок г ґ ж ш ь х ч\064 - Звук [ш]. Мала буква ш. Читання слів, речень і тексту з вивченими літерами\2024-01-20_231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9" y="1627148"/>
            <a:ext cx="2208576" cy="193892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1. Навчання грамоти\1 УРОКИ 2023\Читання\5 Блок г ґ ж ш ь х ч\064 - Звук [ш]. Мала буква ш. Читання слів, речень і тексту з вивченими літерами\2024-01-20_2319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" y="3911177"/>
            <a:ext cx="2069956" cy="201461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84543" y="4319877"/>
            <a:ext cx="57821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Відкрий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рот,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заховай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кінчик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язика</a:t>
            </a:r>
            <a:r>
              <a:rPr lang="ru-RU" sz="2400" b="1" dirty="0">
                <a:solidFill>
                  <a:schemeClr val="bg1"/>
                </a:solidFill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</a:rPr>
              <a:t>нижні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зуби</a:t>
            </a:r>
            <a:r>
              <a:rPr lang="ru-RU" sz="2400" b="1" dirty="0">
                <a:solidFill>
                  <a:schemeClr val="bg1"/>
                </a:solidFill>
              </a:rPr>
              <a:t>, а спинку </a:t>
            </a:r>
            <a:r>
              <a:rPr lang="ru-RU" sz="2400" b="1" dirty="0" err="1">
                <a:solidFill>
                  <a:schemeClr val="bg1"/>
                </a:solidFill>
              </a:rPr>
              <a:t>язика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підніми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вгору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Покажи </a:t>
            </a:r>
            <a:r>
              <a:rPr lang="ru-RU" sz="2400" b="1" dirty="0" err="1">
                <a:solidFill>
                  <a:schemeClr val="bg1"/>
                </a:solidFill>
              </a:rPr>
              <a:t>круту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гірку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Рахунок</a:t>
            </a:r>
            <a:r>
              <a:rPr lang="ru-RU" sz="2400" b="1" dirty="0">
                <a:solidFill>
                  <a:schemeClr val="bg1"/>
                </a:solidFill>
              </a:rPr>
              <a:t>: 1-2-3-4-5-6-7-8-9-10.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Гірка дитяча пластикова. Ціна, купити Гірка дитяча пластикова в Україні - у  Києві, Рівному, Дніпропетровську, Тернополі, Івано-Франківську, Запоріжжі,  Львові, Ужгороді, Луцьку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12389" r="6364" b="16542"/>
          <a:stretch/>
        </p:blipFill>
        <p:spPr bwMode="auto">
          <a:xfrm>
            <a:off x="8969430" y="4003706"/>
            <a:ext cx="2379176" cy="220200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144252" y="3723559"/>
            <a:ext cx="2598951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«</a:t>
            </a:r>
            <a:r>
              <a:rPr lang="uk-UA" sz="2800" b="1" dirty="0" smtClean="0">
                <a:solidFill>
                  <a:srgbClr val="FFFF00"/>
                </a:solidFill>
              </a:rPr>
              <a:t>Гірка</a:t>
            </a:r>
            <a:r>
              <a:rPr lang="uk-UA" sz="2800" b="1" dirty="0">
                <a:solidFill>
                  <a:srgbClr val="FFFF00"/>
                </a:solidFill>
              </a:rPr>
              <a:t>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836062" y="1456402"/>
            <a:ext cx="4198562" cy="5567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знаєш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про шпака?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549" y="494530"/>
            <a:ext cx="8732066" cy="776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843147" y="1456402"/>
            <a:ext cx="2165171" cy="447598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3371117" y="2127950"/>
            <a:ext cx="4960023" cy="21061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Сів шпак на </a:t>
            </a:r>
            <a:r>
              <a:rPr lang="ru-RU" sz="3200" b="1" dirty="0" err="1"/>
              <a:t>шпаківню</a:t>
            </a:r>
            <a:r>
              <a:rPr lang="ru-RU" sz="3200" b="1" dirty="0"/>
              <a:t>,</a:t>
            </a:r>
          </a:p>
          <a:p>
            <a:pPr algn="ctr"/>
            <a:r>
              <a:rPr lang="ru-RU" sz="3200" b="1" dirty="0" err="1"/>
              <a:t>Заспівав</a:t>
            </a:r>
            <a:r>
              <a:rPr lang="ru-RU" sz="3200" b="1" dirty="0"/>
              <a:t> шпак </a:t>
            </a:r>
            <a:r>
              <a:rPr lang="ru-RU" sz="3200" b="1" dirty="0" err="1"/>
              <a:t>півню</a:t>
            </a:r>
            <a:r>
              <a:rPr lang="ru-RU" sz="3200" b="1" dirty="0"/>
              <a:t>,</a:t>
            </a:r>
          </a:p>
          <a:p>
            <a:pPr algn="ctr"/>
            <a:r>
              <a:rPr lang="ru-RU" sz="3200" b="1" dirty="0" err="1"/>
              <a:t>Ти</a:t>
            </a:r>
            <a:r>
              <a:rPr lang="ru-RU" sz="3200" b="1" dirty="0"/>
              <a:t> не </a:t>
            </a:r>
            <a:r>
              <a:rPr lang="ru-RU" sz="3200" b="1" dirty="0" err="1"/>
              <a:t>вмієш</a:t>
            </a:r>
            <a:r>
              <a:rPr lang="ru-RU" sz="3200" b="1" dirty="0"/>
              <a:t> так, як я,</a:t>
            </a:r>
          </a:p>
          <a:p>
            <a:pPr algn="ctr"/>
            <a:r>
              <a:rPr lang="ru-RU" sz="3200" b="1" dirty="0"/>
              <a:t>Так, як </a:t>
            </a:r>
            <a:r>
              <a:rPr lang="ru-RU" sz="3200" b="1" dirty="0" err="1"/>
              <a:t>ти</a:t>
            </a:r>
            <a:r>
              <a:rPr lang="ru-RU" sz="3200" b="1" dirty="0"/>
              <a:t>, не </a:t>
            </a:r>
            <a:r>
              <a:rPr lang="ru-RU" sz="3200" b="1" dirty="0" err="1"/>
              <a:t>вмію</a:t>
            </a:r>
            <a:r>
              <a:rPr lang="ru-RU" sz="3200" b="1" dirty="0"/>
              <a:t> 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D2E433-3775-420D-95E9-37EB15542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38" y="1456402"/>
            <a:ext cx="2363861" cy="3554953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7130273" y="4632699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57701" y="4483528"/>
            <a:ext cx="1813064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7488" y="4685178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66875" y="46170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6977" y="4695096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412464" y="4502854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564598" y="4679942"/>
            <a:ext cx="378601" cy="1264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52485" y="460961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56267" y="4480695"/>
            <a:ext cx="3341468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61224" y="4610312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31140" y="4592057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59110" y="4672007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201711" y="4198426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581510" y="4494712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450186" y="4653553"/>
            <a:ext cx="378601" cy="1264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22281" y="467044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1224" y="4763411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92735" y="4611516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92734" y="4764113"/>
            <a:ext cx="378601" cy="1093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69578" y="5136723"/>
            <a:ext cx="1801187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шпак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23165" y="5136723"/>
            <a:ext cx="3215132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шпаківня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37089" y="1963880"/>
            <a:ext cx="6810724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малою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 </a:t>
            </a:r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0435" y="1954883"/>
            <a:ext cx="3667691" cy="442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126" y="1954883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Виділи перший звук </a:t>
            </a:r>
            <a:r>
              <a:rPr lang="uk-UA" sz="2400" b="1" dirty="0">
                <a:solidFill>
                  <a:srgbClr val="FFFF00"/>
                </a:solidFill>
              </a:rPr>
              <a:t>у </a:t>
            </a:r>
            <a:r>
              <a:rPr lang="uk-UA" sz="2400" b="1" dirty="0" smtClean="0">
                <a:solidFill>
                  <a:srgbClr val="FFFF00"/>
                </a:solidFill>
              </a:rPr>
              <a:t>слові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шпак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</a:rPr>
              <a:t>його 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Під </a:t>
            </a:r>
            <a:r>
              <a:rPr lang="uk-UA" sz="2400" b="1" dirty="0">
                <a:solidFill>
                  <a:srgbClr val="FFFF00"/>
                </a:solidFill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</a:rPr>
              <a:t>звуку </a:t>
            </a:r>
            <a:r>
              <a:rPr lang="uk-UA" sz="2400" b="1" dirty="0" smtClean="0">
                <a:solidFill>
                  <a:schemeClr val="bg1"/>
                </a:solidFill>
              </a:rPr>
              <a:t>[ш]  </a:t>
            </a:r>
            <a:r>
              <a:rPr lang="uk-UA" sz="2400" b="1" dirty="0" smtClean="0">
                <a:solidFill>
                  <a:srgbClr val="FFFF00"/>
                </a:solidFill>
              </a:rPr>
              <a:t>видихуване </a:t>
            </a:r>
            <a:r>
              <a:rPr lang="uk-UA" sz="2400" b="1" dirty="0">
                <a:solidFill>
                  <a:srgbClr val="FFFF00"/>
                </a:solidFill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Отже</a:t>
            </a:r>
            <a:r>
              <a:rPr lang="uk-UA" sz="2400" b="1" dirty="0">
                <a:solidFill>
                  <a:srgbClr val="FFFF00"/>
                </a:solidFill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21138" y="3411532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[</a:t>
            </a:r>
            <a:r>
              <a:rPr lang="uk-UA" sz="4000" b="1" dirty="0" smtClean="0">
                <a:solidFill>
                  <a:srgbClr val="00B050"/>
                </a:solidFill>
              </a:rPr>
              <a:t>ш</a:t>
            </a:r>
            <a:r>
              <a:rPr lang="en-US" sz="4000" b="1" dirty="0" smtClean="0">
                <a:solidFill>
                  <a:srgbClr val="00B050"/>
                </a:solidFill>
              </a:rPr>
              <a:t>]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1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66808" r="9988" b="14404"/>
          <a:stretch/>
        </p:blipFill>
        <p:spPr bwMode="auto">
          <a:xfrm>
            <a:off x="9229935" y="2075990"/>
            <a:ext cx="2241756" cy="124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5263" y="474594"/>
            <a:ext cx="8641918" cy="891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«Портрет букви </a:t>
            </a:r>
            <a:r>
              <a:rPr lang="uk-UA" sz="4000" b="1" i="1" dirty="0" smtClean="0">
                <a:solidFill>
                  <a:schemeClr val="bg1"/>
                </a:solidFill>
              </a:rPr>
              <a:t>ш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8820" y="4628420"/>
            <a:ext cx="15004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пак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88820" y="5463948"/>
            <a:ext cx="28516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околадний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28401" y="4631089"/>
            <a:ext cx="17574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апка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88820" y="5463947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968" y="4631089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992" y="4580178"/>
            <a:ext cx="2134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околад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9694" y="4550354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5074" y="1318368"/>
            <a:ext cx="731267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Розглянь малюнки. Прочитай назви до малюнків. Яка буква відсутня в них? Подумай, що любить буква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ш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ще? Підбери на букву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ш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: рослину, тварину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, одяг, страву,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гру,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колір,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емоцію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117" y="4580179"/>
            <a:ext cx="24809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ипшина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906626" y="5463946"/>
            <a:ext cx="16503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ашки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7757" y="4580179"/>
            <a:ext cx="5971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5336" y="4628420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67637" y="5420775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!!!_Есміра_літера Ш+Досліджую Світ\_free_2024-01-20-14-27-14_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9976"/>
          <a:stretch/>
        </p:blipFill>
        <p:spPr bwMode="auto">
          <a:xfrm>
            <a:off x="577757" y="2446561"/>
            <a:ext cx="2480911" cy="1980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_Есміра_літера Ш+Досліджую Світ\_free_2024-01-20-14-45-32_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94" y="2498227"/>
            <a:ext cx="1928334" cy="192833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4D2E433-3775-420D-95E9-37EB15542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82" y="2446561"/>
            <a:ext cx="1397946" cy="2102336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53" name="Picture 5" descr="Шапка с шарфом Live Laugh Love» за 495 грн. - Шапки для діт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22" y="2460515"/>
            <a:ext cx="2119664" cy="211966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_Есміра_літера Ш+Досліджую Світ\2024-01-20_2347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5" y="5463948"/>
            <a:ext cx="923925" cy="67305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Картинки до тестів\!!!_Есміра_літера Ш+Досліджую Світ\2024-01-20_23593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1430"/>
          <a:stretch/>
        </p:blipFill>
        <p:spPr bwMode="auto">
          <a:xfrm>
            <a:off x="9738553" y="469102"/>
            <a:ext cx="1818389" cy="237920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Шашки з дошкою 33*33 см Master – фото, відгуки, характеристики в  інтернет-магазині ROZETKA від продавця: Torg Landiya | Купити в Україні:  Києві, Харкові, Дніпрі, Одесі, Запоріжжі, Львов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22900" r="5846" b="16540"/>
          <a:stretch/>
        </p:blipFill>
        <p:spPr bwMode="auto">
          <a:xfrm>
            <a:off x="9810036" y="3808024"/>
            <a:ext cx="2137717" cy="141848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045364" y="2897085"/>
            <a:ext cx="1330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ок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052487" y="2874016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ш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9" grpId="0" animBg="1"/>
      <p:bldP spid="20" grpId="0" animBg="1"/>
      <p:bldP spid="26" grpId="0" animBg="1"/>
      <p:bldP spid="2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7540" y="510206"/>
            <a:ext cx="8037899" cy="684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місце звука </a:t>
            </a:r>
            <a:r>
              <a:rPr lang="uk-UA" sz="4000" b="1" dirty="0" smtClean="0">
                <a:solidFill>
                  <a:srgbClr val="FFFF00"/>
                </a:solidFill>
              </a:rPr>
              <a:t>[ш]</a:t>
            </a:r>
            <a:r>
              <a:rPr lang="uk-UA" sz="4000" b="1" dirty="0" smtClean="0">
                <a:solidFill>
                  <a:schemeClr val="bg1"/>
                </a:solidFill>
              </a:rPr>
              <a:t> в слові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7966" y="1378684"/>
            <a:ext cx="2377049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ш</a:t>
            </a:r>
            <a:r>
              <a:rPr lang="ru-RU" sz="4000" b="1" dirty="0" smtClean="0">
                <a:solidFill>
                  <a:schemeClr val="bg1"/>
                </a:solidFill>
              </a:rPr>
              <a:t>кола</a:t>
            </a:r>
            <a:endParaRPr lang="ru-RU" sz="4000" b="1" dirty="0">
              <a:solidFill>
                <a:schemeClr val="bg1"/>
              </a:solidFill>
            </a:endParaRPr>
          </a:p>
          <a:p>
            <a:r>
              <a:rPr lang="uk-UA" sz="4000" b="1" dirty="0" smtClean="0"/>
              <a:t>рома</a:t>
            </a:r>
            <a:r>
              <a:rPr lang="uk-UA" sz="4000" b="1" dirty="0" smtClean="0">
                <a:solidFill>
                  <a:srgbClr val="FF0000"/>
                </a:solidFill>
              </a:rPr>
              <a:t>ш</a:t>
            </a:r>
            <a:r>
              <a:rPr lang="uk-UA" sz="4000" b="1" dirty="0" smtClean="0"/>
              <a:t>ка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ш</a:t>
            </a:r>
            <a:r>
              <a:rPr lang="ru-RU" sz="4000" b="1" dirty="0"/>
              <a:t>и</a:t>
            </a:r>
            <a:r>
              <a:rPr lang="ru-RU" sz="4000" b="1" dirty="0">
                <a:solidFill>
                  <a:srgbClr val="FF0000"/>
                </a:solidFill>
              </a:rPr>
              <a:t>ш</a:t>
            </a:r>
            <a:r>
              <a:rPr lang="ru-RU" sz="4000" b="1" dirty="0"/>
              <a:t>ка</a:t>
            </a:r>
          </a:p>
          <a:p>
            <a:r>
              <a:rPr lang="uk-UA" sz="4000" b="1" dirty="0" smtClean="0"/>
              <a:t>ду</a:t>
            </a:r>
            <a:r>
              <a:rPr lang="uk-UA" sz="4000" b="1" dirty="0" smtClean="0">
                <a:solidFill>
                  <a:srgbClr val="FF0000"/>
                </a:solidFill>
              </a:rPr>
              <a:t>ш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uk-UA" sz="4000" b="1" dirty="0" smtClean="0"/>
              <a:t>ру</a:t>
            </a:r>
            <a:r>
              <a:rPr lang="uk-UA" sz="4000" b="1" dirty="0" smtClean="0">
                <a:solidFill>
                  <a:srgbClr val="FF0000"/>
                </a:solidFill>
              </a:rPr>
              <a:t>ш</a:t>
            </a:r>
            <a:r>
              <a:rPr lang="uk-UA" sz="4000" b="1" dirty="0" smtClean="0"/>
              <a:t>ник</a:t>
            </a:r>
            <a:endParaRPr lang="ru-RU" sz="4000" b="1" dirty="0"/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ми</a:t>
            </a:r>
            <a:r>
              <a:rPr lang="ru-RU" sz="4000" b="1" dirty="0" err="1" smtClean="0">
                <a:solidFill>
                  <a:srgbClr val="FF0000"/>
                </a:solidFill>
              </a:rPr>
              <a:t>ш</a:t>
            </a:r>
            <a:r>
              <a:rPr lang="ru-RU" sz="4000" b="1" dirty="0" err="1" smtClean="0">
                <a:solidFill>
                  <a:schemeClr val="bg1"/>
                </a:solidFill>
              </a:rPr>
              <a:t>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uk-UA" sz="4000" b="1" dirty="0" smtClean="0">
                <a:solidFill>
                  <a:srgbClr val="FF0000"/>
                </a:solidFill>
              </a:rPr>
              <a:t>ш</a:t>
            </a:r>
            <a:r>
              <a:rPr lang="uk-UA" sz="4000" b="1" dirty="0" smtClean="0">
                <a:solidFill>
                  <a:schemeClr val="bg1"/>
                </a:solidFill>
              </a:rPr>
              <a:t>уба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uk-UA" sz="4000" b="1" dirty="0" smtClean="0">
                <a:solidFill>
                  <a:schemeClr val="bg1"/>
                </a:solidFill>
              </a:rPr>
              <a:t>лава</a:t>
            </a:r>
            <a:r>
              <a:rPr lang="uk-UA" sz="4000" b="1" dirty="0" smtClean="0">
                <a:solidFill>
                  <a:srgbClr val="FF0000"/>
                </a:solidFill>
              </a:rPr>
              <a:t>ш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ро букву Ш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5075" r="10330" b="4692"/>
          <a:stretch/>
        </p:blipFill>
        <p:spPr bwMode="auto">
          <a:xfrm>
            <a:off x="203165" y="399007"/>
            <a:ext cx="3028567" cy="331484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етский рисунок шишки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82" y="4642050"/>
            <a:ext cx="1440000" cy="1440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36" y="2959397"/>
            <a:ext cx="1584220" cy="1584220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2" descr="Рисунки школы для срисовки (37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88" y="1382921"/>
            <a:ext cx="2364714" cy="157647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6149" r="1576" b="5832"/>
          <a:stretch/>
        </p:blipFill>
        <p:spPr bwMode="auto">
          <a:xfrm>
            <a:off x="4736104" y="4642050"/>
            <a:ext cx="1440000" cy="14400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ᐈ Миша хатня і миша польова — латиська казка | Читати на Дерево Каз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17" y="4167065"/>
            <a:ext cx="1720754" cy="222837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Рушник обрядовий № 17, 180*33см ☛1 700 ₴ ✓ Хаус-плас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15" y="1378684"/>
            <a:ext cx="2163872" cy="175273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Купити Лаваш Тульчинський на сироватці 3 шт. Україна ФГ 400г, ціна від  виробни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51" y="5006187"/>
            <a:ext cx="1891906" cy="132587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Мнемозагадки про твари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66" y="3237389"/>
            <a:ext cx="1666875" cy="171450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l="17877" t="72867" r="72812" b="23195"/>
          <a:stretch/>
        </p:blipFill>
        <p:spPr>
          <a:xfrm>
            <a:off x="700644" y="3940057"/>
            <a:ext cx="2227161" cy="5299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 l="52941" t="73939" r="41411" b="23194"/>
          <a:stretch/>
        </p:blipFill>
        <p:spPr>
          <a:xfrm>
            <a:off x="1611472" y="4663190"/>
            <a:ext cx="1200491" cy="342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l="32412" t="73062" r="54688" b="23282"/>
          <a:stretch/>
        </p:blipFill>
        <p:spPr>
          <a:xfrm>
            <a:off x="203165" y="5134329"/>
            <a:ext cx="2856863" cy="4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55596" y="494529"/>
            <a:ext cx="8732066" cy="4839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Послухайте </a:t>
            </a:r>
            <a:r>
              <a:rPr lang="ru-RU" sz="2000" b="1" dirty="0" err="1">
                <a:solidFill>
                  <a:schemeClr val="bg1"/>
                </a:solidFill>
              </a:rPr>
              <a:t>вірш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Запам’ятайте</a:t>
            </a:r>
            <a:r>
              <a:rPr lang="ru-RU" sz="2000" b="1" dirty="0">
                <a:solidFill>
                  <a:schemeClr val="bg1"/>
                </a:solidFill>
              </a:rPr>
              <a:t> слова </a:t>
            </a:r>
            <a:r>
              <a:rPr lang="ru-RU" sz="2000" b="1" dirty="0" err="1">
                <a:solidFill>
                  <a:schemeClr val="bg1"/>
                </a:solidFill>
              </a:rPr>
              <a:t>зі</a:t>
            </a:r>
            <a:r>
              <a:rPr lang="ru-RU" sz="2000" b="1" dirty="0">
                <a:solidFill>
                  <a:schemeClr val="bg1"/>
                </a:solidFill>
              </a:rPr>
              <a:t> звуком [ш]</a:t>
            </a:r>
          </a:p>
        </p:txBody>
      </p:sp>
      <p:sp>
        <p:nvSpPr>
          <p:cNvPr id="16" name="Дата 1"/>
          <p:cNvSpPr txBox="1">
            <a:spLocks/>
          </p:cNvSpPr>
          <p:nvPr/>
        </p:nvSpPr>
        <p:spPr>
          <a:xfrm>
            <a:off x="1574585" y="604508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21.01.2024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300" y="14467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Інформатика та ІК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38" y="4599992"/>
            <a:ext cx="2310614" cy="2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288" y="1254125"/>
            <a:ext cx="3833513" cy="3833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92" y="1323109"/>
            <a:ext cx="4172816" cy="41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52151</TotalTime>
  <Words>700</Words>
  <Application>Microsoft Office PowerPoint</Application>
  <PresentationFormat>Произвольный</PresentationFormat>
  <Paragraphs>150</Paragraphs>
  <Slides>20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3245</cp:revision>
  <dcterms:created xsi:type="dcterms:W3CDTF">2018-01-05T16:38:53Z</dcterms:created>
  <dcterms:modified xsi:type="dcterms:W3CDTF">2024-01-21T18:56:19Z</dcterms:modified>
</cp:coreProperties>
</file>