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968" r:id="rId3"/>
    <p:sldId id="969" r:id="rId4"/>
    <p:sldId id="948" r:id="rId5"/>
    <p:sldId id="949" r:id="rId6"/>
    <p:sldId id="965" r:id="rId7"/>
    <p:sldId id="901" r:id="rId8"/>
    <p:sldId id="966" r:id="rId9"/>
    <p:sldId id="963" r:id="rId10"/>
    <p:sldId id="954" r:id="rId11"/>
    <p:sldId id="955" r:id="rId12"/>
    <p:sldId id="956" r:id="rId13"/>
    <p:sldId id="892" r:id="rId14"/>
    <p:sldId id="959" r:id="rId15"/>
    <p:sldId id="352" r:id="rId16"/>
    <p:sldId id="866" r:id="rId17"/>
    <p:sldId id="96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F66FF"/>
    <a:srgbClr val="295FFF"/>
    <a:srgbClr val="CC00CC"/>
    <a:srgbClr val="78B64E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6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c6m0k5qt22" TargetMode="External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398" y="4464246"/>
            <a:ext cx="1032602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Написання </a:t>
            </a:r>
            <a:r>
              <a:rPr lang="ru-RU" sz="4800" b="1" dirty="0" err="1">
                <a:solidFill>
                  <a:schemeClr val="bg1"/>
                </a:solidFill>
              </a:rPr>
              <a:t>малої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букви</a:t>
            </a:r>
            <a:r>
              <a:rPr lang="ru-RU" sz="4800" b="1" dirty="0">
                <a:solidFill>
                  <a:schemeClr val="bg1"/>
                </a:solidFill>
              </a:rPr>
              <a:t> ш, </a:t>
            </a:r>
            <a:r>
              <a:rPr lang="ru-RU" sz="4800" b="1" dirty="0" err="1">
                <a:solidFill>
                  <a:schemeClr val="bg1"/>
                </a:solidFill>
              </a:rPr>
              <a:t>складів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 і </a:t>
            </a:r>
            <a:r>
              <a:rPr lang="ru-RU" sz="4800" b="1" dirty="0" err="1">
                <a:solidFill>
                  <a:schemeClr val="bg1"/>
                </a:solidFill>
              </a:rPr>
              <a:t>речень</a:t>
            </a:r>
            <a:r>
              <a:rPr lang="ru-RU" sz="4800" b="1" dirty="0">
                <a:solidFill>
                  <a:schemeClr val="bg1"/>
                </a:solidFill>
              </a:rPr>
              <a:t>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буквами.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8840" y="141620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6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Презентація &quot;Звуки [ш], [ш'], буква ш, Ш&quot;. До букваря Н.О.  Воскресенської,І.В.Цепово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6877" r="3417" b="8487"/>
          <a:stretch/>
        </p:blipFill>
        <p:spPr bwMode="auto">
          <a:xfrm>
            <a:off x="1260000" y="1260000"/>
            <a:ext cx="3600000" cy="2520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ілінія: фігура 2">
            <a:extLst>
              <a:ext uri="{FF2B5EF4-FFF2-40B4-BE49-F238E27FC236}">
                <a16:creationId xmlns:a16="http://schemas.microsoft.com/office/drawing/2014/main" xmlns="" id="{AF5E286F-BB35-4347-A8DC-6FB20EC2171D}"/>
              </a:ext>
            </a:extLst>
          </p:cNvPr>
          <p:cNvSpPr/>
          <p:nvPr/>
        </p:nvSpPr>
        <p:spPr>
          <a:xfrm>
            <a:off x="5122452" y="3714750"/>
            <a:ext cx="2097498" cy="1003612"/>
          </a:xfrm>
          <a:custGeom>
            <a:avLst/>
            <a:gdLst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43755 w 2120168"/>
              <a:gd name="connsiteY4" fmla="*/ 635267 h 1083265"/>
              <a:gd name="connsiteX5" fmla="*/ 782256 w 2120168"/>
              <a:gd name="connsiteY5" fmla="*/ 1020278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43755 w 2120168"/>
              <a:gd name="connsiteY4" fmla="*/ 635267 h 1083265"/>
              <a:gd name="connsiteX5" fmla="*/ 844168 w 2120168"/>
              <a:gd name="connsiteY5" fmla="*/ 1034566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43755 w 2120168"/>
              <a:gd name="connsiteY4" fmla="*/ 635267 h 1083265"/>
              <a:gd name="connsiteX5" fmla="*/ 837024 w 2120168"/>
              <a:gd name="connsiteY5" fmla="*/ 1041710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53280 w 2120168"/>
              <a:gd name="connsiteY4" fmla="*/ 640030 h 1083265"/>
              <a:gd name="connsiteX5" fmla="*/ 837024 w 2120168"/>
              <a:gd name="connsiteY5" fmla="*/ 1041710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6269 w 2116943"/>
              <a:gd name="connsiteY0" fmla="*/ 0 h 1041712"/>
              <a:gd name="connsiteX1" fmla="*/ 28261 w 2116943"/>
              <a:gd name="connsiteY1" fmla="*/ 702644 h 1041712"/>
              <a:gd name="connsiteX2" fmla="*/ 131657 w 2116943"/>
              <a:gd name="connsiteY2" fmla="*/ 1013535 h 1041712"/>
              <a:gd name="connsiteX3" fmla="*/ 1067789 w 2116943"/>
              <a:gd name="connsiteY3" fmla="*/ 38501 h 1041712"/>
              <a:gd name="connsiteX4" fmla="*/ 750055 w 2116943"/>
              <a:gd name="connsiteY4" fmla="*/ 640030 h 1041712"/>
              <a:gd name="connsiteX5" fmla="*/ 833799 w 2116943"/>
              <a:gd name="connsiteY5" fmla="*/ 1041710 h 1041712"/>
              <a:gd name="connsiteX6" fmla="*/ 1308421 w 2116943"/>
              <a:gd name="connsiteY6" fmla="*/ 644893 h 1041712"/>
              <a:gd name="connsiteX7" fmla="*/ 1703057 w 2116943"/>
              <a:gd name="connsiteY7" fmla="*/ 38501 h 1041712"/>
              <a:gd name="connsiteX8" fmla="*/ 1385423 w 2116943"/>
              <a:gd name="connsiteY8" fmla="*/ 779646 h 1041712"/>
              <a:gd name="connsiteX9" fmla="*/ 1481675 w 2116943"/>
              <a:gd name="connsiteY9" fmla="*/ 1039529 h 1041712"/>
              <a:gd name="connsiteX10" fmla="*/ 1953313 w 2116943"/>
              <a:gd name="connsiteY10" fmla="*/ 693019 h 1041712"/>
              <a:gd name="connsiteX11" fmla="*/ 2116943 w 2116943"/>
              <a:gd name="connsiteY11" fmla="*/ 481263 h 1041712"/>
              <a:gd name="connsiteX0" fmla="*/ 329501 w 2110175"/>
              <a:gd name="connsiteY0" fmla="*/ 0 h 1041712"/>
              <a:gd name="connsiteX1" fmla="*/ 21493 w 2110175"/>
              <a:gd name="connsiteY1" fmla="*/ 702644 h 1041712"/>
              <a:gd name="connsiteX2" fmla="*/ 141557 w 2110175"/>
              <a:gd name="connsiteY2" fmla="*/ 1013535 h 1041712"/>
              <a:gd name="connsiteX3" fmla="*/ 1061021 w 2110175"/>
              <a:gd name="connsiteY3" fmla="*/ 38501 h 1041712"/>
              <a:gd name="connsiteX4" fmla="*/ 743287 w 2110175"/>
              <a:gd name="connsiteY4" fmla="*/ 640030 h 1041712"/>
              <a:gd name="connsiteX5" fmla="*/ 827031 w 2110175"/>
              <a:gd name="connsiteY5" fmla="*/ 1041710 h 1041712"/>
              <a:gd name="connsiteX6" fmla="*/ 1301653 w 2110175"/>
              <a:gd name="connsiteY6" fmla="*/ 644893 h 1041712"/>
              <a:gd name="connsiteX7" fmla="*/ 1696289 w 2110175"/>
              <a:gd name="connsiteY7" fmla="*/ 38501 h 1041712"/>
              <a:gd name="connsiteX8" fmla="*/ 1378655 w 2110175"/>
              <a:gd name="connsiteY8" fmla="*/ 779646 h 1041712"/>
              <a:gd name="connsiteX9" fmla="*/ 1474907 w 2110175"/>
              <a:gd name="connsiteY9" fmla="*/ 1039529 h 1041712"/>
              <a:gd name="connsiteX10" fmla="*/ 1946545 w 2110175"/>
              <a:gd name="connsiteY10" fmla="*/ 693019 h 1041712"/>
              <a:gd name="connsiteX11" fmla="*/ 2110175 w 2110175"/>
              <a:gd name="connsiteY11" fmla="*/ 481263 h 1041712"/>
              <a:gd name="connsiteX0" fmla="*/ 329501 w 2110175"/>
              <a:gd name="connsiteY0" fmla="*/ 0 h 1041712"/>
              <a:gd name="connsiteX1" fmla="*/ 21493 w 2110175"/>
              <a:gd name="connsiteY1" fmla="*/ 702644 h 1041712"/>
              <a:gd name="connsiteX2" fmla="*/ 141557 w 2110175"/>
              <a:gd name="connsiteY2" fmla="*/ 1013535 h 1041712"/>
              <a:gd name="connsiteX3" fmla="*/ 1061021 w 2110175"/>
              <a:gd name="connsiteY3" fmla="*/ 38501 h 1041712"/>
              <a:gd name="connsiteX4" fmla="*/ 743287 w 2110175"/>
              <a:gd name="connsiteY4" fmla="*/ 640030 h 1041712"/>
              <a:gd name="connsiteX5" fmla="*/ 827031 w 2110175"/>
              <a:gd name="connsiteY5" fmla="*/ 1041710 h 1041712"/>
              <a:gd name="connsiteX6" fmla="*/ 1301653 w 2110175"/>
              <a:gd name="connsiteY6" fmla="*/ 644893 h 1041712"/>
              <a:gd name="connsiteX7" fmla="*/ 1696289 w 2110175"/>
              <a:gd name="connsiteY7" fmla="*/ 38501 h 1041712"/>
              <a:gd name="connsiteX8" fmla="*/ 1378655 w 2110175"/>
              <a:gd name="connsiteY8" fmla="*/ 779646 h 1041712"/>
              <a:gd name="connsiteX9" fmla="*/ 1474907 w 2110175"/>
              <a:gd name="connsiteY9" fmla="*/ 1039529 h 1041712"/>
              <a:gd name="connsiteX10" fmla="*/ 1946545 w 2110175"/>
              <a:gd name="connsiteY10" fmla="*/ 693019 h 1041712"/>
              <a:gd name="connsiteX11" fmla="*/ 2110175 w 2110175"/>
              <a:gd name="connsiteY11" fmla="*/ 481263 h 1041712"/>
              <a:gd name="connsiteX0" fmla="*/ 325614 w 2106288"/>
              <a:gd name="connsiteY0" fmla="*/ 0 h 1041712"/>
              <a:gd name="connsiteX1" fmla="*/ 17606 w 2106288"/>
              <a:gd name="connsiteY1" fmla="*/ 702644 h 1041712"/>
              <a:gd name="connsiteX2" fmla="*/ 137670 w 2106288"/>
              <a:gd name="connsiteY2" fmla="*/ 1013535 h 1041712"/>
              <a:gd name="connsiteX3" fmla="*/ 1057134 w 2106288"/>
              <a:gd name="connsiteY3" fmla="*/ 38501 h 1041712"/>
              <a:gd name="connsiteX4" fmla="*/ 739400 w 2106288"/>
              <a:gd name="connsiteY4" fmla="*/ 640030 h 1041712"/>
              <a:gd name="connsiteX5" fmla="*/ 823144 w 2106288"/>
              <a:gd name="connsiteY5" fmla="*/ 1041710 h 1041712"/>
              <a:gd name="connsiteX6" fmla="*/ 1297766 w 2106288"/>
              <a:gd name="connsiteY6" fmla="*/ 644893 h 1041712"/>
              <a:gd name="connsiteX7" fmla="*/ 1692402 w 2106288"/>
              <a:gd name="connsiteY7" fmla="*/ 38501 h 1041712"/>
              <a:gd name="connsiteX8" fmla="*/ 1374768 w 2106288"/>
              <a:gd name="connsiteY8" fmla="*/ 779646 h 1041712"/>
              <a:gd name="connsiteX9" fmla="*/ 1471020 w 2106288"/>
              <a:gd name="connsiteY9" fmla="*/ 1039529 h 1041712"/>
              <a:gd name="connsiteX10" fmla="*/ 1942658 w 2106288"/>
              <a:gd name="connsiteY10" fmla="*/ 693019 h 1041712"/>
              <a:gd name="connsiteX11" fmla="*/ 2106288 w 2106288"/>
              <a:gd name="connsiteY11" fmla="*/ 481263 h 1041712"/>
              <a:gd name="connsiteX0" fmla="*/ 317084 w 2097758"/>
              <a:gd name="connsiteY0" fmla="*/ 0 h 1041712"/>
              <a:gd name="connsiteX1" fmla="*/ 9076 w 2097758"/>
              <a:gd name="connsiteY1" fmla="*/ 702644 h 1041712"/>
              <a:gd name="connsiteX2" fmla="*/ 162477 w 2097758"/>
              <a:gd name="connsiteY2" fmla="*/ 1013535 h 1041712"/>
              <a:gd name="connsiteX3" fmla="*/ 1048604 w 2097758"/>
              <a:gd name="connsiteY3" fmla="*/ 38501 h 1041712"/>
              <a:gd name="connsiteX4" fmla="*/ 730870 w 2097758"/>
              <a:gd name="connsiteY4" fmla="*/ 640030 h 1041712"/>
              <a:gd name="connsiteX5" fmla="*/ 814614 w 2097758"/>
              <a:gd name="connsiteY5" fmla="*/ 1041710 h 1041712"/>
              <a:gd name="connsiteX6" fmla="*/ 1289236 w 2097758"/>
              <a:gd name="connsiteY6" fmla="*/ 644893 h 1041712"/>
              <a:gd name="connsiteX7" fmla="*/ 1683872 w 2097758"/>
              <a:gd name="connsiteY7" fmla="*/ 38501 h 1041712"/>
              <a:gd name="connsiteX8" fmla="*/ 1366238 w 2097758"/>
              <a:gd name="connsiteY8" fmla="*/ 779646 h 1041712"/>
              <a:gd name="connsiteX9" fmla="*/ 1462490 w 2097758"/>
              <a:gd name="connsiteY9" fmla="*/ 1039529 h 1041712"/>
              <a:gd name="connsiteX10" fmla="*/ 1934128 w 2097758"/>
              <a:gd name="connsiteY10" fmla="*/ 693019 h 1041712"/>
              <a:gd name="connsiteX11" fmla="*/ 2097758 w 2097758"/>
              <a:gd name="connsiteY11" fmla="*/ 481263 h 1041712"/>
              <a:gd name="connsiteX0" fmla="*/ 313639 w 2094313"/>
              <a:gd name="connsiteY0" fmla="*/ 0 h 1041712"/>
              <a:gd name="connsiteX1" fmla="*/ 5631 w 2094313"/>
              <a:gd name="connsiteY1" fmla="*/ 702644 h 1041712"/>
              <a:gd name="connsiteX2" fmla="*/ 180463 w 2094313"/>
              <a:gd name="connsiteY2" fmla="*/ 1013535 h 1041712"/>
              <a:gd name="connsiteX3" fmla="*/ 1045159 w 2094313"/>
              <a:gd name="connsiteY3" fmla="*/ 38501 h 1041712"/>
              <a:gd name="connsiteX4" fmla="*/ 727425 w 2094313"/>
              <a:gd name="connsiteY4" fmla="*/ 640030 h 1041712"/>
              <a:gd name="connsiteX5" fmla="*/ 811169 w 2094313"/>
              <a:gd name="connsiteY5" fmla="*/ 1041710 h 1041712"/>
              <a:gd name="connsiteX6" fmla="*/ 1285791 w 2094313"/>
              <a:gd name="connsiteY6" fmla="*/ 644893 h 1041712"/>
              <a:gd name="connsiteX7" fmla="*/ 1680427 w 2094313"/>
              <a:gd name="connsiteY7" fmla="*/ 38501 h 1041712"/>
              <a:gd name="connsiteX8" fmla="*/ 1362793 w 2094313"/>
              <a:gd name="connsiteY8" fmla="*/ 779646 h 1041712"/>
              <a:gd name="connsiteX9" fmla="*/ 1459045 w 2094313"/>
              <a:gd name="connsiteY9" fmla="*/ 1039529 h 1041712"/>
              <a:gd name="connsiteX10" fmla="*/ 1930683 w 2094313"/>
              <a:gd name="connsiteY10" fmla="*/ 693019 h 1041712"/>
              <a:gd name="connsiteX11" fmla="*/ 2094313 w 2094313"/>
              <a:gd name="connsiteY11" fmla="*/ 481263 h 1041712"/>
              <a:gd name="connsiteX0" fmla="*/ 348948 w 2096284"/>
              <a:gd name="connsiteY0" fmla="*/ 4965 h 1008577"/>
              <a:gd name="connsiteX1" fmla="*/ 7602 w 2096284"/>
              <a:gd name="connsiteY1" fmla="*/ 669509 h 1008577"/>
              <a:gd name="connsiteX2" fmla="*/ 182434 w 2096284"/>
              <a:gd name="connsiteY2" fmla="*/ 980400 h 1008577"/>
              <a:gd name="connsiteX3" fmla="*/ 1047130 w 2096284"/>
              <a:gd name="connsiteY3" fmla="*/ 5366 h 1008577"/>
              <a:gd name="connsiteX4" fmla="*/ 729396 w 2096284"/>
              <a:gd name="connsiteY4" fmla="*/ 606895 h 1008577"/>
              <a:gd name="connsiteX5" fmla="*/ 813140 w 2096284"/>
              <a:gd name="connsiteY5" fmla="*/ 1008575 h 1008577"/>
              <a:gd name="connsiteX6" fmla="*/ 1287762 w 2096284"/>
              <a:gd name="connsiteY6" fmla="*/ 611758 h 1008577"/>
              <a:gd name="connsiteX7" fmla="*/ 1682398 w 2096284"/>
              <a:gd name="connsiteY7" fmla="*/ 5366 h 1008577"/>
              <a:gd name="connsiteX8" fmla="*/ 1364764 w 2096284"/>
              <a:gd name="connsiteY8" fmla="*/ 746511 h 1008577"/>
              <a:gd name="connsiteX9" fmla="*/ 1461016 w 2096284"/>
              <a:gd name="connsiteY9" fmla="*/ 1006394 h 1008577"/>
              <a:gd name="connsiteX10" fmla="*/ 1932654 w 2096284"/>
              <a:gd name="connsiteY10" fmla="*/ 659884 h 1008577"/>
              <a:gd name="connsiteX11" fmla="*/ 2096284 w 2096284"/>
              <a:gd name="connsiteY11" fmla="*/ 448128 h 1008577"/>
              <a:gd name="connsiteX0" fmla="*/ 343899 w 2095998"/>
              <a:gd name="connsiteY0" fmla="*/ 4965 h 1008577"/>
              <a:gd name="connsiteX1" fmla="*/ 7316 w 2095998"/>
              <a:gd name="connsiteY1" fmla="*/ 669509 h 1008577"/>
              <a:gd name="connsiteX2" fmla="*/ 182148 w 2095998"/>
              <a:gd name="connsiteY2" fmla="*/ 980400 h 1008577"/>
              <a:gd name="connsiteX3" fmla="*/ 1046844 w 2095998"/>
              <a:gd name="connsiteY3" fmla="*/ 5366 h 1008577"/>
              <a:gd name="connsiteX4" fmla="*/ 729110 w 2095998"/>
              <a:gd name="connsiteY4" fmla="*/ 606895 h 1008577"/>
              <a:gd name="connsiteX5" fmla="*/ 812854 w 2095998"/>
              <a:gd name="connsiteY5" fmla="*/ 1008575 h 1008577"/>
              <a:gd name="connsiteX6" fmla="*/ 1287476 w 2095998"/>
              <a:gd name="connsiteY6" fmla="*/ 611758 h 1008577"/>
              <a:gd name="connsiteX7" fmla="*/ 1682112 w 2095998"/>
              <a:gd name="connsiteY7" fmla="*/ 5366 h 1008577"/>
              <a:gd name="connsiteX8" fmla="*/ 1364478 w 2095998"/>
              <a:gd name="connsiteY8" fmla="*/ 746511 h 1008577"/>
              <a:gd name="connsiteX9" fmla="*/ 1460730 w 2095998"/>
              <a:gd name="connsiteY9" fmla="*/ 1006394 h 1008577"/>
              <a:gd name="connsiteX10" fmla="*/ 1932368 w 2095998"/>
              <a:gd name="connsiteY10" fmla="*/ 659884 h 1008577"/>
              <a:gd name="connsiteX11" fmla="*/ 2095998 w 2095998"/>
              <a:gd name="connsiteY11" fmla="*/ 448128 h 1008577"/>
              <a:gd name="connsiteX0" fmla="*/ 345399 w 2097498"/>
              <a:gd name="connsiteY0" fmla="*/ 391 h 1004003"/>
              <a:gd name="connsiteX1" fmla="*/ 8816 w 2097498"/>
              <a:gd name="connsiteY1" fmla="*/ 664935 h 1004003"/>
              <a:gd name="connsiteX2" fmla="*/ 183648 w 2097498"/>
              <a:gd name="connsiteY2" fmla="*/ 975826 h 1004003"/>
              <a:gd name="connsiteX3" fmla="*/ 1048344 w 2097498"/>
              <a:gd name="connsiteY3" fmla="*/ 17461 h 1004003"/>
              <a:gd name="connsiteX4" fmla="*/ 730610 w 2097498"/>
              <a:gd name="connsiteY4" fmla="*/ 602321 h 1004003"/>
              <a:gd name="connsiteX5" fmla="*/ 814354 w 2097498"/>
              <a:gd name="connsiteY5" fmla="*/ 1004001 h 1004003"/>
              <a:gd name="connsiteX6" fmla="*/ 1288976 w 2097498"/>
              <a:gd name="connsiteY6" fmla="*/ 607184 h 1004003"/>
              <a:gd name="connsiteX7" fmla="*/ 1683612 w 2097498"/>
              <a:gd name="connsiteY7" fmla="*/ 792 h 1004003"/>
              <a:gd name="connsiteX8" fmla="*/ 1365978 w 2097498"/>
              <a:gd name="connsiteY8" fmla="*/ 741937 h 1004003"/>
              <a:gd name="connsiteX9" fmla="*/ 1462230 w 2097498"/>
              <a:gd name="connsiteY9" fmla="*/ 1001820 h 1004003"/>
              <a:gd name="connsiteX10" fmla="*/ 1933868 w 2097498"/>
              <a:gd name="connsiteY10" fmla="*/ 655310 h 1004003"/>
              <a:gd name="connsiteX11" fmla="*/ 2097498 w 2097498"/>
              <a:gd name="connsiteY11" fmla="*/ 443554 h 1004003"/>
              <a:gd name="connsiteX0" fmla="*/ 345399 w 2097498"/>
              <a:gd name="connsiteY0" fmla="*/ 391 h 1004003"/>
              <a:gd name="connsiteX1" fmla="*/ 8816 w 2097498"/>
              <a:gd name="connsiteY1" fmla="*/ 664935 h 1004003"/>
              <a:gd name="connsiteX2" fmla="*/ 183648 w 2097498"/>
              <a:gd name="connsiteY2" fmla="*/ 975826 h 1004003"/>
              <a:gd name="connsiteX3" fmla="*/ 1048344 w 2097498"/>
              <a:gd name="connsiteY3" fmla="*/ 17461 h 1004003"/>
              <a:gd name="connsiteX4" fmla="*/ 730610 w 2097498"/>
              <a:gd name="connsiteY4" fmla="*/ 602321 h 1004003"/>
              <a:gd name="connsiteX5" fmla="*/ 814354 w 2097498"/>
              <a:gd name="connsiteY5" fmla="*/ 1004001 h 1004003"/>
              <a:gd name="connsiteX6" fmla="*/ 1288976 w 2097498"/>
              <a:gd name="connsiteY6" fmla="*/ 607184 h 1004003"/>
              <a:gd name="connsiteX7" fmla="*/ 1683612 w 2097498"/>
              <a:gd name="connsiteY7" fmla="*/ 792 h 1004003"/>
              <a:gd name="connsiteX8" fmla="*/ 1365978 w 2097498"/>
              <a:gd name="connsiteY8" fmla="*/ 741937 h 1004003"/>
              <a:gd name="connsiteX9" fmla="*/ 1462230 w 2097498"/>
              <a:gd name="connsiteY9" fmla="*/ 1001820 h 1004003"/>
              <a:gd name="connsiteX10" fmla="*/ 1933868 w 2097498"/>
              <a:gd name="connsiteY10" fmla="*/ 655310 h 1004003"/>
              <a:gd name="connsiteX11" fmla="*/ 2097498 w 2097498"/>
              <a:gd name="connsiteY11" fmla="*/ 443554 h 1004003"/>
              <a:gd name="connsiteX0" fmla="*/ 345399 w 2097498"/>
              <a:gd name="connsiteY0" fmla="*/ 0 h 1003612"/>
              <a:gd name="connsiteX1" fmla="*/ 8816 w 2097498"/>
              <a:gd name="connsiteY1" fmla="*/ 664544 h 1003612"/>
              <a:gd name="connsiteX2" fmla="*/ 183648 w 2097498"/>
              <a:gd name="connsiteY2" fmla="*/ 975435 h 1003612"/>
              <a:gd name="connsiteX3" fmla="*/ 1048344 w 2097498"/>
              <a:gd name="connsiteY3" fmla="*/ 17070 h 1003612"/>
              <a:gd name="connsiteX4" fmla="*/ 730610 w 2097498"/>
              <a:gd name="connsiteY4" fmla="*/ 601930 h 1003612"/>
              <a:gd name="connsiteX5" fmla="*/ 814354 w 2097498"/>
              <a:gd name="connsiteY5" fmla="*/ 1003610 h 1003612"/>
              <a:gd name="connsiteX6" fmla="*/ 1288976 w 2097498"/>
              <a:gd name="connsiteY6" fmla="*/ 606793 h 1003612"/>
              <a:gd name="connsiteX7" fmla="*/ 1683612 w 2097498"/>
              <a:gd name="connsiteY7" fmla="*/ 401 h 1003612"/>
              <a:gd name="connsiteX8" fmla="*/ 1365978 w 2097498"/>
              <a:gd name="connsiteY8" fmla="*/ 741546 h 1003612"/>
              <a:gd name="connsiteX9" fmla="*/ 1462230 w 2097498"/>
              <a:gd name="connsiteY9" fmla="*/ 1001429 h 1003612"/>
              <a:gd name="connsiteX10" fmla="*/ 1933868 w 2097498"/>
              <a:gd name="connsiteY10" fmla="*/ 654919 h 1003612"/>
              <a:gd name="connsiteX11" fmla="*/ 2097498 w 2097498"/>
              <a:gd name="connsiteY11" fmla="*/ 443163 h 100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97498" h="1003612">
                <a:moveTo>
                  <a:pt x="345399" y="0"/>
                </a:moveTo>
                <a:cubicBezTo>
                  <a:pt x="209041" y="263090"/>
                  <a:pt x="35774" y="501972"/>
                  <a:pt x="8816" y="664544"/>
                </a:cubicBezTo>
                <a:cubicBezTo>
                  <a:pt x="-18142" y="827116"/>
                  <a:pt x="10393" y="1083347"/>
                  <a:pt x="183648" y="975435"/>
                </a:cubicBezTo>
                <a:cubicBezTo>
                  <a:pt x="356903" y="867523"/>
                  <a:pt x="1040528" y="12646"/>
                  <a:pt x="1048344" y="17070"/>
                </a:cubicBezTo>
                <a:cubicBezTo>
                  <a:pt x="1056160" y="21494"/>
                  <a:pt x="769608" y="437507"/>
                  <a:pt x="730610" y="601930"/>
                </a:cubicBezTo>
                <a:cubicBezTo>
                  <a:pt x="691612" y="766353"/>
                  <a:pt x="721293" y="1002800"/>
                  <a:pt x="814354" y="1003610"/>
                </a:cubicBezTo>
                <a:cubicBezTo>
                  <a:pt x="907415" y="1004420"/>
                  <a:pt x="1144100" y="773994"/>
                  <a:pt x="1288976" y="606793"/>
                </a:cubicBezTo>
                <a:cubicBezTo>
                  <a:pt x="1433852" y="439592"/>
                  <a:pt x="1682684" y="4136"/>
                  <a:pt x="1683612" y="401"/>
                </a:cubicBezTo>
                <a:cubicBezTo>
                  <a:pt x="1684540" y="-3334"/>
                  <a:pt x="1402875" y="574708"/>
                  <a:pt x="1365978" y="741546"/>
                </a:cubicBezTo>
                <a:cubicBezTo>
                  <a:pt x="1329081" y="908384"/>
                  <a:pt x="1367582" y="1015867"/>
                  <a:pt x="1462230" y="1001429"/>
                </a:cubicBezTo>
                <a:cubicBezTo>
                  <a:pt x="1556878" y="986991"/>
                  <a:pt x="1827990" y="747963"/>
                  <a:pt x="1933868" y="654919"/>
                </a:cubicBezTo>
                <a:cubicBezTo>
                  <a:pt x="2039746" y="561875"/>
                  <a:pt x="2068622" y="502519"/>
                  <a:pt x="2097498" y="443163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5" name="Овал 24"/>
          <p:cNvSpPr/>
          <p:nvPr/>
        </p:nvSpPr>
        <p:spPr>
          <a:xfrm>
            <a:off x="5422647" y="3693560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1736" y="2837057"/>
            <a:ext cx="467602" cy="89470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15163" y="514576"/>
            <a:ext cx="8485498" cy="8235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Зразок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написання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букви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6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2" y="2111195"/>
            <a:ext cx="3331038" cy="33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01745 0.05277 L -0.02578 0.08194 L -0.02683 0.10486 L -0.02683 0.12222 L -0.02292 0.13888 L -0.01719 0.14305 L -0.00547 0.13125 L 0.05833 -0.0007 L 0.0388 0.05486 L 0.03255 0.08402 L 0.03099 0.10138 L 0.03255 0.12569 L 0.03567 0.14027 L 0.03984 0.14375 L 0.06172 0.11527 L 0.08359 0.07152 L 0.11067 -0.00487 L 0.08984 0.07708 L 0.08359 0.11111 L 0.08359 0.12708 L 0.08672 0.14027 L 0.09192 0.14375 L 0.1138 0.11875 L 0.13828 0.07916 L 0.14427 0.0625 " pathEditMode="relative" rAng="0" ptsTypes="AAAAAAAAAAAAAAAAAAAAAAAAAA">
                                      <p:cBhvr>
                                        <p:cTn id="14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42338" b="73711"/>
          <a:stretch/>
        </p:blipFill>
        <p:spPr>
          <a:xfrm>
            <a:off x="612005" y="1928542"/>
            <a:ext cx="9720000" cy="3253412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1564112" y="2379691"/>
            <a:ext cx="735105" cy="63470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2502783" y="2379691"/>
            <a:ext cx="735105" cy="63470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3441454" y="2379691"/>
            <a:ext cx="735105" cy="634703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4380125" y="2379691"/>
            <a:ext cx="735105" cy="63470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5512678" y="2379691"/>
            <a:ext cx="735105" cy="63470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6451349" y="2379691"/>
            <a:ext cx="735105" cy="63470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7390020" y="2379691"/>
            <a:ext cx="735105" cy="63470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8513419" y="2379691"/>
            <a:ext cx="735105" cy="63470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44699" r="65391" b="47174"/>
          <a:stretch/>
        </p:blipFill>
        <p:spPr>
          <a:xfrm>
            <a:off x="9452090" y="2379691"/>
            <a:ext cx="735105" cy="63470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0136" r="81128" b="42037"/>
          <a:stretch/>
        </p:blipFill>
        <p:spPr>
          <a:xfrm>
            <a:off x="1310604" y="2938481"/>
            <a:ext cx="1661642" cy="14652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t="39341" r="68037" b="42832"/>
          <a:stretch/>
        </p:blipFill>
        <p:spPr>
          <a:xfrm>
            <a:off x="6170904" y="2867529"/>
            <a:ext cx="1683149" cy="148421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0136" r="81128" b="42037"/>
          <a:stretch/>
        </p:blipFill>
        <p:spPr>
          <a:xfrm>
            <a:off x="3375928" y="2938481"/>
            <a:ext cx="1661642" cy="146524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t="39341" r="68037" b="42832"/>
          <a:stretch/>
        </p:blipFill>
        <p:spPr>
          <a:xfrm>
            <a:off x="8447714" y="2867529"/>
            <a:ext cx="1683149" cy="148421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9" t="38547" r="40991" b="47930"/>
          <a:stretch/>
        </p:blipFill>
        <p:spPr>
          <a:xfrm>
            <a:off x="2733566" y="3799075"/>
            <a:ext cx="3514217" cy="111145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2" t="44668" r="20502" b="48634"/>
          <a:stretch/>
        </p:blipFill>
        <p:spPr>
          <a:xfrm>
            <a:off x="6651465" y="4295459"/>
            <a:ext cx="2701191" cy="55050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37786" r="75795" b="46539"/>
          <a:stretch/>
        </p:blipFill>
        <p:spPr>
          <a:xfrm>
            <a:off x="1600232" y="3704562"/>
            <a:ext cx="633354" cy="130048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29841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ш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9274" y="497515"/>
            <a:ext cx="8415799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слова, речення у наступних рядках. Поділи слова на склади.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64039" y="497515"/>
            <a:ext cx="2243179" cy="208481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15073" y="3289393"/>
            <a:ext cx="2175534" cy="2012131"/>
          </a:xfrm>
          <a:prstGeom prst="rect">
            <a:avLst/>
          </a:prstGeom>
        </p:spPr>
      </p:pic>
      <p:sp>
        <p:nvSpPr>
          <p:cNvPr id="24" name="Дуга 23"/>
          <p:cNvSpPr/>
          <p:nvPr/>
        </p:nvSpPr>
        <p:spPr>
          <a:xfrm rot="9571077">
            <a:off x="1450673" y="2960245"/>
            <a:ext cx="2327268" cy="92548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303105">
            <a:off x="6119259" y="3156514"/>
            <a:ext cx="1317023" cy="68183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836567">
            <a:off x="6873574" y="3227876"/>
            <a:ext cx="1694892" cy="63439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3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49471" b="74012"/>
          <a:stretch/>
        </p:blipFill>
        <p:spPr>
          <a:xfrm>
            <a:off x="1260000" y="1566178"/>
            <a:ext cx="8352000" cy="321609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41361" r="45780" b="43068"/>
          <a:stretch/>
        </p:blipFill>
        <p:spPr>
          <a:xfrm>
            <a:off x="1651373" y="1657338"/>
            <a:ext cx="7423128" cy="13894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41361" r="45780" b="43068"/>
          <a:stretch/>
        </p:blipFill>
        <p:spPr>
          <a:xfrm>
            <a:off x="1651373" y="2694964"/>
            <a:ext cx="6899672" cy="12914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22885" y="3911060"/>
            <a:ext cx="28040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/>
              <a:t>Сашко радий.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837" t="53984" r="42734" b="34273"/>
          <a:stretch/>
        </p:blipFill>
        <p:spPr>
          <a:xfrm>
            <a:off x="1731669" y="4876714"/>
            <a:ext cx="7884000" cy="119901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60762" y="497515"/>
            <a:ext cx="10803054" cy="958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4" t="39854" r="16299" b="44575"/>
          <a:stretch/>
        </p:blipFill>
        <p:spPr>
          <a:xfrm>
            <a:off x="4647524" y="3528323"/>
            <a:ext cx="4146596" cy="12890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2041" r="74592" b="42585"/>
          <a:stretch/>
        </p:blipFill>
        <p:spPr>
          <a:xfrm>
            <a:off x="5916647" y="4952444"/>
            <a:ext cx="2634398" cy="12721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80690" y="1566178"/>
            <a:ext cx="2243179" cy="20848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14513" y="3776202"/>
            <a:ext cx="2175534" cy="20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67630" y="2463211"/>
            <a:ext cx="2427552" cy="29281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9434" y="582059"/>
            <a:ext cx="10772078" cy="17785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Чим зайняті діти? Які у них іграшки? </a:t>
            </a:r>
            <a:r>
              <a:rPr lang="uk-UA" sz="2800" b="1" dirty="0">
                <a:solidFill>
                  <a:schemeClr val="bg1"/>
                </a:solidFill>
              </a:rPr>
              <a:t>Д</a:t>
            </a:r>
            <a:r>
              <a:rPr lang="uk-UA" sz="2800" b="1" dirty="0" smtClean="0">
                <a:solidFill>
                  <a:schemeClr val="bg1"/>
                </a:solidFill>
              </a:rPr>
              <a:t>е </a:t>
            </a:r>
            <a:r>
              <a:rPr lang="uk-UA" sz="2800" b="1" dirty="0">
                <a:solidFill>
                  <a:schemeClr val="bg1"/>
                </a:solidFill>
              </a:rPr>
              <a:t>чия машинка?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Щоб дізнатися, </a:t>
            </a:r>
            <a:r>
              <a:rPr lang="uk-UA" sz="2800" b="1" dirty="0">
                <a:solidFill>
                  <a:schemeClr val="bg1"/>
                </a:solidFill>
              </a:rPr>
              <a:t>потрібно навести олівцями різних кольорів пунктирні лінії, які ведуть від пультів до машинок.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015" t="48145" r="38935" b="27626"/>
          <a:stretch/>
        </p:blipFill>
        <p:spPr>
          <a:xfrm>
            <a:off x="2509936" y="2542778"/>
            <a:ext cx="8694562" cy="275253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9" r="52781" b="35026"/>
          <a:stretch/>
        </p:blipFill>
        <p:spPr>
          <a:xfrm>
            <a:off x="2509936" y="2535566"/>
            <a:ext cx="8694562" cy="27669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38256" r="52935" b="35374"/>
          <a:stretch/>
        </p:blipFill>
        <p:spPr>
          <a:xfrm>
            <a:off x="2509937" y="2535566"/>
            <a:ext cx="8694562" cy="275353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9936" y="5435994"/>
            <a:ext cx="8694562" cy="637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800" b="1" dirty="0">
                <a:solidFill>
                  <a:schemeClr val="bg1"/>
                </a:solidFill>
              </a:rPr>
              <a:t>малюнок кольоровими олівцями</a:t>
            </a:r>
          </a:p>
        </p:txBody>
      </p:sp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1616" r="36768" b="88203"/>
          <a:stretch/>
        </p:blipFill>
        <p:spPr>
          <a:xfrm>
            <a:off x="1980000" y="4368895"/>
            <a:ext cx="9720000" cy="126000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1462075" y="482278"/>
            <a:ext cx="9008919" cy="8670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Малюнковий</a:t>
            </a:r>
            <a:r>
              <a:rPr lang="ru-RU" sz="4000" b="1" dirty="0" smtClean="0">
                <a:solidFill>
                  <a:schemeClr val="bg1"/>
                </a:solidFill>
              </a:rPr>
              <a:t> диктант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04468" y="3533857"/>
            <a:ext cx="1610003" cy="64698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кришка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93595" y="3542817"/>
            <a:ext cx="1475137" cy="64698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мишка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01353" y="3533858"/>
            <a:ext cx="1495117" cy="64698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шишка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65520" y="3542817"/>
            <a:ext cx="1288891" cy="64698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Кішка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42424" r="59775" b="43569"/>
          <a:stretch/>
        </p:blipFill>
        <p:spPr>
          <a:xfrm>
            <a:off x="4560337" y="4390024"/>
            <a:ext cx="4773377" cy="11848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3" t="41884" r="10910" b="46233"/>
          <a:stretch/>
        </p:blipFill>
        <p:spPr>
          <a:xfrm>
            <a:off x="2366103" y="4393373"/>
            <a:ext cx="2165060" cy="9728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7" t="42096" r="41683" b="43897"/>
          <a:stretch/>
        </p:blipFill>
        <p:spPr>
          <a:xfrm>
            <a:off x="9158179" y="4368895"/>
            <a:ext cx="2524896" cy="1184887"/>
          </a:xfrm>
          <a:prstGeom prst="rect">
            <a:avLst/>
          </a:prstGeom>
        </p:spPr>
      </p:pic>
      <p:pic>
        <p:nvPicPr>
          <p:cNvPr id="18" name="Picture 2" descr="Заняття на тему:&amp;quot;Мій пухнастий котик&amp;quot; | Конспект. Дошкіл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59" y="1574724"/>
            <a:ext cx="1618414" cy="195913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54" y="1574724"/>
            <a:ext cx="1763221" cy="1959134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50" name="Picture 2" descr="Шишка — Вікіпеді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63" y="1574724"/>
            <a:ext cx="1573308" cy="186637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ришка Tefal 28 см (28097712) – фото, відгуки, характеристики в  інтернет-магазині ROZETKA | Купити в Україні: Києві, Харкові, Дніпрі,  Одесі, Запоріжжі, Львові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22205" r="1442" b="22122"/>
          <a:stretch/>
        </p:blipFill>
        <p:spPr bwMode="auto">
          <a:xfrm>
            <a:off x="7983956" y="1751447"/>
            <a:ext cx="2487038" cy="143560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Людина\міркуванн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5" y="4494983"/>
            <a:ext cx="1740961" cy="21268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1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432146"/>
            <a:ext cx="8811364" cy="772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c6m0k5qt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86" y="2137984"/>
            <a:ext cx="1306033" cy="130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2123" y="495427"/>
            <a:ext cx="8732066" cy="9765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2952" y="2131726"/>
            <a:ext cx="4899243" cy="1815882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0070C0"/>
                </a:solidFill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70C0"/>
                </a:solidFill>
              </a:rPr>
              <a:t>Добери </a:t>
            </a:r>
            <a:r>
              <a:rPr lang="ru-RU" sz="2800" b="1" dirty="0">
                <a:solidFill>
                  <a:srgbClr val="0070C0"/>
                </a:solidFill>
              </a:rPr>
              <a:t>слова з буквою «</a:t>
            </a:r>
            <a:r>
              <a:rPr lang="ru-RU" sz="2800" b="1" dirty="0" err="1">
                <a:solidFill>
                  <a:srgbClr val="0070C0"/>
                </a:solidFill>
              </a:rPr>
              <a:t>ша</a:t>
            </a:r>
            <a:r>
              <a:rPr lang="ru-RU" sz="2800" b="1" dirty="0">
                <a:solidFill>
                  <a:srgbClr val="0070C0"/>
                </a:solidFill>
              </a:rPr>
              <a:t>», </a:t>
            </a:r>
            <a:r>
              <a:rPr lang="ru-RU" sz="2800" b="1" dirty="0" err="1" smtClean="0">
                <a:solidFill>
                  <a:srgbClr val="0070C0"/>
                </a:solidFill>
              </a:rPr>
              <a:t>визнач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її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місце</a:t>
            </a:r>
            <a:r>
              <a:rPr lang="ru-RU" sz="2800" b="1" dirty="0">
                <a:solidFill>
                  <a:srgbClr val="0070C0"/>
                </a:solidFill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</a:rPr>
              <a:t>слові</a:t>
            </a:r>
            <a:r>
              <a:rPr lang="ru-RU" sz="2800" b="1" dirty="0">
                <a:solidFill>
                  <a:srgbClr val="0070C0"/>
                </a:solidFill>
              </a:rPr>
              <a:t>.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1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1" y="1352582"/>
            <a:ext cx="9032553" cy="572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</a:rPr>
              <a:t>Чи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справдилися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очікування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</a:rPr>
              <a:t>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3" y="1996012"/>
            <a:ext cx="1797851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13" y="1996012"/>
            <a:ext cx="1906043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1" y="2049507"/>
            <a:ext cx="1761366" cy="277449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0" y="5073987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2" y="5049753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1" y="5049753"/>
            <a:ext cx="176136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0" y="1996012"/>
            <a:ext cx="2448000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3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0" y="1456402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5925832" y="1815607"/>
            <a:ext cx="5633896" cy="3982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9798" y="448234"/>
            <a:ext cx="8732066" cy="9060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1" y="3044779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654310" y="1875721"/>
            <a:ext cx="5905418" cy="386259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500" b="1" dirty="0">
                <a:solidFill>
                  <a:srgbClr val="FFFF00"/>
                </a:solidFill>
              </a:rPr>
              <a:t>Продзвенів уже дзвінок,                                  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починається урок. 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Приготуйте без мороки</a:t>
            </a:r>
          </a:p>
          <a:p>
            <a:pPr algn="ctr"/>
            <a:r>
              <a:rPr lang="uk-UA" sz="3500" b="1" dirty="0">
                <a:solidFill>
                  <a:srgbClr val="FFFF00"/>
                </a:solidFill>
              </a:rPr>
              <a:t>Все, що треба до уроку.</a:t>
            </a:r>
          </a:p>
          <a:p>
            <a:pPr algn="ctr"/>
            <a:r>
              <a:rPr lang="uk-UA" sz="3500" b="1" dirty="0" smtClean="0">
                <a:solidFill>
                  <a:srgbClr val="FFFF00"/>
                </a:solidFill>
              </a:rPr>
              <a:t>Зошит</a:t>
            </a:r>
            <a:r>
              <a:rPr lang="uk-UA" sz="3500" b="1" dirty="0">
                <a:solidFill>
                  <a:srgbClr val="FFFF00"/>
                </a:solidFill>
              </a:rPr>
              <a:t>, </a:t>
            </a:r>
            <a:r>
              <a:rPr lang="uk-UA" sz="3500" b="1" dirty="0" smtClean="0">
                <a:solidFill>
                  <a:srgbClr val="FFFF00"/>
                </a:solidFill>
              </a:rPr>
              <a:t>гумку</a:t>
            </a:r>
            <a:r>
              <a:rPr lang="uk-UA" sz="3500" b="1" dirty="0">
                <a:solidFill>
                  <a:srgbClr val="FFFF00"/>
                </a:solidFill>
              </a:rPr>
              <a:t>, олівці. </a:t>
            </a:r>
          </a:p>
          <a:p>
            <a:pPr algn="ctr"/>
            <a:r>
              <a:rPr lang="uk-UA" sz="3500" b="1" dirty="0" smtClean="0">
                <a:solidFill>
                  <a:srgbClr val="FFFF00"/>
                </a:solidFill>
              </a:rPr>
              <a:t>Все готово? </a:t>
            </a:r>
            <a:endParaRPr lang="uk-UA" sz="3500" b="1" dirty="0">
              <a:solidFill>
                <a:srgbClr val="FFFF00"/>
              </a:solidFill>
            </a:endParaRPr>
          </a:p>
          <a:p>
            <a:pPr algn="ctr"/>
            <a:r>
              <a:rPr lang="uk-UA" sz="3500" b="1" dirty="0" smtClean="0">
                <a:solidFill>
                  <a:srgbClr val="FFFF00"/>
                </a:solidFill>
              </a:rPr>
              <a:t>Молодці!</a:t>
            </a:r>
            <a:endParaRPr lang="uk-UA" sz="3500" b="1" dirty="0">
              <a:solidFill>
                <a:srgbClr val="FFFF00"/>
              </a:solidFill>
            </a:endParaRPr>
          </a:p>
        </p:txBody>
      </p:sp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01" y="294456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1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 smtClean="0">
                <a:solidFill>
                  <a:schemeClr val="bg1"/>
                </a:solidFill>
              </a:rPr>
              <a:t>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1" y="1352582"/>
            <a:ext cx="9032553" cy="572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Обери </a:t>
            </a:r>
            <a:r>
              <a:rPr lang="ru-RU" sz="2400" b="1" dirty="0" err="1" smtClean="0">
                <a:solidFill>
                  <a:srgbClr val="0070C0"/>
                </a:solidFill>
              </a:rPr>
              <a:t>олівець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який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відображає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очікування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3" y="1996012"/>
            <a:ext cx="1797851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13" y="1996012"/>
            <a:ext cx="1906043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1" y="2049507"/>
            <a:ext cx="1761366" cy="277449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0" y="5073987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2" y="5049753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1" y="5049753"/>
            <a:ext cx="176136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0" y="1996012"/>
            <a:ext cx="2448000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3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3797" y="419356"/>
            <a:ext cx="8732066" cy="751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47612" y="2015496"/>
            <a:ext cx="5612554" cy="420688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Хто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хитрішій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кіт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чи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миша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? —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Запитав у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миші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кіт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Миша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каже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: — Я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хитріша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Бо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сховаюся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як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слід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Хто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мудріший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? —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кіт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питає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Звівши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очі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догори.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— Я, — мала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відповідає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, —</a:t>
            </a:r>
          </a:p>
          <a:p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Бо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— не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вилізу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 з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</a:rPr>
              <a:t>нори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                           Петро Сорока</a:t>
            </a:r>
          </a:p>
        </p:txBody>
      </p:sp>
      <p:pic>
        <p:nvPicPr>
          <p:cNvPr id="1026" name="Picture 2" descr="Vector gratuito lindo gato con ratón en ... | Free Vector #Freepik  #freevector #raton-dibujo #raton-animado #bigotes-gato #c… | Ratones, Raton  dibujo animado, G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5" y="2015497"/>
            <a:ext cx="2122607" cy="349320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847612" y="1317418"/>
            <a:ext cx="8032368" cy="528895"/>
          </a:xfrm>
          <a:prstGeom prst="roundRect">
            <a:avLst/>
          </a:prstGeom>
          <a:solidFill>
            <a:srgbClr val="9933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Послухай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вірш</a:t>
            </a:r>
            <a:r>
              <a:rPr lang="ru-RU" sz="2400" b="1" dirty="0" smtClean="0"/>
              <a:t>. Як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розумієш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відповіді</a:t>
            </a:r>
            <a:r>
              <a:rPr lang="ru-RU" sz="2400" b="1" dirty="0" smtClean="0"/>
              <a:t> мишки?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519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9654" y="495135"/>
            <a:ext cx="8732066" cy="843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9020" y="1486964"/>
            <a:ext cx="4264941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Невеличка та сіренька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В нірці мешкаю тихенько.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Уночі по хаті – </a:t>
            </a:r>
            <a:r>
              <a:rPr lang="uk-UA" sz="2800" b="1" dirty="0" err="1">
                <a:solidFill>
                  <a:srgbClr val="0070C0"/>
                </a:solidFill>
              </a:rPr>
              <a:t>нир</a:t>
            </a:r>
            <a:r>
              <a:rPr lang="uk-UA" sz="2800" b="1" dirty="0">
                <a:solidFill>
                  <a:srgbClr val="0070C0"/>
                </a:solidFill>
              </a:rPr>
              <a:t>,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Я шукаю сало й сир.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6072" y="3373448"/>
            <a:ext cx="19778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Мишка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8326" y="1486964"/>
            <a:ext cx="405339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нашої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бабусі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</a:p>
          <a:p>
            <a:r>
              <a:rPr lang="ru-RU" sz="2800" b="1" dirty="0" err="1">
                <a:solidFill>
                  <a:srgbClr val="0070C0"/>
                </a:solidFill>
              </a:rPr>
              <a:t>сидить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тітонька</a:t>
            </a:r>
            <a:r>
              <a:rPr lang="ru-RU" sz="2800" b="1" dirty="0">
                <a:solidFill>
                  <a:srgbClr val="0070C0"/>
                </a:solidFill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</a:rPr>
              <a:t>кожусі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err="1">
                <a:solidFill>
                  <a:srgbClr val="0070C0"/>
                </a:solidFill>
              </a:rPr>
              <a:t>проти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печі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гріється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без води </a:t>
            </a:r>
            <a:r>
              <a:rPr lang="ru-RU" sz="2800" b="1" dirty="0" err="1">
                <a:solidFill>
                  <a:srgbClr val="0070C0"/>
                </a:solidFill>
              </a:rPr>
              <a:t>умиється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7134" y="3373448"/>
            <a:ext cx="19778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FFFF00"/>
                </a:solidFill>
              </a:rPr>
              <a:t>Кі</a:t>
            </a:r>
            <a:r>
              <a:rPr lang="ru-RU" sz="3200" b="1" dirty="0" err="1" smtClean="0">
                <a:solidFill>
                  <a:srgbClr val="FFFF00"/>
                </a:solidFill>
              </a:rPr>
              <a:t>шка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2" name="Picture 2" descr="Заняття на тему:&amp;quot;Мій пухнастий котик&amp;quot; | Конспект. Дошкілл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09" y="3373448"/>
            <a:ext cx="2342119" cy="283519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02" y="3373448"/>
            <a:ext cx="2621888" cy="2913208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180487" y="4376049"/>
            <a:ext cx="1828800" cy="4901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</a:t>
            </a:r>
            <a:endParaRPr lang="ru-RU" dirty="0"/>
          </a:p>
        </p:txBody>
      </p:sp>
      <p:sp>
        <p:nvSpPr>
          <p:cNvPr id="16" name="Блок-схема: узел 15"/>
          <p:cNvSpPr/>
          <p:nvPr/>
        </p:nvSpPr>
        <p:spPr>
          <a:xfrm>
            <a:off x="4616460" y="4585049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7" name="Минус 16"/>
          <p:cNvSpPr/>
          <p:nvPr/>
        </p:nvSpPr>
        <p:spPr>
          <a:xfrm>
            <a:off x="4229699" y="453026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18" name="Минус 17"/>
          <p:cNvSpPr/>
          <p:nvPr/>
        </p:nvSpPr>
        <p:spPr>
          <a:xfrm>
            <a:off x="5326836" y="453148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5745762" y="456630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920176" y="4422454"/>
            <a:ext cx="1212" cy="44834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Минус 20"/>
          <p:cNvSpPr/>
          <p:nvPr/>
        </p:nvSpPr>
        <p:spPr>
          <a:xfrm>
            <a:off x="4974296" y="453417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611678" y="4304819"/>
            <a:ext cx="1828800" cy="4901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</a:t>
            </a:r>
            <a:endParaRPr lang="ru-RU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7115023" y="4496949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24" name="Минус 23"/>
          <p:cNvSpPr/>
          <p:nvPr/>
        </p:nvSpPr>
        <p:spPr>
          <a:xfrm>
            <a:off x="6695805" y="441513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25" name="Минус 24"/>
          <p:cNvSpPr/>
          <p:nvPr/>
        </p:nvSpPr>
        <p:spPr>
          <a:xfrm>
            <a:off x="7813782" y="446821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26" name="Блок-схема: узел 25"/>
          <p:cNvSpPr/>
          <p:nvPr/>
        </p:nvSpPr>
        <p:spPr>
          <a:xfrm>
            <a:off x="8210406" y="449507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356664" y="4342133"/>
            <a:ext cx="1212" cy="44834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Минус 27"/>
          <p:cNvSpPr/>
          <p:nvPr/>
        </p:nvSpPr>
        <p:spPr>
          <a:xfrm>
            <a:off x="7461242" y="449026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29" name="Минус 28"/>
          <p:cNvSpPr/>
          <p:nvPr/>
        </p:nvSpPr>
        <p:spPr>
          <a:xfrm>
            <a:off x="6705494" y="454702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616460" y="3889569"/>
            <a:ext cx="512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/>
              <a:t>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48345" y="3839113"/>
            <a:ext cx="512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/>
              <a:t>´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097843" y="5008472"/>
            <a:ext cx="4374405" cy="10577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Склади</a:t>
            </a:r>
            <a:r>
              <a:rPr lang="ru-RU" sz="2400" b="1" dirty="0" smtClean="0"/>
              <a:t> </a:t>
            </a:r>
            <a:r>
              <a:rPr lang="ru-RU" sz="2400" b="1" dirty="0" err="1"/>
              <a:t>усно</a:t>
            </a:r>
            <a:r>
              <a:rPr lang="ru-RU" sz="2400" b="1" dirty="0"/>
              <a:t> </a:t>
            </a:r>
            <a:r>
              <a:rPr lang="ru-RU" sz="2400" b="1" dirty="0" err="1"/>
              <a:t>речення</a:t>
            </a:r>
            <a:r>
              <a:rPr lang="ru-RU" sz="2400" b="1" dirty="0"/>
              <a:t>, у </a:t>
            </a:r>
            <a:r>
              <a:rPr lang="ru-RU" sz="2400" b="1" dirty="0" err="1"/>
              <a:t>якому</a:t>
            </a:r>
            <a:r>
              <a:rPr lang="ru-RU" sz="2400" b="1" dirty="0"/>
              <a:t> б </a:t>
            </a:r>
            <a:r>
              <a:rPr lang="ru-RU" sz="2400" b="1" dirty="0" err="1"/>
              <a:t>уживалися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два слова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028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1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6540" y="63531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Як розповісти дитині про особистий простір? - Міська дитяча лікарня №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23342" y="1856668"/>
            <a:ext cx="5500463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малу рукописну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її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іншими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друковане речення рукописними буквами.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8" y="1856668"/>
            <a:ext cx="3743634" cy="37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21.01.2024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0">
            <a:hlinkClick r:id="" action="ppaction://media"/>
            <a:extLst>
              <a:ext uri="{FF2B5EF4-FFF2-40B4-BE49-F238E27FC236}">
                <a16:creationId xmlns:a16="http://schemas.microsoft.com/office/drawing/2014/main" xmlns="" id="{94DE4AE7-4E5A-40F2-9464-24893E3717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3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80795" y="361725"/>
            <a:ext cx="2617196" cy="315693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254823" y="554117"/>
            <a:ext cx="7799968" cy="817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uk-UA" sz="2800" b="1" dirty="0" smtClean="0">
                <a:solidFill>
                  <a:schemeClr val="bg1"/>
                </a:solidFill>
              </a:rPr>
              <a:t>Розглянь малюнок вгорі сторінки 14 в зошиті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31780" y="3429428"/>
            <a:ext cx="3066211" cy="22344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яких елементів </a:t>
            </a:r>
            <a:r>
              <a:rPr lang="uk-UA" sz="2000" b="1" dirty="0">
                <a:solidFill>
                  <a:schemeClr val="bg1"/>
                </a:solidFill>
              </a:rPr>
              <a:t>складається </a:t>
            </a:r>
            <a:r>
              <a:rPr lang="uk-UA" sz="2000" b="1" dirty="0" smtClean="0">
                <a:solidFill>
                  <a:schemeClr val="bg1"/>
                </a:solidFill>
              </a:rPr>
              <a:t>мала </a:t>
            </a:r>
            <a:r>
              <a:rPr lang="uk-UA" sz="20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000" b="1" dirty="0" smtClean="0">
                <a:solidFill>
                  <a:schemeClr val="bg1"/>
                </a:solidFill>
              </a:rPr>
              <a:t>ш?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елементи на малюнку й наведи їх олівцем.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4100" y="1404816"/>
            <a:ext cx="8000691" cy="1316082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Хто зображений на малюнку? Де знаходяться тато з сином?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Чим </a:t>
            </a:r>
            <a:r>
              <a:rPr lang="uk-UA" sz="2000" b="1" dirty="0">
                <a:solidFill>
                  <a:srgbClr val="0070C0"/>
                </a:solidFill>
              </a:rPr>
              <a:t>зайняті?  У який час доби це відбувається?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Яка </a:t>
            </a:r>
            <a:r>
              <a:rPr lang="uk-UA" sz="2000" b="1" dirty="0">
                <a:solidFill>
                  <a:srgbClr val="0070C0"/>
                </a:solidFill>
              </a:rPr>
              <a:t>розмова може відбуватися між ними?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Чим </a:t>
            </a:r>
            <a:r>
              <a:rPr lang="uk-UA" sz="2000" b="1" dirty="0" smtClean="0">
                <a:solidFill>
                  <a:srgbClr val="0070C0"/>
                </a:solidFill>
              </a:rPr>
              <a:t>ти займаєшся </a:t>
            </a:r>
            <a:r>
              <a:rPr lang="uk-UA" sz="2000" b="1" dirty="0">
                <a:solidFill>
                  <a:srgbClr val="0070C0"/>
                </a:solidFill>
              </a:rPr>
              <a:t>по вечорах? Які ігри чи іграшки </a:t>
            </a:r>
            <a:r>
              <a:rPr lang="uk-UA" sz="2000" b="1" dirty="0" smtClean="0">
                <a:solidFill>
                  <a:srgbClr val="0070C0"/>
                </a:solidFill>
              </a:rPr>
              <a:t>тебе </a:t>
            </a:r>
            <a:r>
              <a:rPr lang="uk-UA" sz="2000" b="1" dirty="0">
                <a:solidFill>
                  <a:srgbClr val="0070C0"/>
                </a:solidFill>
              </a:rPr>
              <a:t>захоплюють?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152" t="5482" r="2689" b="770"/>
          <a:stretch/>
        </p:blipFill>
        <p:spPr>
          <a:xfrm>
            <a:off x="1770807" y="2800664"/>
            <a:ext cx="6768000" cy="3492000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9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21.01.2024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15">
            <a:hlinkClick r:id="" action="ppaction://media"/>
            <a:extLst>
              <a:ext uri="{FF2B5EF4-FFF2-40B4-BE49-F238E27FC236}">
                <a16:creationId xmlns:a16="http://schemas.microsoft.com/office/drawing/2014/main" xmlns="" id="{077CFE25-5FE3-D32E-0F52-11D39F42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44214</TotalTime>
  <Words>464</Words>
  <Application>Microsoft Office PowerPoint</Application>
  <PresentationFormat>Произвольный</PresentationFormat>
  <Paragraphs>102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2817</cp:revision>
  <dcterms:created xsi:type="dcterms:W3CDTF">2018-01-05T16:38:53Z</dcterms:created>
  <dcterms:modified xsi:type="dcterms:W3CDTF">2024-01-21T15:43:28Z</dcterms:modified>
</cp:coreProperties>
</file>