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309" r:id="rId3"/>
    <p:sldId id="308" r:id="rId4"/>
    <p:sldId id="305" r:id="rId5"/>
    <p:sldId id="300" r:id="rId6"/>
    <p:sldId id="277" r:id="rId7"/>
    <p:sldId id="281" r:id="rId8"/>
    <p:sldId id="282" r:id="rId9"/>
    <p:sldId id="285" r:id="rId10"/>
    <p:sldId id="288" r:id="rId11"/>
    <p:sldId id="291" r:id="rId12"/>
    <p:sldId id="294" r:id="rId13"/>
    <p:sldId id="306" r:id="rId14"/>
    <p:sldId id="30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131"/>
    <a:srgbClr val="2F3242"/>
    <a:srgbClr val="722651"/>
    <a:srgbClr val="DED231"/>
    <a:srgbClr val="C31D58"/>
    <a:srgbClr val="295FFF"/>
    <a:srgbClr val="27C268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4257" y="3976267"/>
            <a:ext cx="9252857" cy="21452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chemeClr val="bg1"/>
                </a:solidFill>
              </a:rPr>
              <a:t>Які народи живуть </a:t>
            </a:r>
            <a:endParaRPr lang="en-US" sz="6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6000" b="1" dirty="0" smtClean="0">
                <a:solidFill>
                  <a:schemeClr val="bg1"/>
                </a:solidFill>
              </a:rPr>
              <a:t>в </a:t>
            </a:r>
            <a:r>
              <a:rPr lang="uk-UA" sz="6000" b="1" dirty="0">
                <a:solidFill>
                  <a:schemeClr val="bg1"/>
                </a:solidFill>
              </a:rPr>
              <a:t>Україні? </a:t>
            </a:r>
            <a:endParaRPr lang="ru-RU" sz="6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257" y="1106447"/>
            <a:ext cx="5133339" cy="2284336"/>
          </a:xfrm>
          <a:prstGeom prst="round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391399" y="1106447"/>
            <a:ext cx="31895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світ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64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595768" y="498399"/>
            <a:ext cx="8732066" cy="11906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Люди різних національностей є громадянами України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1 клас\3 Я досліджую світ\1 УРОКИ 2023\3 Людина і світ\№64 Які народи живуть в Україні\2024-02-18_2039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502" y="1874516"/>
            <a:ext cx="8782332" cy="405338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70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22642" y="592500"/>
            <a:ext cx="8732066" cy="6702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Запам’ятай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622642" y="1371603"/>
            <a:ext cx="4936656" cy="13130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Усі народи, які живуть в </a:t>
            </a:r>
            <a:r>
              <a:rPr lang="uk-UA" sz="2400" b="1" dirty="0" smtClean="0"/>
              <a:t>Україні, </a:t>
            </a:r>
            <a:r>
              <a:rPr lang="uk-UA" sz="2400" b="1" dirty="0"/>
              <a:t>становлять єдину, </a:t>
            </a:r>
            <a:r>
              <a:rPr lang="uk-UA" sz="2400" b="1" dirty="0" smtClean="0"/>
              <a:t>дружну українську </a:t>
            </a:r>
            <a:r>
              <a:rPr lang="uk-UA" sz="2400" b="1" dirty="0"/>
              <a:t>родину.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348428" y="2771744"/>
            <a:ext cx="3280494" cy="78377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Усі </a:t>
            </a:r>
            <a:r>
              <a:rPr lang="uk-UA" sz="2400" b="1" dirty="0" smtClean="0"/>
              <a:t>ми різні, але рівні як квітки у віночку.</a:t>
            </a:r>
            <a:endParaRPr lang="ru-RU" sz="2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756242" y="3640861"/>
            <a:ext cx="4936656" cy="105238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Розкажи про своє улюблене українське національне вбрання</a:t>
            </a:r>
            <a:endParaRPr lang="ru-RU" sz="2400" b="1" dirty="0"/>
          </a:p>
        </p:txBody>
      </p:sp>
      <p:pic>
        <p:nvPicPr>
          <p:cNvPr id="2050" name="Picture 2" descr="Вінок купити оптом і в роздрі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898" y="1004772"/>
            <a:ext cx="2965701" cy="456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Тема заняття: «Ми – діти України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85" y="3397277"/>
            <a:ext cx="3203575" cy="302737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3848023" y="4823879"/>
            <a:ext cx="4844876" cy="1052388"/>
          </a:xfrm>
          <a:prstGeom prst="roundRect">
            <a:avLst/>
          </a:prstGeom>
          <a:solidFill>
            <a:srgbClr val="FF313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Дізнайся, яке </a:t>
            </a:r>
            <a:r>
              <a:rPr lang="uk-UA" sz="2400" b="1" dirty="0"/>
              <a:t>національне коріння </a:t>
            </a:r>
            <a:r>
              <a:rPr lang="uk-UA" sz="2400" b="1" dirty="0" smtClean="0"/>
              <a:t>мають </a:t>
            </a:r>
            <a:r>
              <a:rPr lang="uk-UA" sz="2400" b="1" dirty="0"/>
              <a:t>твої предки?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8229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07797" y="549547"/>
            <a:ext cx="8732066" cy="7785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07796" y="1464816"/>
            <a:ext cx="5342741" cy="127446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Одне дерево </a:t>
            </a:r>
            <a:r>
              <a:rPr lang="uk-UA" sz="3200" b="1" dirty="0" smtClean="0"/>
              <a:t>– не </a:t>
            </a:r>
            <a:r>
              <a:rPr lang="uk-UA" sz="3200" b="1" dirty="0"/>
              <a:t>ліс, 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Одна людина – не </a:t>
            </a:r>
            <a:r>
              <a:rPr lang="uk-UA" sz="3200" b="1" dirty="0"/>
              <a:t>народ.</a:t>
            </a:r>
            <a:endParaRPr lang="ru-RU" sz="32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07795" y="5036886"/>
            <a:ext cx="5085163" cy="101557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 ти гадаєш, які </a:t>
            </a:r>
            <a:r>
              <a:rPr lang="uk-UA" sz="2400" b="1" dirty="0"/>
              <a:t>якості важливі для громадянина України?</a:t>
            </a:r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0" t="1013" r="4634" b="8594"/>
          <a:stretch/>
        </p:blipFill>
        <p:spPr>
          <a:xfrm>
            <a:off x="8240486" y="1541017"/>
            <a:ext cx="2399377" cy="4686917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1193669" y="2811841"/>
            <a:ext cx="6607629" cy="21452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Ліс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утворює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сукупність</a:t>
            </a:r>
            <a:r>
              <a:rPr lang="ru-RU" sz="2400" b="1" dirty="0" smtClean="0">
                <a:solidFill>
                  <a:schemeClr val="bg1"/>
                </a:solidFill>
              </a:rPr>
              <a:t> дерев, </a:t>
            </a:r>
            <a:r>
              <a:rPr lang="ru-RU" sz="2400" b="1" dirty="0" err="1" smtClean="0">
                <a:solidFill>
                  <a:schemeClr val="bg1"/>
                </a:solidFill>
              </a:rPr>
              <a:t>кущів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квітів</a:t>
            </a:r>
            <a:r>
              <a:rPr lang="ru-RU" sz="2400" b="1" dirty="0" smtClean="0">
                <a:solidFill>
                  <a:schemeClr val="bg1"/>
                </a:solidFill>
              </a:rPr>
              <a:t>. Народ – </a:t>
            </a:r>
            <a:r>
              <a:rPr lang="ru-RU" sz="2400" b="1" dirty="0" err="1" smtClean="0">
                <a:solidFill>
                  <a:schemeClr val="bg1"/>
                </a:solidFill>
              </a:rPr>
              <a:t>єдність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багатьох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людей, </a:t>
            </a:r>
            <a:r>
              <a:rPr lang="ru-RU" sz="2400" b="1" dirty="0" err="1" smtClean="0">
                <a:solidFill>
                  <a:schemeClr val="bg1"/>
                </a:solidFill>
              </a:rPr>
              <a:t>що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мають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спільне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минуле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спільні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погляди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прагнення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які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можуть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досягти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великої</a:t>
            </a:r>
            <a:r>
              <a:rPr lang="ru-RU" sz="2400" b="1" dirty="0" smtClean="0">
                <a:solidFill>
                  <a:schemeClr val="bg1"/>
                </a:solidFill>
              </a:rPr>
              <a:t> мети </a:t>
            </a:r>
            <a:r>
              <a:rPr lang="ru-RU" sz="2400" b="1" dirty="0">
                <a:solidFill>
                  <a:schemeClr val="bg1"/>
                </a:solidFill>
              </a:rPr>
              <a:t>та </a:t>
            </a:r>
            <a:r>
              <a:rPr lang="ru-RU" sz="2400" b="1" dirty="0" err="1">
                <a:solidFill>
                  <a:schemeClr val="bg1"/>
                </a:solidFill>
              </a:rPr>
              <a:t>реалізувати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спільні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цілі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14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690889" y="1357182"/>
            <a:ext cx="8732067" cy="111387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Підкресли правильну відповідь. Як називають людей, </a:t>
            </a:r>
            <a:r>
              <a:rPr lang="uk-UA" sz="2400" b="1" dirty="0">
                <a:solidFill>
                  <a:schemeClr val="bg1"/>
                </a:solidFill>
              </a:rPr>
              <a:t>які живуть у своїй державі й мають права і </a:t>
            </a:r>
            <a:r>
              <a:rPr lang="uk-UA" sz="2400" b="1" dirty="0" smtClean="0">
                <a:solidFill>
                  <a:schemeClr val="bg1"/>
                </a:solidFill>
              </a:rPr>
              <a:t>обов’язки?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-21690" y="5475515"/>
            <a:ext cx="1203719" cy="13679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15 №1-2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690890" y="512101"/>
            <a:ext cx="8732066" cy="7070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90890" y="2610809"/>
            <a:ext cx="8732066" cy="861735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Громадяни, прибульці, іноземці, мешканці.</a:t>
            </a:r>
            <a:endParaRPr lang="uk-UA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126317" y="3287485"/>
            <a:ext cx="2010254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D:\1 клас\3 Я досліджую світ\1 УРОКИ 2023\3 Людина і світ\№64 Які народи живуть в Україні\2024-02-18_1835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086" y="3565950"/>
            <a:ext cx="6829484" cy="285662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863576" y="3565949"/>
            <a:ext cx="3272995" cy="182247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З’єднай лініями. Представники яких народів зображені на малюнках?</a:t>
            </a:r>
            <a:endParaRPr lang="uk-UA" sz="24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6056923" y="4205045"/>
            <a:ext cx="605135" cy="544285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9720944" y="4341117"/>
            <a:ext cx="702012" cy="408213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6092244" y="4289410"/>
            <a:ext cx="702012" cy="408213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9427029" y="4137010"/>
            <a:ext cx="995927" cy="560613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15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369" y="5176007"/>
            <a:ext cx="2124262" cy="15228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10458" y="2519351"/>
            <a:ext cx="2124262" cy="1502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8913" y="2573665"/>
            <a:ext cx="2124262" cy="1477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369" y="2519351"/>
            <a:ext cx="2124262" cy="15220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10458" y="5176007"/>
            <a:ext cx="2124262" cy="15133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8913" y="5185577"/>
            <a:ext cx="2124262" cy="152288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="" xmlns:a16="http://schemas.microsoft.com/office/drawing/2014/main" id="{F6C8355B-DE56-497F-966E-230AE1892956}"/>
              </a:ext>
            </a:extLst>
          </p:cNvPr>
          <p:cNvGrpSpPr/>
          <p:nvPr/>
        </p:nvGrpSpPr>
        <p:grpSpPr>
          <a:xfrm>
            <a:off x="551010" y="1453212"/>
            <a:ext cx="2124262" cy="2588211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4A422E68-C715-41C5-BD9F-D4C4EE7F7FFA}"/>
                </a:ext>
              </a:extLst>
            </p:cNvPr>
            <p:cNvSpPr txBox="1"/>
            <p:nvPr/>
          </p:nvSpPr>
          <p:spPr>
            <a:xfrm>
              <a:off x="1216265" y="1605593"/>
              <a:ext cx="1581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Сьогодні 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на уроці 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я навчився/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навчилася…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="" xmlns:a16="http://schemas.microsoft.com/office/drawing/2014/main" id="{59C71607-5FF6-495D-87B1-4E26A8726C1B}"/>
              </a:ext>
            </a:extLst>
          </p:cNvPr>
          <p:cNvGrpSpPr/>
          <p:nvPr/>
        </p:nvGrpSpPr>
        <p:grpSpPr>
          <a:xfrm>
            <a:off x="2678913" y="1462782"/>
            <a:ext cx="2124262" cy="2588211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="" xmlns:a16="http://schemas.microsoft.com/office/drawing/2014/main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9CF7A4D3-CAF4-43F6-9D4A-86A306BE94A3}"/>
                </a:ext>
              </a:extLst>
            </p:cNvPr>
            <p:cNvSpPr txBox="1"/>
            <p:nvPr/>
          </p:nvSpPr>
          <p:spPr>
            <a:xfrm>
              <a:off x="4851145" y="1605593"/>
              <a:ext cx="174171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 уроці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я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uk-UA" sz="2000" dirty="0">
                  <a:solidFill>
                    <a:schemeClr val="bg1"/>
                  </a:solidFill>
                </a:rPr>
                <a:t>запам’ятав/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запам’ятала…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="" xmlns:a16="http://schemas.microsoft.com/office/drawing/2014/main" id="{90B76003-0E5E-4C40-B2BC-15396009528E}"/>
              </a:ext>
            </a:extLst>
          </p:cNvPr>
          <p:cNvGrpSpPr/>
          <p:nvPr/>
        </p:nvGrpSpPr>
        <p:grpSpPr>
          <a:xfrm>
            <a:off x="4803175" y="1434071"/>
            <a:ext cx="2124262" cy="2588211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9AA5B367-759C-4656-8406-C6FEB2C4ADA9}"/>
                </a:ext>
              </a:extLst>
            </p:cNvPr>
            <p:cNvSpPr txBox="1"/>
            <p:nvPr/>
          </p:nvSpPr>
          <p:spPr>
            <a:xfrm>
              <a:off x="8976639" y="1605593"/>
              <a:ext cx="15293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Найкраще 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мені вдалося…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="" xmlns:a16="http://schemas.microsoft.com/office/drawing/2014/main" id="{1FAC3E24-8DED-4D03-963B-9E8A528F0BEE}"/>
              </a:ext>
            </a:extLst>
          </p:cNvPr>
          <p:cNvGrpSpPr/>
          <p:nvPr/>
        </p:nvGrpSpPr>
        <p:grpSpPr>
          <a:xfrm>
            <a:off x="547369" y="4110680"/>
            <a:ext cx="2124262" cy="2588211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CC6D81AE-5CFB-4C25-A3D2-05B1D10F4D90}"/>
                </a:ext>
              </a:extLst>
            </p:cNvPr>
            <p:cNvSpPr txBox="1"/>
            <p:nvPr/>
          </p:nvSpPr>
          <p:spPr>
            <a:xfrm>
              <a:off x="1254980" y="4310292"/>
              <a:ext cx="16655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Найбільше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 мені сподобалося…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="" xmlns:a16="http://schemas.microsoft.com/office/drawing/2014/main" id="{A4E2C8E9-B043-48B3-A66A-E17BEC8EA6A3}"/>
              </a:ext>
            </a:extLst>
          </p:cNvPr>
          <p:cNvGrpSpPr/>
          <p:nvPr/>
        </p:nvGrpSpPr>
        <p:grpSpPr>
          <a:xfrm>
            <a:off x="2678913" y="4114874"/>
            <a:ext cx="2124263" cy="2588212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="" xmlns:a16="http://schemas.microsoft.com/office/drawing/2014/main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A8854B14-A831-4207-9DA7-F8B11852112C}"/>
                </a:ext>
              </a:extLst>
            </p:cNvPr>
            <p:cNvSpPr txBox="1"/>
            <p:nvPr/>
          </p:nvSpPr>
          <p:spPr>
            <a:xfrm>
              <a:off x="4894656" y="4251536"/>
              <a:ext cx="15822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Урок 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завершую з настроєм…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="" xmlns:a16="http://schemas.microsoft.com/office/drawing/2014/main" id="{01C56E89-3617-49DC-9DD7-F78EF09F9185}"/>
              </a:ext>
            </a:extLst>
          </p:cNvPr>
          <p:cNvGrpSpPr/>
          <p:nvPr/>
        </p:nvGrpSpPr>
        <p:grpSpPr>
          <a:xfrm>
            <a:off x="4810457" y="4092236"/>
            <a:ext cx="2124263" cy="2597084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3E42A582-EBEF-45E5-89DE-6246D26FEEBC}"/>
                </a:ext>
              </a:extLst>
            </p:cNvPr>
            <p:cNvSpPr txBox="1"/>
            <p:nvPr/>
          </p:nvSpPr>
          <p:spPr>
            <a:xfrm>
              <a:off x="9091540" y="4310292"/>
              <a:ext cx="1429972" cy="1012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Труднощі виникали…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896910" y="527776"/>
            <a:ext cx="8732066" cy="7676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Рефлексія 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154475" y="2353827"/>
            <a:ext cx="4102991" cy="403012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="" xmlns:a16="http://schemas.microsoft.com/office/drawing/2014/main" id="{3CA92863-B7FF-496A-BA1F-CAC1B6F06959}"/>
              </a:ext>
            </a:extLst>
          </p:cNvPr>
          <p:cNvSpPr/>
          <p:nvPr/>
        </p:nvSpPr>
        <p:spPr>
          <a:xfrm>
            <a:off x="7026409" y="1430497"/>
            <a:ext cx="4359125" cy="784830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Обери лист, який ти хочеш відкрити</a:t>
            </a:r>
          </a:p>
          <a:p>
            <a:pPr algn="ctr"/>
            <a:r>
              <a:rPr lang="uk-UA" sz="1400" i="1" dirty="0">
                <a:solidFill>
                  <a:schemeClr val="accent6">
                    <a:lumMod val="50000"/>
                  </a:schemeClr>
                </a:solidFill>
              </a:rPr>
              <a:t>(для відкриття по листі варто натиснути)</a:t>
            </a:r>
          </a:p>
        </p:txBody>
      </p:sp>
    </p:spTree>
    <p:extLst>
      <p:ext uri="{BB962C8B-B14F-4D97-AF65-F5344CB8AC3E}">
        <p14:creationId xmlns:p14="http://schemas.microsoft.com/office/powerpoint/2010/main" val="65394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28057" y="625157"/>
            <a:ext cx="9529519" cy="8008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Прослухай </a:t>
            </a:r>
            <a:r>
              <a:rPr lang="uk-UA" sz="3600" b="1" dirty="0">
                <a:solidFill>
                  <a:schemeClr val="bg1"/>
                </a:solidFill>
              </a:rPr>
              <a:t>вірш та </a:t>
            </a:r>
            <a:r>
              <a:rPr lang="uk-UA" sz="3600" b="1" dirty="0" smtClean="0">
                <a:solidFill>
                  <a:schemeClr val="bg1"/>
                </a:solidFill>
              </a:rPr>
              <a:t>налаштуйся </a:t>
            </a:r>
            <a:r>
              <a:rPr lang="uk-UA" sz="3600" b="1" dirty="0">
                <a:solidFill>
                  <a:schemeClr val="bg1"/>
                </a:solidFill>
              </a:rPr>
              <a:t>на роботу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328057" y="1660713"/>
            <a:ext cx="4278086" cy="4460796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457056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sz="3200" b="1" dirty="0">
                <a:solidFill>
                  <a:schemeClr val="bg1"/>
                </a:solidFill>
                <a:latin typeface="+mn-lt"/>
              </a:rPr>
              <a:t>Пролунав дзвінок веселий.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latin typeface="+mn-lt"/>
              </a:rPr>
              <a:t>Всі готові?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latin typeface="+mn-lt"/>
              </a:rPr>
              <a:t>Все готово?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latin typeface="+mn-lt"/>
              </a:rPr>
              <a:t>Ми не відпочиваємо,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latin typeface="+mn-lt"/>
              </a:rPr>
              <a:t>Ми працювати починаємо.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35" y="2009245"/>
            <a:ext cx="5405718" cy="376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7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369" y="5176007"/>
            <a:ext cx="2124262" cy="15228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10458" y="2519351"/>
            <a:ext cx="2124262" cy="1502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8913" y="2573665"/>
            <a:ext cx="2124262" cy="1477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369" y="2519351"/>
            <a:ext cx="2124262" cy="15220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10458" y="5176007"/>
            <a:ext cx="2124262" cy="15133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8913" y="5185577"/>
            <a:ext cx="2124262" cy="152288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="" xmlns:a16="http://schemas.microsoft.com/office/drawing/2014/main" id="{F6C8355B-DE56-497F-966E-230AE1892956}"/>
              </a:ext>
            </a:extLst>
          </p:cNvPr>
          <p:cNvGrpSpPr/>
          <p:nvPr/>
        </p:nvGrpSpPr>
        <p:grpSpPr>
          <a:xfrm>
            <a:off x="551010" y="1453212"/>
            <a:ext cx="2124262" cy="2588211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4A422E68-C715-41C5-BD9F-D4C4EE7F7FFA}"/>
                </a:ext>
              </a:extLst>
            </p:cNvPr>
            <p:cNvSpPr txBox="1"/>
            <p:nvPr/>
          </p:nvSpPr>
          <p:spPr>
            <a:xfrm>
              <a:off x="1216265" y="1605593"/>
              <a:ext cx="1581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 smtClean="0">
                  <a:solidFill>
                    <a:schemeClr val="bg1"/>
                  </a:solidFill>
                </a:rPr>
                <a:t>Чудове спілкування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="" xmlns:a16="http://schemas.microsoft.com/office/drawing/2014/main" id="{59C71607-5FF6-495D-87B1-4E26A8726C1B}"/>
              </a:ext>
            </a:extLst>
          </p:cNvPr>
          <p:cNvGrpSpPr/>
          <p:nvPr/>
        </p:nvGrpSpPr>
        <p:grpSpPr>
          <a:xfrm>
            <a:off x="2678913" y="1462782"/>
            <a:ext cx="2124262" cy="2588211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="" xmlns:a16="http://schemas.microsoft.com/office/drawing/2014/main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9CF7A4D3-CAF4-43F6-9D4A-86A306BE94A3}"/>
                </a:ext>
              </a:extLst>
            </p:cNvPr>
            <p:cNvSpPr txBox="1"/>
            <p:nvPr/>
          </p:nvSpPr>
          <p:spPr>
            <a:xfrm>
              <a:off x="4851145" y="1605593"/>
              <a:ext cx="17417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Приємні зустрічі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="" xmlns:a16="http://schemas.microsoft.com/office/drawing/2014/main" id="{90B76003-0E5E-4C40-B2BC-15396009528E}"/>
              </a:ext>
            </a:extLst>
          </p:cNvPr>
          <p:cNvGrpSpPr/>
          <p:nvPr/>
        </p:nvGrpSpPr>
        <p:grpSpPr>
          <a:xfrm>
            <a:off x="4803175" y="1434071"/>
            <a:ext cx="2124262" cy="2588211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9AA5B367-759C-4656-8406-C6FEB2C4ADA9}"/>
                </a:ext>
              </a:extLst>
            </p:cNvPr>
            <p:cNvSpPr txBox="1"/>
            <p:nvPr/>
          </p:nvSpPr>
          <p:spPr>
            <a:xfrm>
              <a:off x="8976639" y="1605593"/>
              <a:ext cx="15293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Отримаю </a:t>
              </a:r>
              <a:r>
                <a:rPr lang="uk-UA" sz="2000" dirty="0" err="1" smtClean="0">
                  <a:solidFill>
                    <a:schemeClr val="bg1"/>
                  </a:solidFill>
                </a:rPr>
                <a:t>втомлення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="" xmlns:a16="http://schemas.microsoft.com/office/drawing/2014/main" id="{1FAC3E24-8DED-4D03-963B-9E8A528F0BEE}"/>
              </a:ext>
            </a:extLst>
          </p:cNvPr>
          <p:cNvGrpSpPr/>
          <p:nvPr/>
        </p:nvGrpSpPr>
        <p:grpSpPr>
          <a:xfrm>
            <a:off x="547369" y="4110680"/>
            <a:ext cx="2124262" cy="2588211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CC6D81AE-5CFB-4C25-A3D2-05B1D10F4D90}"/>
                </a:ext>
              </a:extLst>
            </p:cNvPr>
            <p:cNvSpPr txBox="1"/>
            <p:nvPr/>
          </p:nvSpPr>
          <p:spPr>
            <a:xfrm>
              <a:off x="1254980" y="4310292"/>
              <a:ext cx="16655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Цікаві знання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="" xmlns:a16="http://schemas.microsoft.com/office/drawing/2014/main" id="{A4E2C8E9-B043-48B3-A66A-E17BEC8EA6A3}"/>
              </a:ext>
            </a:extLst>
          </p:cNvPr>
          <p:cNvGrpSpPr/>
          <p:nvPr/>
        </p:nvGrpSpPr>
        <p:grpSpPr>
          <a:xfrm>
            <a:off x="2678913" y="4114874"/>
            <a:ext cx="2124263" cy="2588212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="" xmlns:a16="http://schemas.microsoft.com/office/drawing/2014/main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A8854B14-A831-4207-9DA7-F8B11852112C}"/>
                </a:ext>
              </a:extLst>
            </p:cNvPr>
            <p:cNvSpPr txBox="1"/>
            <p:nvPr/>
          </p:nvSpPr>
          <p:spPr>
            <a:xfrm>
              <a:off x="4894656" y="4251536"/>
              <a:ext cx="15822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Зайва інформація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="" xmlns:a16="http://schemas.microsoft.com/office/drawing/2014/main" id="{01C56E89-3617-49DC-9DD7-F78EF09F9185}"/>
              </a:ext>
            </a:extLst>
          </p:cNvPr>
          <p:cNvGrpSpPr/>
          <p:nvPr/>
        </p:nvGrpSpPr>
        <p:grpSpPr>
          <a:xfrm>
            <a:off x="4810457" y="4092236"/>
            <a:ext cx="2124263" cy="2597084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3E42A582-EBEF-45E5-89DE-6246D26FEEBC}"/>
                </a:ext>
              </a:extLst>
            </p:cNvPr>
            <p:cNvSpPr txBox="1"/>
            <p:nvPr/>
          </p:nvSpPr>
          <p:spPr>
            <a:xfrm>
              <a:off x="8969357" y="4310292"/>
              <a:ext cx="1698171" cy="705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Стикнусь із труднощами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896910" y="527776"/>
            <a:ext cx="8732066" cy="7676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Очікування </a:t>
            </a:r>
            <a:r>
              <a:rPr lang="uk-UA" sz="4000" b="1" dirty="0"/>
              <a:t>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154475" y="2353827"/>
            <a:ext cx="4102991" cy="403012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="" xmlns:a16="http://schemas.microsoft.com/office/drawing/2014/main" id="{3CA92863-B7FF-496A-BA1F-CAC1B6F06959}"/>
              </a:ext>
            </a:extLst>
          </p:cNvPr>
          <p:cNvSpPr/>
          <p:nvPr/>
        </p:nvSpPr>
        <p:spPr>
          <a:xfrm>
            <a:off x="7026410" y="1430497"/>
            <a:ext cx="4044362" cy="892552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</a:rPr>
              <a:t>Вибери лист з передбаченнями на урок</a:t>
            </a:r>
            <a:endParaRPr lang="uk-UA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uk-UA" sz="1400" i="1" dirty="0">
                <a:solidFill>
                  <a:schemeClr val="accent6">
                    <a:lumMod val="50000"/>
                  </a:schemeClr>
                </a:solidFill>
              </a:rPr>
              <a:t>(для відкриття по листі варто </a:t>
            </a:r>
            <a:r>
              <a:rPr lang="uk-UA" sz="1400" i="1" dirty="0" smtClean="0">
                <a:solidFill>
                  <a:schemeClr val="accent6">
                    <a:lumMod val="50000"/>
                  </a:schemeClr>
                </a:solidFill>
              </a:rPr>
              <a:t>натиснути)</a:t>
            </a:r>
            <a:endParaRPr lang="uk-UA" sz="14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0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місяць?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число?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07704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78429" y="527776"/>
            <a:ext cx="8952576" cy="7458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Слово вчителя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216915" y="1494231"/>
            <a:ext cx="4386943" cy="9064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Пригадай, чи </a:t>
            </a:r>
            <a:r>
              <a:rPr lang="uk-UA" sz="2400" b="1" dirty="0"/>
              <a:t>може існувати людина, без інших людей?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6632" y="2400659"/>
            <a:ext cx="5387510" cy="128066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Кожна людина у світі живе серед людей, у громаді. Тому ми всі – громадяни своєї держави України.</a:t>
            </a:r>
            <a:endParaRPr lang="ru-RU" sz="2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49025" y="3681322"/>
            <a:ext cx="6018111" cy="101431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Поміркуй, чому бути </a:t>
            </a:r>
            <a:r>
              <a:rPr lang="uk-UA" sz="2400" b="1" dirty="0"/>
              <a:t>громадянином не лише почесно, а й </a:t>
            </a:r>
            <a:r>
              <a:rPr lang="uk-UA" sz="2400" b="1" dirty="0" err="1"/>
              <a:t>відповідально</a:t>
            </a:r>
            <a:r>
              <a:rPr lang="uk-UA" sz="2400" b="1" dirty="0"/>
              <a:t>?</a:t>
            </a:r>
            <a:endParaRPr lang="ru-RU" sz="2400" b="1" dirty="0"/>
          </a:p>
        </p:txBody>
      </p:sp>
      <p:pic>
        <p:nvPicPr>
          <p:cNvPr id="9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551" y="1600031"/>
            <a:ext cx="2984551" cy="426364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404367" y="4695640"/>
            <a:ext cx="8012041" cy="1328023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ru-RU" sz="2400" b="1" dirty="0" err="1" smtClean="0">
                <a:solidFill>
                  <a:schemeClr val="bg1"/>
                </a:solidFill>
              </a:rPr>
              <a:t>Свідомий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громадянин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відповідально</a:t>
            </a:r>
            <a:r>
              <a:rPr lang="ru-RU" sz="2400" b="1" dirty="0" smtClean="0">
                <a:solidFill>
                  <a:schemeClr val="bg1"/>
                </a:solidFill>
              </a:rPr>
              <a:t> ставиться </a:t>
            </a:r>
          </a:p>
          <a:p>
            <a:pPr algn="ctr" fontAlgn="base"/>
            <a:r>
              <a:rPr lang="ru-RU" sz="2400" b="1" dirty="0" smtClean="0">
                <a:solidFill>
                  <a:schemeClr val="bg1"/>
                </a:solidFill>
              </a:rPr>
              <a:t>до </a:t>
            </a:r>
            <a:r>
              <a:rPr lang="ru-RU" sz="2400" b="1" dirty="0" err="1" smtClean="0">
                <a:solidFill>
                  <a:schemeClr val="bg1"/>
                </a:solidFill>
              </a:rPr>
              <a:t>обов‘язків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громадянина</a:t>
            </a:r>
            <a:r>
              <a:rPr lang="ru-RU" sz="2400" b="1" dirty="0">
                <a:solidFill>
                  <a:schemeClr val="bg1"/>
                </a:solidFill>
              </a:rPr>
              <a:t>; </a:t>
            </a:r>
            <a:r>
              <a:rPr lang="ru-RU" sz="2400" b="1" dirty="0" smtClean="0">
                <a:solidFill>
                  <a:schemeClr val="bg1"/>
                </a:solidFill>
              </a:rPr>
              <a:t>любить і </a:t>
            </a:r>
            <a:r>
              <a:rPr lang="ru-RU" sz="2400" b="1" dirty="0" err="1" smtClean="0">
                <a:solidFill>
                  <a:schemeClr val="bg1"/>
                </a:solidFill>
              </a:rPr>
              <a:t>захищає</a:t>
            </a:r>
            <a:r>
              <a:rPr lang="ru-RU" sz="2400" b="1" dirty="0" smtClean="0">
                <a:solidFill>
                  <a:schemeClr val="bg1"/>
                </a:solidFill>
              </a:rPr>
              <a:t> свою </a:t>
            </a:r>
            <a:r>
              <a:rPr lang="ru-RU" sz="2400" b="1" dirty="0" err="1" smtClean="0">
                <a:solidFill>
                  <a:schemeClr val="bg1"/>
                </a:solidFill>
              </a:rPr>
              <a:t>країну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поважає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її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символи</a:t>
            </a:r>
            <a:r>
              <a:rPr lang="ru-RU" sz="2400" b="1" dirty="0">
                <a:solidFill>
                  <a:schemeClr val="bg1"/>
                </a:solidFill>
              </a:rPr>
              <a:t>, культуру, </a:t>
            </a:r>
            <a:r>
              <a:rPr lang="ru-RU" sz="2400" b="1" dirty="0" err="1">
                <a:solidFill>
                  <a:schemeClr val="bg1"/>
                </a:solidFill>
              </a:rPr>
              <a:t>мову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традиції</a:t>
            </a:r>
            <a:r>
              <a:rPr lang="ru-RU" sz="2400" b="1" dirty="0">
                <a:solidFill>
                  <a:schemeClr val="bg1"/>
                </a:solidFill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34734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31596" y="494529"/>
            <a:ext cx="8732066" cy="6811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9500" y="1110685"/>
            <a:ext cx="9414815" cy="5295834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95768" y="618263"/>
            <a:ext cx="8732066" cy="8372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Запам’ятай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38337" y="1689776"/>
            <a:ext cx="5352862" cy="197577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Громадянами України є не лише українці. В нашій країні живуть </a:t>
            </a:r>
            <a:r>
              <a:rPr lang="uk-UA" sz="2400" b="1" dirty="0"/>
              <a:t>понад 100 інших народів. Усі разом ми становимо український народ.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936" y="3788228"/>
            <a:ext cx="3415207" cy="2760625"/>
          </a:xfrm>
          <a:prstGeom prst="rect">
            <a:avLst/>
          </a:prstGeom>
        </p:spPr>
      </p:pic>
      <p:pic>
        <p:nvPicPr>
          <p:cNvPr id="1028" name="Picture 4" descr="Україна. Нескорені міста! Плакат А2. Дитяча карта України (українською  мовою) - Книжковий інтернет-магазин - Видавництво Ранок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6"/>
          <a:stretch/>
        </p:blipFill>
        <p:spPr bwMode="auto">
          <a:xfrm>
            <a:off x="5961801" y="1598250"/>
            <a:ext cx="5802947" cy="3852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66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595768" y="498399"/>
            <a:ext cx="8732066" cy="11906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Люди різних національностей є громадянами України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3 Я досліджую світ\1 УРОКИ 2023\3 Людина і світ\№64 Які народи живуть в Україні\2024-02-18_2036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768" y="1887990"/>
            <a:ext cx="8732066" cy="424689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2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595768" y="498399"/>
            <a:ext cx="8732066" cy="11906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Люди різних національностей є громадянами України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D:\1 клас\3 Я досліджую світ\1 УРОКИ 2023\3 Людина і світ\№64 Які народи живуть в Україні\2024-02-18_203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768" y="1792060"/>
            <a:ext cx="8715764" cy="429305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4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411</Words>
  <Application>Microsoft Office PowerPoint</Application>
  <PresentationFormat>Произвольный</PresentationFormat>
  <Paragraphs>77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77</cp:revision>
  <dcterms:created xsi:type="dcterms:W3CDTF">2018-01-05T16:38:53Z</dcterms:created>
  <dcterms:modified xsi:type="dcterms:W3CDTF">2024-02-18T18:49:13Z</dcterms:modified>
</cp:coreProperties>
</file>