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339" r:id="rId3"/>
    <p:sldId id="1634" r:id="rId4"/>
    <p:sldId id="1606" r:id="rId5"/>
    <p:sldId id="1685" r:id="rId6"/>
    <p:sldId id="1686" r:id="rId7"/>
    <p:sldId id="1665" r:id="rId8"/>
    <p:sldId id="1666" r:id="rId9"/>
    <p:sldId id="1655" r:id="rId10"/>
    <p:sldId id="1656" r:id="rId11"/>
    <p:sldId id="1449" r:id="rId12"/>
    <p:sldId id="1683" r:id="rId13"/>
    <p:sldId id="1674" r:id="rId14"/>
    <p:sldId id="1684" r:id="rId15"/>
    <p:sldId id="1645" r:id="rId16"/>
    <p:sldId id="1648" r:id="rId17"/>
    <p:sldId id="1689" r:id="rId18"/>
    <p:sldId id="1675" r:id="rId19"/>
    <p:sldId id="1688" r:id="rId20"/>
    <p:sldId id="1690" r:id="rId21"/>
    <p:sldId id="1440" r:id="rId22"/>
    <p:sldId id="151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B7FF"/>
    <a:srgbClr val="FF99FF"/>
    <a:srgbClr val="FFD9FF"/>
    <a:srgbClr val="354B80"/>
    <a:srgbClr val="FF3399"/>
    <a:srgbClr val="99FFCC"/>
    <a:srgbClr val="CCFF66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5274" autoAdjust="0"/>
  </p:normalViewPr>
  <p:slideViewPr>
    <p:cSldViewPr snapToGrid="0">
      <p:cViewPr varScale="1">
        <p:scale>
          <a:sx n="85" d="100"/>
          <a:sy n="85" d="100"/>
        </p:scale>
        <p:origin x="-282" y="-7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microsoft.com/office/2007/relationships/hdphoto" Target="../media/hdphoto4.wdp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microsoft.com/office/2007/relationships/hdphoto" Target="../media/hdphoto5.wdp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microsoft.com/office/2007/relationships/hdphoto" Target="../media/hdphoto7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hyperlink" Target="https://learningapps.org/watch?v=p6hed2nec22" TargetMode="Externa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338710" y="4380893"/>
            <a:ext cx="9210344" cy="1736646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Задачі. Слова, які допомагають розв’язувати задачу </a:t>
            </a:r>
            <a:endParaRPr lang="x-none" sz="48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="" xmlns:a16="http://schemas.microsoft.com/office/drawing/2014/main" id="{48C66F4F-71C8-B4B4-2BAF-37D629BED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r="4246"/>
          <a:stretch/>
        </p:blipFill>
        <p:spPr bwMode="auto">
          <a:xfrm>
            <a:off x="1372164" y="1154721"/>
            <a:ext cx="3567827" cy="298724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69152" y="1385102"/>
            <a:ext cx="3525204" cy="228147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І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Задачі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6</a:t>
            </a: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362585" y="509939"/>
            <a:ext cx="9309131" cy="9174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Мотивація навчальної діяльності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79559" y="1427071"/>
            <a:ext cx="55133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– це 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7131" y="2719733"/>
            <a:ext cx="7425831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Математичне цікаве завдання,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Де є умова і запитання.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Добре подумай, щоб все 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</a:rPr>
              <a:t>розв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язати,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Ще й відповідь точну і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правильну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дати.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Picture 2" descr="Детский рисунок минус (2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3"/>
          <a:stretch/>
        </p:blipFill>
        <p:spPr bwMode="auto">
          <a:xfrm>
            <a:off x="8306778" y="2627806"/>
            <a:ext cx="3256289" cy="22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86562" y="1986316"/>
            <a:ext cx="5486400" cy="310854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Сьогодні на уроці ми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повторимо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головні слова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задачі.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Будемо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додавати і віднімати в межах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10, порівнювати число і вираз.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Накреслимо відрізки певної довжини.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3737" y="509939"/>
            <a:ext cx="9309131" cy="9174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й завдань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954871" y="1594624"/>
            <a:ext cx="2833508" cy="43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3" y="1594624"/>
            <a:ext cx="2197606" cy="48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15.01.2024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Гімнастика для очей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1EF70354-AC86-4451-9374-B0ECE2C699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19029" r="4683" b="16505"/>
          <a:stretch/>
        </p:blipFill>
        <p:spPr>
          <a:xfrm>
            <a:off x="683579" y="1678981"/>
            <a:ext cx="10955045" cy="442108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2E9EF476-82D4-43B3-AE2B-35C11B1548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13334" r="91845" b="74110"/>
          <a:stretch/>
        </p:blipFill>
        <p:spPr>
          <a:xfrm>
            <a:off x="84922" y="994737"/>
            <a:ext cx="889961" cy="86113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8B75EE9E-5970-4B0B-8CE6-90C38836E6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5" t="16156" r="79686" b="74110"/>
          <a:stretch/>
        </p:blipFill>
        <p:spPr>
          <a:xfrm>
            <a:off x="2545966" y="1170555"/>
            <a:ext cx="889961" cy="66757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5BC785B1-C6C8-413B-A06B-F8A6303C51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t="16156" r="62305" b="74110"/>
          <a:stretch/>
        </p:blipFill>
        <p:spPr>
          <a:xfrm>
            <a:off x="4834332" y="1297240"/>
            <a:ext cx="1326769" cy="66757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BDD879D9-742B-4C30-AD99-1676CEC463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8" t="14023" r="48280" b="76243"/>
          <a:stretch/>
        </p:blipFill>
        <p:spPr>
          <a:xfrm>
            <a:off x="7480204" y="1047751"/>
            <a:ext cx="1326769" cy="667579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E534BDB6-5777-4128-9D6C-71ED898723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27489" r="86147" b="62493"/>
          <a:stretch/>
        </p:blipFill>
        <p:spPr>
          <a:xfrm>
            <a:off x="10172473" y="1196418"/>
            <a:ext cx="1326769" cy="68707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5431D62C-03FD-40A1-8C4E-BCB2832B74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25383" r="71147" b="62785"/>
          <a:stretch/>
        </p:blipFill>
        <p:spPr>
          <a:xfrm>
            <a:off x="10569540" y="3705658"/>
            <a:ext cx="1326769" cy="81147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AE18D3F6-490A-4110-B448-E5E39ABA1A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3" t="25383" r="55945" b="62785"/>
          <a:stretch/>
        </p:blipFill>
        <p:spPr>
          <a:xfrm>
            <a:off x="9051636" y="5816026"/>
            <a:ext cx="1326769" cy="81147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B44BD13F-B057-4F2B-9C2D-C391D49050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3" t="25383" r="45295" b="62785"/>
          <a:stretch/>
        </p:blipFill>
        <p:spPr>
          <a:xfrm>
            <a:off x="6464648" y="5816026"/>
            <a:ext cx="1326769" cy="811478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32C2FA8-B135-41AC-B440-801A008F91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6" t="26050" r="34532" b="62118"/>
          <a:stretch/>
        </p:blipFill>
        <p:spPr>
          <a:xfrm>
            <a:off x="4343625" y="6014121"/>
            <a:ext cx="1326769" cy="81147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5AAA58F0-F4B7-4AD4-899B-9EF2E8E51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1" t="26050" r="18907" b="62118"/>
          <a:stretch/>
        </p:blipFill>
        <p:spPr>
          <a:xfrm>
            <a:off x="946115" y="5992671"/>
            <a:ext cx="1326769" cy="811478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1008EE52-A5F1-4D33-B36B-23EB6CA70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8" t="26050" r="5240" b="62118"/>
          <a:stretch/>
        </p:blipFill>
        <p:spPr>
          <a:xfrm>
            <a:off x="20194" y="4367541"/>
            <a:ext cx="1326769" cy="81147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B47DF2B3-9F46-4E8F-B9C7-7F44632F89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49358" r="34075" b="38810"/>
          <a:stretch/>
        </p:blipFill>
        <p:spPr>
          <a:xfrm>
            <a:off x="1361636" y="3567617"/>
            <a:ext cx="1052628" cy="643808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159883E8-FE86-4865-BD44-07468E48FA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1" t="49358" r="46240" b="40509"/>
          <a:stretch/>
        </p:blipFill>
        <p:spPr>
          <a:xfrm>
            <a:off x="4316418" y="3613837"/>
            <a:ext cx="827931" cy="55136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95B505AF-A426-4CDE-8BB9-0138108C43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t="50590" r="72488" b="39277"/>
          <a:stretch/>
        </p:blipFill>
        <p:spPr>
          <a:xfrm>
            <a:off x="6499238" y="3613837"/>
            <a:ext cx="1096830" cy="551368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0E977F35-CB4E-4B02-B455-686FF88D30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t="62228" r="60425" b="27639"/>
          <a:stretch/>
        </p:blipFill>
        <p:spPr>
          <a:xfrm>
            <a:off x="10874836" y="5716987"/>
            <a:ext cx="1096830" cy="551368"/>
          </a:xfrm>
          <a:prstGeom prst="rect">
            <a:avLst/>
          </a:prstGeom>
        </p:spPr>
      </p:pic>
      <p:pic>
        <p:nvPicPr>
          <p:cNvPr id="81" name="Гімнастика для очей №2">
            <a:hlinkClick r:id="" action="ppaction://media"/>
            <a:extLst>
              <a:ext uri="{FF2B5EF4-FFF2-40B4-BE49-F238E27FC236}">
                <a16:creationId xmlns="" xmlns:a16="http://schemas.microsoft.com/office/drawing/2014/main" id="{29C7171E-2B49-4096-82B6-08FD048F9C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194" y="-195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134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 vol="35849">
                <p:cTn id="15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96562" y="483639"/>
            <a:ext cx="8732066" cy="71612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r>
              <a:rPr lang="uk-UA" sz="4000" b="1" dirty="0">
                <a:solidFill>
                  <a:schemeClr val="bg1"/>
                </a:solidFill>
              </a:rPr>
              <a:t>. Опорна схема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5598" y="1408434"/>
            <a:ext cx="7540627" cy="200383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30842" y="1344865"/>
            <a:ext cx="3050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66566" y="2561197"/>
            <a:ext cx="2350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>
            <a:cxnSpLocks/>
          </p:cNvCxnSpPr>
          <p:nvPr/>
        </p:nvCxnSpPr>
        <p:spPr>
          <a:xfrm flipH="1">
            <a:off x="4514241" y="2143414"/>
            <a:ext cx="764809" cy="5338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</p:cNvCxnSpPr>
          <p:nvPr/>
        </p:nvCxnSpPr>
        <p:spPr>
          <a:xfrm>
            <a:off x="6165385" y="2108716"/>
            <a:ext cx="653094" cy="6032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491932" y="2593690"/>
            <a:ext cx="2578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78677" b="10121"/>
          <a:stretch/>
        </p:blipFill>
        <p:spPr>
          <a:xfrm>
            <a:off x="10413393" y="1063868"/>
            <a:ext cx="1723288" cy="57166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73541" b="10354"/>
          <a:stretch/>
        </p:blipFill>
        <p:spPr>
          <a:xfrm>
            <a:off x="75408" y="1199769"/>
            <a:ext cx="2041954" cy="5444824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766566" y="3941435"/>
            <a:ext cx="6777442" cy="229449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Визначай в умові слова, які допоможуть розв’язати задачу.</a:t>
            </a:r>
          </a:p>
        </p:txBody>
      </p:sp>
    </p:spTree>
    <p:extLst>
      <p:ext uri="{BB962C8B-B14F-4D97-AF65-F5344CB8AC3E}">
        <p14:creationId xmlns:p14="http://schemas.microsoft.com/office/powerpoint/2010/main" val="220088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551254" y="410525"/>
            <a:ext cx="8732066" cy="83841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яжи</a:t>
            </a:r>
            <a:r>
              <a:rPr lang="uk-UA" sz="4000" b="1" dirty="0">
                <a:solidFill>
                  <a:schemeClr val="bg1"/>
                </a:solidFill>
              </a:rPr>
              <a:t> задачу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105915" y="1935136"/>
            <a:ext cx="4817235" cy="2009061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У команди лисенят 5 </a:t>
            </a:r>
            <a:r>
              <a:rPr lang="uk-UA" sz="2800" b="1" dirty="0">
                <a:solidFill>
                  <a:srgbClr val="FF0000"/>
                </a:solidFill>
              </a:rPr>
              <a:t>синіх</a:t>
            </a:r>
            <a:r>
              <a:rPr lang="uk-UA" sz="2800" b="1" dirty="0">
                <a:solidFill>
                  <a:srgbClr val="7030A0"/>
                </a:solidFill>
              </a:rPr>
              <a:t> автомобілів і 5 </a:t>
            </a:r>
            <a:r>
              <a:rPr lang="uk-UA" sz="2800" b="1" dirty="0">
                <a:solidFill>
                  <a:srgbClr val="FF0000"/>
                </a:solidFill>
              </a:rPr>
              <a:t>червоних</a:t>
            </a:r>
            <a:r>
              <a:rPr lang="uk-UA" sz="2800" b="1" dirty="0">
                <a:solidFill>
                  <a:srgbClr val="7030A0"/>
                </a:solidFill>
              </a:rPr>
              <a:t>. Скільки </a:t>
            </a:r>
            <a:r>
              <a:rPr lang="uk-UA" sz="2800" b="1" dirty="0">
                <a:solidFill>
                  <a:srgbClr val="FF0000"/>
                </a:solidFill>
              </a:rPr>
              <a:t>всього</a:t>
            </a:r>
            <a:r>
              <a:rPr lang="uk-UA" sz="2800" b="1" dirty="0">
                <a:solidFill>
                  <a:srgbClr val="7030A0"/>
                </a:solidFill>
              </a:rPr>
              <a:t> автомобілів є в команди лисенят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ED8710D8-DDF4-097E-91CF-FBA1E34C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6392427" y="4066495"/>
            <a:ext cx="3811252" cy="1226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A0F89FB2-15B0-1DF7-AE90-26DBBD7F8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791445" y="4620910"/>
            <a:ext cx="336084" cy="220623"/>
          </a:xfrm>
          <a:prstGeom prst="rect">
            <a:avLst/>
          </a:prstGeom>
        </p:spPr>
      </p:pic>
      <p:sp>
        <p:nvSpPr>
          <p:cNvPr id="83" name="Прямокутник: округлені кути 1">
            <a:extLst>
              <a:ext uri="{FF2B5EF4-FFF2-40B4-BE49-F238E27FC236}">
                <a16:creationId xmlns="" xmlns:a16="http://schemas.microsoft.com/office/drawing/2014/main" id="{AB40231A-05DD-DEBE-2840-0D3CABC01D7F}"/>
              </a:ext>
            </a:extLst>
          </p:cNvPr>
          <p:cNvSpPr/>
          <p:nvPr/>
        </p:nvSpPr>
        <p:spPr>
          <a:xfrm>
            <a:off x="783624" y="1935136"/>
            <a:ext cx="4980835" cy="2009062"/>
          </a:xfrm>
          <a:prstGeom prst="roundRect">
            <a:avLst/>
          </a:prstGeom>
          <a:noFill/>
          <a:ln w="5715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4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00" y="4840219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2475419" y="4134706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735E3090-A2A9-F57E-D8C5-D4D790B046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834550" y="4602248"/>
            <a:ext cx="387602" cy="279263"/>
          </a:xfrm>
          <a:prstGeom prst="rect">
            <a:avLst/>
          </a:prstGeom>
        </p:spPr>
      </p:pic>
      <p:pic>
        <p:nvPicPr>
          <p:cNvPr id="89" name="Picture 2" descr="Синий автомобиль Ручной обращается автомобиль Мультяшный автомобиль  Красивая машина PNG , автомобильный клипарт, спортивный автомобиль,  гоночный автомобиль PNG картинки и пнг PSD рисунок для бесплатной загрузки">
            <a:extLst>
              <a:ext uri="{FF2B5EF4-FFF2-40B4-BE49-F238E27FC236}">
                <a16:creationId xmlns="" xmlns:a16="http://schemas.microsoft.com/office/drawing/2014/main" id="{11B9E6D0-D99A-E635-6FF1-F00FCFFD5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719" r="989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01" t="37622" b="20697"/>
          <a:stretch/>
        </p:blipFill>
        <p:spPr bwMode="auto">
          <a:xfrm>
            <a:off x="814602" y="2939667"/>
            <a:ext cx="1076002" cy="80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автомобиль Клипарт png | PNGWing">
            <a:extLst>
              <a:ext uri="{FF2B5EF4-FFF2-40B4-BE49-F238E27FC236}">
                <a16:creationId xmlns="" xmlns:a16="http://schemas.microsoft.com/office/drawing/2014/main" id="{D68E122F-E8B5-9563-B009-98411CEF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92" b="89796" l="278" r="100000">
                        <a14:foregroundMark x1="9722" y1="35714" x2="9722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22" y="2910741"/>
            <a:ext cx="1561497" cy="107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Картинки лисиц на прозрачном фоне. 100 лучших бесплатных PNG">
            <a:extLst>
              <a:ext uri="{FF2B5EF4-FFF2-40B4-BE49-F238E27FC236}">
                <a16:creationId xmlns="" xmlns:a16="http://schemas.microsoft.com/office/drawing/2014/main" id="{8A976370-FB93-74B9-A564-EB6A72F2B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14602" y="2704998"/>
            <a:ext cx="530480" cy="47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 descr="Група &quot;Чарівна лисичка&quot;">
            <a:extLst>
              <a:ext uri="{FF2B5EF4-FFF2-40B4-BE49-F238E27FC236}">
                <a16:creationId xmlns="" xmlns:a16="http://schemas.microsoft.com/office/drawing/2014/main" id="{786D49E5-A119-A0F6-F5EB-14330D477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99"/>
          <a:stretch/>
        </p:blipFill>
        <p:spPr bwMode="auto">
          <a:xfrm flipH="1">
            <a:off x="1237224" y="2698749"/>
            <a:ext cx="628060" cy="46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0" descr="Лиса рисунок на белом фоне - фото и картинки abrakadabra.fun">
            <a:extLst>
              <a:ext uri="{FF2B5EF4-FFF2-40B4-BE49-F238E27FC236}">
                <a16:creationId xmlns="" xmlns:a16="http://schemas.microsoft.com/office/drawing/2014/main" id="{E6389F9E-CF96-0EEB-49FE-5ED7154A7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9" b="51456"/>
          <a:stretch/>
        </p:blipFill>
        <p:spPr bwMode="auto">
          <a:xfrm>
            <a:off x="2516038" y="2789837"/>
            <a:ext cx="457815" cy="4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Синий автомобиль Ручной обращается автомобиль Мультяшный автомобиль  Красивая машина PNG , автомобильный клипарт, спортивный автомобиль,  гоночный автомобиль PNG картинки и пнг PSD рисунок для бесплатной загрузки">
            <a:extLst>
              <a:ext uri="{FF2B5EF4-FFF2-40B4-BE49-F238E27FC236}">
                <a16:creationId xmlns="" xmlns:a16="http://schemas.microsoft.com/office/drawing/2014/main" id="{5C673EBC-829D-C0A8-3A6F-7AA1BBB51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719" r="989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622" b="20697"/>
          <a:stretch/>
        </p:blipFill>
        <p:spPr bwMode="auto">
          <a:xfrm>
            <a:off x="3484385" y="2930710"/>
            <a:ext cx="1686544" cy="80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 descr="Група &quot;Чарівна лисичка&quot;">
            <a:extLst>
              <a:ext uri="{FF2B5EF4-FFF2-40B4-BE49-F238E27FC236}">
                <a16:creationId xmlns="" xmlns:a16="http://schemas.microsoft.com/office/drawing/2014/main" id="{15B588E8-532D-058B-26FA-2018D80F5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99"/>
          <a:stretch/>
        </p:blipFill>
        <p:spPr bwMode="auto">
          <a:xfrm>
            <a:off x="3938856" y="2698719"/>
            <a:ext cx="628060" cy="46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автомобиль Клипарт png | PNGWing">
            <a:extLst>
              <a:ext uri="{FF2B5EF4-FFF2-40B4-BE49-F238E27FC236}">
                <a16:creationId xmlns="" xmlns:a16="http://schemas.microsoft.com/office/drawing/2014/main" id="{84A805BA-08BE-3D4F-A879-99FC9D70E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92" b="89796" l="278" r="100000">
                        <a14:foregroundMark x1="9722" y1="35714" x2="9722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465"/>
          <a:stretch/>
        </p:blipFill>
        <p:spPr bwMode="auto">
          <a:xfrm>
            <a:off x="5171099" y="2910741"/>
            <a:ext cx="445568" cy="107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0" descr="Лиса рисунок на белом фоне - фото и картинки abrakadabra.fun">
            <a:extLst>
              <a:ext uri="{FF2B5EF4-FFF2-40B4-BE49-F238E27FC236}">
                <a16:creationId xmlns="" xmlns:a16="http://schemas.microsoft.com/office/drawing/2014/main" id="{DF8FD9EA-E1C2-5340-3F9B-0D4640D7D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9" b="51456"/>
          <a:stretch/>
        </p:blipFill>
        <p:spPr bwMode="auto">
          <a:xfrm>
            <a:off x="4431457" y="2759940"/>
            <a:ext cx="436514" cy="3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8A03A5FA-BF5A-0268-A61E-B4D957435FC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477126" y="4322884"/>
            <a:ext cx="424330" cy="68689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D81F5E4F-CB77-AF90-D3EE-8137C15CA2A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266756" y="4322883"/>
            <a:ext cx="424330" cy="68689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2FE660B8-52BB-9265-B87B-01414056ACB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608516" y="4381893"/>
            <a:ext cx="317675" cy="68689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BCCAC895-82B2-E2C0-48B7-6195E6FE500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215625" y="4381893"/>
            <a:ext cx="381740" cy="60433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B0A2E56-525F-6767-9B19-0337D2A0D73A}"/>
              </a:ext>
            </a:extLst>
          </p:cNvPr>
          <p:cNvSpPr txBox="1"/>
          <p:nvPr/>
        </p:nvSpPr>
        <p:spPr>
          <a:xfrm>
            <a:off x="5612656" y="5460328"/>
            <a:ext cx="5197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Відповідь: 10 автомобілів.</a:t>
            </a:r>
            <a:endParaRPr lang="x-none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26191" y="4385417"/>
            <a:ext cx="1438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uk-UA" sz="3600" i="1" dirty="0" err="1" smtClean="0">
                <a:solidFill>
                  <a:schemeClr val="tx2">
                    <a:lumMod val="50000"/>
                  </a:schemeClr>
                </a:solidFill>
              </a:rPr>
              <a:t>авт</a:t>
            </a:r>
            <a:r>
              <a:rPr lang="uk-UA" sz="3600" i="1" dirty="0" smtClean="0">
                <a:solidFill>
                  <a:schemeClr val="tx2">
                    <a:lumMod val="50000"/>
                  </a:schemeClr>
                </a:solidFill>
              </a:rPr>
              <a:t>.)</a:t>
            </a:r>
            <a:endParaRPr lang="ru-RU" sz="3600" i="1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1547416" y="1357914"/>
            <a:ext cx="4817235" cy="442674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Прочитай задачу. Визнач, про що вона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331320" y="1642668"/>
            <a:ext cx="4479716" cy="2009061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Мама </a:t>
            </a:r>
            <a:r>
              <a:rPr lang="uk-UA" sz="2800" b="1" dirty="0">
                <a:solidFill>
                  <a:srgbClr val="FF0000"/>
                </a:solidFill>
              </a:rPr>
              <a:t>спекла</a:t>
            </a:r>
            <a:r>
              <a:rPr lang="uk-UA" sz="2800" b="1" dirty="0">
                <a:solidFill>
                  <a:srgbClr val="7030A0"/>
                </a:solidFill>
              </a:rPr>
              <a:t> 9 ватрушок. За сніданком </a:t>
            </a:r>
            <a:r>
              <a:rPr lang="uk-UA" sz="2800" b="1" dirty="0">
                <a:solidFill>
                  <a:srgbClr val="FF0000"/>
                </a:solidFill>
              </a:rPr>
              <a:t>з’їли</a:t>
            </a:r>
            <a:r>
              <a:rPr lang="uk-UA" sz="2800" b="1" dirty="0">
                <a:solidFill>
                  <a:srgbClr val="7030A0"/>
                </a:solidFill>
              </a:rPr>
              <a:t> 3 ватрушки. Скільки ватрушок </a:t>
            </a:r>
            <a:r>
              <a:rPr lang="uk-UA" sz="2800" b="1" dirty="0">
                <a:solidFill>
                  <a:srgbClr val="FF0000"/>
                </a:solidFill>
              </a:rPr>
              <a:t>залишилося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ED8710D8-DDF4-097E-91CF-FBA1E34C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6475430" y="3951822"/>
            <a:ext cx="3484620" cy="1226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F89FB2-15B0-1DF7-AE90-26DBBD7F8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169170" y="4555623"/>
            <a:ext cx="336084" cy="220623"/>
          </a:xfrm>
          <a:prstGeom prst="rect">
            <a:avLst/>
          </a:prstGeom>
        </p:spPr>
      </p:pic>
      <p:sp>
        <p:nvSpPr>
          <p:cNvPr id="37" name="Прямокутник: округлені кути 1">
            <a:extLst>
              <a:ext uri="{FF2B5EF4-FFF2-40B4-BE49-F238E27FC236}">
                <a16:creationId xmlns="" xmlns:a16="http://schemas.microsoft.com/office/drawing/2014/main" id="{AB40231A-05DD-DEBE-2840-0D3CABC01D7F}"/>
              </a:ext>
            </a:extLst>
          </p:cNvPr>
          <p:cNvSpPr/>
          <p:nvPr/>
        </p:nvSpPr>
        <p:spPr>
          <a:xfrm>
            <a:off x="1237785" y="1642668"/>
            <a:ext cx="4239737" cy="2092991"/>
          </a:xfrm>
          <a:prstGeom prst="roundRect">
            <a:avLst/>
          </a:prstGeom>
          <a:noFill/>
          <a:ln w="5715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8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30" y="4923391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2353555" y="4245308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B0A2E56-525F-6767-9B19-0337D2A0D73A}"/>
              </a:ext>
            </a:extLst>
          </p:cNvPr>
          <p:cNvSpPr txBox="1"/>
          <p:nvPr/>
        </p:nvSpPr>
        <p:spPr>
          <a:xfrm>
            <a:off x="4670290" y="5382338"/>
            <a:ext cx="67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7030A0"/>
                </a:solidFill>
              </a:rPr>
              <a:t>Відповідь: 6 ватрушок залишилося.</a:t>
            </a:r>
            <a:endParaRPr lang="x-none" sz="3200" b="1" i="1" dirty="0">
              <a:solidFill>
                <a:srgbClr val="7030A0"/>
              </a:solidFill>
            </a:endParaRPr>
          </a:p>
        </p:txBody>
      </p:sp>
      <p:pic>
        <p:nvPicPr>
          <p:cNvPr id="43" name="Picture 2" descr="Тарелка вектор - фото и картинки abrakadabra.fun">
            <a:extLst>
              <a:ext uri="{FF2B5EF4-FFF2-40B4-BE49-F238E27FC236}">
                <a16:creationId xmlns="" xmlns:a16="http://schemas.microsoft.com/office/drawing/2014/main" id="{80F8830B-6978-CA41-8FEC-F694ADD8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51" y="2429058"/>
            <a:ext cx="2760013" cy="109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Ватрушка сдобная с творогом « Летний луг">
            <a:extLst>
              <a:ext uri="{FF2B5EF4-FFF2-40B4-BE49-F238E27FC236}">
                <a16:creationId xmlns="" xmlns:a16="http://schemas.microsoft.com/office/drawing/2014/main" id="{95C4559A-081D-C70C-0888-6D357395C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74" y="2445229"/>
            <a:ext cx="965751" cy="9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Ватрушка сдобная с творогом « Летний луг">
            <a:extLst>
              <a:ext uri="{FF2B5EF4-FFF2-40B4-BE49-F238E27FC236}">
                <a16:creationId xmlns="" xmlns:a16="http://schemas.microsoft.com/office/drawing/2014/main" id="{1BF7CA14-9F18-1D3C-1BD8-D9B79A96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14" y="2319601"/>
            <a:ext cx="965751" cy="9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Ватрушка сдобная с творогом « Летний луг">
            <a:extLst>
              <a:ext uri="{FF2B5EF4-FFF2-40B4-BE49-F238E27FC236}">
                <a16:creationId xmlns="" xmlns:a16="http://schemas.microsoft.com/office/drawing/2014/main" id="{58AE1A00-59DB-2EFA-15BE-761242545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18" y="2164322"/>
            <a:ext cx="965751" cy="9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Ватрушка сдобная с творогом « Летний луг">
            <a:extLst>
              <a:ext uri="{FF2B5EF4-FFF2-40B4-BE49-F238E27FC236}">
                <a16:creationId xmlns="" xmlns:a16="http://schemas.microsoft.com/office/drawing/2014/main" id="{27904E6F-3E60-CDC0-F7B4-61954E5E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48" y="2534134"/>
            <a:ext cx="965751" cy="9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Ватрушка сдобная с творогом « Летний луг">
            <a:extLst>
              <a:ext uri="{FF2B5EF4-FFF2-40B4-BE49-F238E27FC236}">
                <a16:creationId xmlns="" xmlns:a16="http://schemas.microsoft.com/office/drawing/2014/main" id="{C97A782C-2DD8-5629-5FCE-C514E45D7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32" y="2474819"/>
            <a:ext cx="965751" cy="9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Ватрушка сдобная с творогом « Летний луг">
            <a:extLst>
              <a:ext uri="{FF2B5EF4-FFF2-40B4-BE49-F238E27FC236}">
                <a16:creationId xmlns="" xmlns:a16="http://schemas.microsoft.com/office/drawing/2014/main" id="{3DFF7727-FF0C-59BB-90AA-F91544451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40" y="2243258"/>
            <a:ext cx="965751" cy="9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Салфетка PNG">
            <a:extLst>
              <a:ext uri="{FF2B5EF4-FFF2-40B4-BE49-F238E27FC236}">
                <a16:creationId xmlns="" xmlns:a16="http://schemas.microsoft.com/office/drawing/2014/main" id="{F43F3F9F-41D8-9929-DC29-4DFE6A739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93" y="2092973"/>
            <a:ext cx="2179793" cy="11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3F9D1B6C-5C6C-DB30-3B96-AD84823191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1344" y="4498285"/>
            <a:ext cx="265014" cy="21824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29F94B6D-0F4A-B709-3B25-E6056DBC49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761140" y="4294372"/>
            <a:ext cx="424330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ABBE8A4-882A-55ED-C23A-BCD804635BD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8525476" y="4263962"/>
            <a:ext cx="381740" cy="68689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02EC6B55-274E-13B5-672A-D92634FCEFC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7013742" y="4263964"/>
            <a:ext cx="387602" cy="68689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551254" y="410525"/>
            <a:ext cx="8732066" cy="83841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яжи</a:t>
            </a:r>
            <a:r>
              <a:rPr lang="uk-UA" sz="4000" b="1" dirty="0">
                <a:solidFill>
                  <a:schemeClr val="bg1"/>
                </a:solidFill>
              </a:rPr>
              <a:t> задачу</a:t>
            </a:r>
          </a:p>
        </p:txBody>
      </p:sp>
      <p:sp>
        <p:nvSpPr>
          <p:cNvPr id="50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32678" y="4208209"/>
            <a:ext cx="894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chemeClr val="tx2">
                    <a:lumMod val="75000"/>
                  </a:schemeClr>
                </a:solidFill>
              </a:rPr>
              <a:t>(в.)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204331" y="494528"/>
            <a:ext cx="9500615" cy="89937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Виконуємо 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додавання і віднімання чисел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3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3159436" y="2603514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1 + 9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4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29007" y="2629479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8 + 0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5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3126090" y="3537770"/>
            <a:ext cx="2058963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10 – 9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6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336103" y="2566204"/>
            <a:ext cx="1947908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5 + </a:t>
            </a:r>
            <a:r>
              <a:rPr lang="uk-UA" sz="3600" b="1" dirty="0" smtClean="0">
                <a:solidFill>
                  <a:srgbClr val="7030A0"/>
                </a:solidFill>
              </a:rPr>
              <a:t>4 </a:t>
            </a:r>
            <a:r>
              <a:rPr lang="uk-UA" sz="3600" b="1" dirty="0">
                <a:solidFill>
                  <a:srgbClr val="7030A0"/>
                </a:solidFill>
              </a:rPr>
              <a:t>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495775" y="2619372"/>
            <a:ext cx="7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714191" y="3617575"/>
            <a:ext cx="52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277435" y="2672538"/>
            <a:ext cx="47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796377" y="2619370"/>
            <a:ext cx="39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12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46" y="2719822"/>
            <a:ext cx="1748772" cy="386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63634" y="4584872"/>
            <a:ext cx="1922479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8 – 8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8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336103" y="3617575"/>
            <a:ext cx="2025617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4 </a:t>
            </a:r>
            <a:r>
              <a:rPr lang="uk-UA" sz="3600" b="1" dirty="0">
                <a:solidFill>
                  <a:srgbClr val="7030A0"/>
                </a:solidFill>
              </a:rPr>
              <a:t>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1844" y="4652787"/>
            <a:ext cx="53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96377" y="3650714"/>
            <a:ext cx="48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3150704" y="4539575"/>
            <a:ext cx="2092300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10 – 1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8288" y="4598966"/>
            <a:ext cx="48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26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5876926" y="3617575"/>
            <a:ext cx="1977698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7030A0"/>
                </a:solidFill>
              </a:rPr>
              <a:t>8 – 0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27" name="Прямокутник: округлені кути 58">
            <a:extLst>
              <a:ext uri="{FF2B5EF4-FFF2-40B4-BE49-F238E27FC236}">
                <a16:creationId xmlns="" xmlns:a16="http://schemas.microsoft.com/office/drawing/2014/main" id="{2B1541BD-8738-4674-1621-DC123DE82AD2}"/>
              </a:ext>
            </a:extLst>
          </p:cNvPr>
          <p:cNvSpPr/>
          <p:nvPr/>
        </p:nvSpPr>
        <p:spPr>
          <a:xfrm>
            <a:off x="8357013" y="4545798"/>
            <a:ext cx="1983796" cy="7526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 </a:t>
            </a:r>
            <a:r>
              <a:rPr lang="uk-UA" sz="3600" b="1" dirty="0">
                <a:solidFill>
                  <a:srgbClr val="7030A0"/>
                </a:solidFill>
              </a:rPr>
              <a:t>– 5 = 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94956" y="3670741"/>
            <a:ext cx="39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96377" y="4592741"/>
            <a:ext cx="44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4331" y="1445194"/>
            <a:ext cx="9449608" cy="8649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 smtClean="0">
                <a:solidFill>
                  <a:srgbClr val="7030A0"/>
                </a:solidFill>
              </a:rPr>
              <a:t>Розглянь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вирази</a:t>
            </a:r>
            <a:r>
              <a:rPr lang="ru-RU" dirty="0" smtClean="0">
                <a:solidFill>
                  <a:srgbClr val="7030A0"/>
                </a:solidFill>
              </a:rPr>
              <a:t> в </a:t>
            </a:r>
            <a:r>
              <a:rPr lang="ru-RU" dirty="0" err="1" smtClean="0">
                <a:solidFill>
                  <a:srgbClr val="7030A0"/>
                </a:solidFill>
              </a:rPr>
              <a:t>кожній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колонці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Що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їх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об’єднує</a:t>
            </a:r>
            <a:r>
              <a:rPr lang="ru-RU" dirty="0" smtClean="0">
                <a:solidFill>
                  <a:srgbClr val="7030A0"/>
                </a:solidFill>
              </a:rPr>
              <a:t>? 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Який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вираз</a:t>
            </a:r>
            <a:r>
              <a:rPr lang="ru-RU" dirty="0" smtClean="0">
                <a:solidFill>
                  <a:srgbClr val="7030A0"/>
                </a:solidFill>
              </a:rPr>
              <a:t> на </a:t>
            </a:r>
            <a:r>
              <a:rPr lang="ru-RU" dirty="0" err="1" smtClean="0">
                <a:solidFill>
                  <a:srgbClr val="7030A0"/>
                </a:solidFill>
              </a:rPr>
              <a:t>додавання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можна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дописати</a:t>
            </a:r>
            <a:r>
              <a:rPr lang="ru-RU" dirty="0" smtClean="0">
                <a:solidFill>
                  <a:srgbClr val="7030A0"/>
                </a:solidFill>
              </a:rPr>
              <a:t> в </a:t>
            </a:r>
            <a:r>
              <a:rPr lang="ru-RU" dirty="0" err="1" smtClean="0">
                <a:solidFill>
                  <a:srgbClr val="7030A0"/>
                </a:solidFill>
              </a:rPr>
              <a:t>кожній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колонці</a:t>
            </a:r>
            <a:r>
              <a:rPr lang="ru-RU" dirty="0" smtClean="0">
                <a:solidFill>
                  <a:srgbClr val="7030A0"/>
                </a:solidFill>
              </a:rPr>
              <a:t>?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0945" y="5511732"/>
            <a:ext cx="7772994" cy="7809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solidFill>
                  <a:srgbClr val="7030A0"/>
                </a:solidFill>
              </a:rPr>
              <a:t>Запиши 4 </a:t>
            </a:r>
            <a:r>
              <a:rPr lang="ru-RU" dirty="0" err="1" smtClean="0">
                <a:solidFill>
                  <a:srgbClr val="7030A0"/>
                </a:solidFill>
              </a:rPr>
              <a:t>рівності</a:t>
            </a:r>
            <a:r>
              <a:rPr lang="ru-RU" dirty="0" smtClean="0">
                <a:solidFill>
                  <a:srgbClr val="7030A0"/>
                </a:solidFill>
              </a:rPr>
              <a:t> з числами </a:t>
            </a:r>
            <a:r>
              <a:rPr lang="ru-RU" dirty="0" smtClean="0">
                <a:solidFill>
                  <a:srgbClr val="FF0000"/>
                </a:solidFill>
              </a:rPr>
              <a:t>2, 6, 8 </a:t>
            </a:r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 err="1" smtClean="0">
                <a:solidFill>
                  <a:srgbClr val="7030A0"/>
                </a:solidFill>
              </a:rPr>
              <a:t>зошиті</a:t>
            </a:r>
            <a:r>
              <a:rPr lang="ru-RU" dirty="0" smtClean="0">
                <a:solidFill>
                  <a:srgbClr val="7030A0"/>
                </a:solidFill>
              </a:rPr>
              <a:t> в </a:t>
            </a:r>
            <a:r>
              <a:rPr lang="ru-RU" dirty="0" err="1" smtClean="0">
                <a:solidFill>
                  <a:srgbClr val="7030A0"/>
                </a:solidFill>
              </a:rPr>
              <a:t>клітинку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  <p:bldP spid="19" grpId="0"/>
      <p:bldP spid="20" grpId="0"/>
      <p:bldP spid="25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21604" y="494528"/>
            <a:ext cx="8732066" cy="6986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Порівняння число і вираз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3" y="1613863"/>
            <a:ext cx="1864490" cy="412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445911" y="1312320"/>
            <a:ext cx="1729709" cy="2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932680" y="3232877"/>
            <a:ext cx="2700906" cy="76687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>
                <a:solidFill>
                  <a:srgbClr val="7030A0"/>
                </a:solidFill>
              </a:rPr>
              <a:t>7+1    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97951" y="3231071"/>
            <a:ext cx="2686092" cy="75872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 smtClean="0">
                <a:solidFill>
                  <a:srgbClr val="7030A0"/>
                </a:solidFill>
              </a:rPr>
              <a:t>6 </a:t>
            </a:r>
            <a:r>
              <a:rPr lang="en-US" sz="4000" dirty="0" smtClean="0">
                <a:solidFill>
                  <a:srgbClr val="7030A0"/>
                </a:solidFill>
              </a:rPr>
              <a:t>+</a:t>
            </a:r>
            <a:r>
              <a:rPr lang="uk-UA" sz="4000" dirty="0" smtClean="0">
                <a:solidFill>
                  <a:srgbClr val="7030A0"/>
                </a:solidFill>
              </a:rPr>
              <a:t> 3</a:t>
            </a:r>
            <a:r>
              <a:rPr lang="ru-RU" sz="4000" dirty="0" smtClean="0">
                <a:solidFill>
                  <a:srgbClr val="7030A0"/>
                </a:solidFill>
              </a:rPr>
              <a:t>      </a:t>
            </a:r>
            <a:r>
              <a:rPr lang="en-US" sz="4000" dirty="0" smtClean="0">
                <a:solidFill>
                  <a:srgbClr val="7030A0"/>
                </a:solidFill>
              </a:rPr>
              <a:t>10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98668" y="2660628"/>
            <a:ext cx="287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31141" y="3291866"/>
            <a:ext cx="368390" cy="707886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&gt;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06019" y="2711649"/>
            <a:ext cx="49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22406" y="3237280"/>
            <a:ext cx="414888" cy="707886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&lt;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32679" y="1735525"/>
            <a:ext cx="2700907" cy="7809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 smtClean="0">
                <a:solidFill>
                  <a:srgbClr val="7030A0"/>
                </a:solidFill>
              </a:rPr>
              <a:t>10 - 0     </a:t>
            </a:r>
            <a:r>
              <a:rPr lang="ru-RU" sz="4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97950" y="1735525"/>
            <a:ext cx="2686092" cy="7809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 smtClean="0">
                <a:solidFill>
                  <a:srgbClr val="7030A0"/>
                </a:solidFill>
              </a:rPr>
              <a:t>8 </a:t>
            </a:r>
            <a:r>
              <a:rPr lang="uk-UA" sz="4000" dirty="0" smtClean="0">
                <a:solidFill>
                  <a:srgbClr val="7030A0"/>
                </a:solidFill>
              </a:rPr>
              <a:t>- 6</a:t>
            </a:r>
            <a:r>
              <a:rPr lang="ru-RU" sz="4000" dirty="0" smtClean="0">
                <a:solidFill>
                  <a:srgbClr val="7030A0"/>
                </a:solidFill>
              </a:rPr>
              <a:t>     </a:t>
            </a:r>
            <a:r>
              <a:rPr lang="uk-UA" sz="4000" dirty="0" smtClean="0">
                <a:solidFill>
                  <a:srgbClr val="7030A0"/>
                </a:solidFill>
              </a:rPr>
              <a:t>4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68260" y="1290697"/>
            <a:ext cx="66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15336" y="1772048"/>
            <a:ext cx="414888" cy="707886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&gt;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51515" y="1264335"/>
            <a:ext cx="443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22406" y="1808571"/>
            <a:ext cx="414888" cy="707886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&lt;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3817" y="4452532"/>
            <a:ext cx="7378397" cy="7809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solidFill>
                  <a:srgbClr val="7030A0"/>
                </a:solidFill>
              </a:rPr>
              <a:t>Запиши і </a:t>
            </a:r>
            <a:r>
              <a:rPr lang="ru-RU" dirty="0" err="1" smtClean="0">
                <a:solidFill>
                  <a:srgbClr val="7030A0"/>
                </a:solidFill>
              </a:rPr>
              <a:t>розв’яжи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нерівності</a:t>
            </a:r>
            <a:r>
              <a:rPr lang="ru-RU" dirty="0" smtClean="0">
                <a:solidFill>
                  <a:srgbClr val="7030A0"/>
                </a:solidFill>
              </a:rPr>
              <a:t> в </a:t>
            </a:r>
            <a:r>
              <a:rPr lang="ru-RU" dirty="0" err="1" smtClean="0">
                <a:solidFill>
                  <a:srgbClr val="7030A0"/>
                </a:solidFill>
              </a:rPr>
              <a:t>зошиті</a:t>
            </a:r>
            <a:r>
              <a:rPr lang="ru-RU" dirty="0" smtClean="0">
                <a:solidFill>
                  <a:srgbClr val="7030A0"/>
                </a:solidFill>
              </a:rPr>
              <a:t> в </a:t>
            </a:r>
            <a:r>
              <a:rPr lang="ru-RU" dirty="0" err="1" smtClean="0">
                <a:solidFill>
                  <a:srgbClr val="7030A0"/>
                </a:solidFill>
              </a:rPr>
              <a:t>клітинку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8" grpId="0"/>
      <p:bldP spid="59" grpId="0" animBg="1"/>
      <p:bldP spid="27" grpId="0"/>
      <p:bldP spid="28" grpId="0" animBg="1"/>
      <p:bldP spid="29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522877" y="410525"/>
            <a:ext cx="8732066" cy="7515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Креслимо і порівнюємо відрізки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920825" y="1269875"/>
            <a:ext cx="6763266" cy="99681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 smtClean="0">
                <a:solidFill>
                  <a:srgbClr val="7030A0"/>
                </a:solidFill>
              </a:rPr>
              <a:t>Накресли</a:t>
            </a:r>
            <a:r>
              <a:rPr lang="ru-RU" dirty="0" smtClean="0">
                <a:solidFill>
                  <a:srgbClr val="7030A0"/>
                </a:solidFill>
              </a:rPr>
              <a:t> два </a:t>
            </a:r>
            <a:r>
              <a:rPr lang="ru-RU" dirty="0" err="1" smtClean="0">
                <a:solidFill>
                  <a:srgbClr val="7030A0"/>
                </a:solidFill>
              </a:rPr>
              <a:t>відрізки</a:t>
            </a:r>
            <a:r>
              <a:rPr lang="ru-RU" dirty="0" smtClean="0">
                <a:solidFill>
                  <a:srgbClr val="7030A0"/>
                </a:solidFill>
              </a:rPr>
              <a:t>: один </a:t>
            </a:r>
            <a:r>
              <a:rPr lang="ru-RU" dirty="0" err="1" smtClean="0">
                <a:solidFill>
                  <a:srgbClr val="7030A0"/>
                </a:solidFill>
              </a:rPr>
              <a:t>завдовжки</a:t>
            </a:r>
            <a:r>
              <a:rPr lang="ru-RU" dirty="0" smtClean="0">
                <a:solidFill>
                  <a:srgbClr val="7030A0"/>
                </a:solidFill>
              </a:rPr>
              <a:t> 3см,  а </a:t>
            </a:r>
            <a:r>
              <a:rPr lang="ru-RU" dirty="0" err="1" smtClean="0">
                <a:solidFill>
                  <a:srgbClr val="7030A0"/>
                </a:solidFill>
              </a:rPr>
              <a:t>інший</a:t>
            </a:r>
            <a:r>
              <a:rPr lang="ru-RU" dirty="0" smtClean="0">
                <a:solidFill>
                  <a:srgbClr val="7030A0"/>
                </a:solidFill>
              </a:rPr>
              <a:t> - на 4см </a:t>
            </a:r>
            <a:r>
              <a:rPr lang="ru-RU" dirty="0" err="1" smtClean="0">
                <a:solidFill>
                  <a:srgbClr val="7030A0"/>
                </a:solidFill>
              </a:rPr>
              <a:t>довший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A8FBA120-DC8C-0D00-A8F7-A1CCC917B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4142536" y="3060056"/>
            <a:ext cx="834995" cy="68371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684FEBD8-3990-2DE9-77FF-44F4678A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2779315" y="2433956"/>
            <a:ext cx="834995" cy="68371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396267" y="2504271"/>
            <a:ext cx="2969139" cy="64127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3см + 4см =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8182287" y="2501046"/>
            <a:ext cx="1325347" cy="64127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 </a:t>
            </a:r>
            <a:r>
              <a:rPr lang="uk-UA" sz="4000" b="1" dirty="0">
                <a:solidFill>
                  <a:srgbClr val="7030A0"/>
                </a:solidFill>
              </a:rPr>
              <a:t>см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023693" y="3050763"/>
            <a:ext cx="2288915" cy="92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023693" y="3643069"/>
            <a:ext cx="5277442" cy="1858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2439544" y="2363872"/>
            <a:ext cx="424330" cy="68689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764481" y="3060056"/>
            <a:ext cx="436157" cy="55408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023693" y="2936437"/>
            <a:ext cx="0" cy="27878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023693" y="3505537"/>
            <a:ext cx="0" cy="278781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301135" y="3494386"/>
            <a:ext cx="0" cy="278781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312608" y="2920665"/>
            <a:ext cx="0" cy="27878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E63A1CC-28DA-AEB2-8073-02AC51F5B9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8999"/>
          <a:stretch/>
        </p:blipFill>
        <p:spPr>
          <a:xfrm>
            <a:off x="1840864" y="3863252"/>
            <a:ext cx="8114415" cy="950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220" y="1346021"/>
            <a:ext cx="2205952" cy="487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 descr="Mr Peabody Stickers | Redbubble">
            <a:extLst>
              <a:ext uri="{FF2B5EF4-FFF2-40B4-BE49-F238E27FC236}">
                <a16:creationId xmlns="" xmlns:a16="http://schemas.microsoft.com/office/drawing/2014/main" id="{17ED615B-1B5A-2B0E-A9F0-88C165E18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26086" y="2419719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кутник: округлені кути 14">
            <a:extLst>
              <a:ext uri="{FF2B5EF4-FFF2-40B4-BE49-F238E27FC236}">
                <a16:creationId xmlns="" xmlns:a16="http://schemas.microsoft.com/office/drawing/2014/main" id="{89ED1485-9699-6255-F5AE-E0AD0DF56450}"/>
              </a:ext>
            </a:extLst>
          </p:cNvPr>
          <p:cNvSpPr/>
          <p:nvPr/>
        </p:nvSpPr>
        <p:spPr>
          <a:xfrm>
            <a:off x="2662415" y="2360756"/>
            <a:ext cx="1473368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rgbClr val="7030A0"/>
                </a:solidFill>
              </a:rPr>
              <a:t> 5 + 3  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31" name="Прямокутник: округлені кути 20">
            <a:extLst>
              <a:ext uri="{FF2B5EF4-FFF2-40B4-BE49-F238E27FC236}">
                <a16:creationId xmlns="" xmlns:a16="http://schemas.microsoft.com/office/drawing/2014/main" id="{5794E1FE-75B0-30F7-4769-79718A71BF13}"/>
              </a:ext>
            </a:extLst>
          </p:cNvPr>
          <p:cNvSpPr/>
          <p:nvPr/>
        </p:nvSpPr>
        <p:spPr>
          <a:xfrm>
            <a:off x="9302913" y="2360756"/>
            <a:ext cx="1473368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rgbClr val="7030A0"/>
                </a:solidFill>
              </a:rPr>
              <a:t> 3 + 4  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32" name="Прямокутник: округлені кути 21">
            <a:extLst>
              <a:ext uri="{FF2B5EF4-FFF2-40B4-BE49-F238E27FC236}">
                <a16:creationId xmlns="" xmlns:a16="http://schemas.microsoft.com/office/drawing/2014/main" id="{78199B6D-86B0-7C67-9EFC-0D9559C889AA}"/>
              </a:ext>
            </a:extLst>
          </p:cNvPr>
          <p:cNvSpPr/>
          <p:nvPr/>
        </p:nvSpPr>
        <p:spPr>
          <a:xfrm>
            <a:off x="2662415" y="3547833"/>
            <a:ext cx="1473368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rgbClr val="7030A0"/>
                </a:solidFill>
              </a:rPr>
              <a:t> 5 + 2  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33" name="Прямокутник: округлені кути 22">
            <a:extLst>
              <a:ext uri="{FF2B5EF4-FFF2-40B4-BE49-F238E27FC236}">
                <a16:creationId xmlns="" xmlns:a16="http://schemas.microsoft.com/office/drawing/2014/main" id="{5A16DB17-82C7-2AC3-8B5B-8A1A8FCFFBFC}"/>
              </a:ext>
            </a:extLst>
          </p:cNvPr>
          <p:cNvSpPr/>
          <p:nvPr/>
        </p:nvSpPr>
        <p:spPr>
          <a:xfrm>
            <a:off x="5928667" y="2360756"/>
            <a:ext cx="1473368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 7  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34" name="Прямокутник: округлені кути 23">
            <a:extLst>
              <a:ext uri="{FF2B5EF4-FFF2-40B4-BE49-F238E27FC236}">
                <a16:creationId xmlns="" xmlns:a16="http://schemas.microsoft.com/office/drawing/2014/main" id="{2FBEBF4F-EEFE-01FC-82BA-C8D8A14C5BB2}"/>
              </a:ext>
            </a:extLst>
          </p:cNvPr>
          <p:cNvSpPr/>
          <p:nvPr/>
        </p:nvSpPr>
        <p:spPr>
          <a:xfrm>
            <a:off x="9302913" y="3547833"/>
            <a:ext cx="1473368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rgbClr val="7030A0"/>
                </a:solidFill>
              </a:rPr>
              <a:t> 2 + 7  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35" name="Прямокутник: округлені кути 24">
            <a:extLst>
              <a:ext uri="{FF2B5EF4-FFF2-40B4-BE49-F238E27FC236}">
                <a16:creationId xmlns="" xmlns:a16="http://schemas.microsoft.com/office/drawing/2014/main" id="{80CB76F9-4F39-F1EB-1921-98EF430DEC0B}"/>
              </a:ext>
            </a:extLst>
          </p:cNvPr>
          <p:cNvSpPr/>
          <p:nvPr/>
        </p:nvSpPr>
        <p:spPr>
          <a:xfrm>
            <a:off x="2662415" y="4808463"/>
            <a:ext cx="1473368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rgbClr val="7030A0"/>
                </a:solidFill>
              </a:rPr>
              <a:t> 5 + 4  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36" name="Прямокутник: округлені кути 25">
            <a:extLst>
              <a:ext uri="{FF2B5EF4-FFF2-40B4-BE49-F238E27FC236}">
                <a16:creationId xmlns="" xmlns:a16="http://schemas.microsoft.com/office/drawing/2014/main" id="{A9172293-B5B2-E3AD-6291-8DEF37FFD224}"/>
              </a:ext>
            </a:extLst>
          </p:cNvPr>
          <p:cNvSpPr/>
          <p:nvPr/>
        </p:nvSpPr>
        <p:spPr>
          <a:xfrm>
            <a:off x="5928667" y="3621386"/>
            <a:ext cx="1473368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 8  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37" name="Прямокутник: округлені кути 26">
            <a:extLst>
              <a:ext uri="{FF2B5EF4-FFF2-40B4-BE49-F238E27FC236}">
                <a16:creationId xmlns="" xmlns:a16="http://schemas.microsoft.com/office/drawing/2014/main" id="{215DE0C3-8DF2-8EC6-DDE9-7415E48E75B2}"/>
              </a:ext>
            </a:extLst>
          </p:cNvPr>
          <p:cNvSpPr/>
          <p:nvPr/>
        </p:nvSpPr>
        <p:spPr>
          <a:xfrm>
            <a:off x="9302913" y="4808463"/>
            <a:ext cx="1473368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rgbClr val="7030A0"/>
                </a:solidFill>
              </a:rPr>
              <a:t> 4 + 4  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39" name="Прямокутник: округлені кути 28">
            <a:extLst>
              <a:ext uri="{FF2B5EF4-FFF2-40B4-BE49-F238E27FC236}">
                <a16:creationId xmlns="" xmlns:a16="http://schemas.microsoft.com/office/drawing/2014/main" id="{FD59BE55-65A6-C7F7-E040-1A2FE84098F4}"/>
              </a:ext>
            </a:extLst>
          </p:cNvPr>
          <p:cNvSpPr/>
          <p:nvPr/>
        </p:nvSpPr>
        <p:spPr>
          <a:xfrm>
            <a:off x="5928667" y="4882016"/>
            <a:ext cx="1473368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 9  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42016B0B-19B0-34BD-AC8C-325744DC345B}"/>
              </a:ext>
            </a:extLst>
          </p:cNvPr>
          <p:cNvSpPr/>
          <p:nvPr/>
        </p:nvSpPr>
        <p:spPr>
          <a:xfrm>
            <a:off x="4252554" y="2640378"/>
            <a:ext cx="177554" cy="186431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2C002796-243D-8DE2-4B94-8E2871A44EAB}"/>
              </a:ext>
            </a:extLst>
          </p:cNvPr>
          <p:cNvSpPr/>
          <p:nvPr/>
        </p:nvSpPr>
        <p:spPr>
          <a:xfrm>
            <a:off x="4252554" y="3839431"/>
            <a:ext cx="177554" cy="186431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6E7B61F9-6322-E15D-64A3-0C45CE422FAB}"/>
              </a:ext>
            </a:extLst>
          </p:cNvPr>
          <p:cNvSpPr/>
          <p:nvPr/>
        </p:nvSpPr>
        <p:spPr>
          <a:xfrm>
            <a:off x="5634342" y="2652354"/>
            <a:ext cx="177554" cy="186431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6F26E855-0636-48C8-9388-64D3E2C65729}"/>
              </a:ext>
            </a:extLst>
          </p:cNvPr>
          <p:cNvSpPr/>
          <p:nvPr/>
        </p:nvSpPr>
        <p:spPr>
          <a:xfrm>
            <a:off x="4252554" y="5038484"/>
            <a:ext cx="177554" cy="186431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7A0DA35A-7CD2-859E-37D1-C6CE84B5ED3B}"/>
              </a:ext>
            </a:extLst>
          </p:cNvPr>
          <p:cNvSpPr/>
          <p:nvPr/>
        </p:nvSpPr>
        <p:spPr>
          <a:xfrm>
            <a:off x="5634342" y="3851407"/>
            <a:ext cx="177554" cy="186431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078D706C-FE7E-31F7-7CE8-EC805773266E}"/>
              </a:ext>
            </a:extLst>
          </p:cNvPr>
          <p:cNvSpPr/>
          <p:nvPr/>
        </p:nvSpPr>
        <p:spPr>
          <a:xfrm>
            <a:off x="5634342" y="5174180"/>
            <a:ext cx="177554" cy="186431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B181FCCF-395C-77BF-D6EC-564C6C740127}"/>
              </a:ext>
            </a:extLst>
          </p:cNvPr>
          <p:cNvSpPr/>
          <p:nvPr/>
        </p:nvSpPr>
        <p:spPr>
          <a:xfrm>
            <a:off x="9008588" y="2640378"/>
            <a:ext cx="177554" cy="186431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C717EE83-5A18-C651-38D1-24814B6A0401}"/>
              </a:ext>
            </a:extLst>
          </p:cNvPr>
          <p:cNvSpPr/>
          <p:nvPr/>
        </p:nvSpPr>
        <p:spPr>
          <a:xfrm>
            <a:off x="7518806" y="2652354"/>
            <a:ext cx="177554" cy="186431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6010B436-AAB3-C412-1544-2A821AEC1E75}"/>
              </a:ext>
            </a:extLst>
          </p:cNvPr>
          <p:cNvSpPr/>
          <p:nvPr/>
        </p:nvSpPr>
        <p:spPr>
          <a:xfrm>
            <a:off x="9008588" y="3839431"/>
            <a:ext cx="177554" cy="186431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Овал 66">
            <a:extLst>
              <a:ext uri="{FF2B5EF4-FFF2-40B4-BE49-F238E27FC236}">
                <a16:creationId xmlns="" xmlns:a16="http://schemas.microsoft.com/office/drawing/2014/main" id="{E97F83CB-FB22-168D-453E-09AA7BA49141}"/>
              </a:ext>
            </a:extLst>
          </p:cNvPr>
          <p:cNvSpPr/>
          <p:nvPr/>
        </p:nvSpPr>
        <p:spPr>
          <a:xfrm>
            <a:off x="7518806" y="3851407"/>
            <a:ext cx="177554" cy="186431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Овал 68">
            <a:extLst>
              <a:ext uri="{FF2B5EF4-FFF2-40B4-BE49-F238E27FC236}">
                <a16:creationId xmlns="" xmlns:a16="http://schemas.microsoft.com/office/drawing/2014/main" id="{27A738E2-50F6-EDDB-F9ED-18EF6BA2E1C2}"/>
              </a:ext>
            </a:extLst>
          </p:cNvPr>
          <p:cNvSpPr/>
          <p:nvPr/>
        </p:nvSpPr>
        <p:spPr>
          <a:xfrm>
            <a:off x="7518806" y="5174180"/>
            <a:ext cx="177554" cy="186431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1" name="Пряма сполучна лінія 5">
            <a:extLst>
              <a:ext uri="{FF2B5EF4-FFF2-40B4-BE49-F238E27FC236}">
                <a16:creationId xmlns="" xmlns:a16="http://schemas.microsoft.com/office/drawing/2014/main" id="{B1B14005-CED8-6A9F-ED02-30EE47C306CD}"/>
              </a:ext>
            </a:extLst>
          </p:cNvPr>
          <p:cNvCxnSpPr>
            <a:cxnSpLocks/>
            <a:stCxn id="41" idx="5"/>
            <a:endCxn id="46" idx="1"/>
          </p:cNvCxnSpPr>
          <p:nvPr/>
        </p:nvCxnSpPr>
        <p:spPr>
          <a:xfrm>
            <a:off x="4404106" y="2799507"/>
            <a:ext cx="1256238" cy="1079202"/>
          </a:xfrm>
          <a:prstGeom prst="line">
            <a:avLst/>
          </a:prstGeom>
          <a:ln w="57150">
            <a:solidFill>
              <a:srgbClr val="33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сполучна лінія 52">
            <a:extLst>
              <a:ext uri="{FF2B5EF4-FFF2-40B4-BE49-F238E27FC236}">
                <a16:creationId xmlns="" xmlns:a16="http://schemas.microsoft.com/office/drawing/2014/main" id="{72FB4289-2606-2C26-12D6-899843871D24}"/>
              </a:ext>
            </a:extLst>
          </p:cNvPr>
          <p:cNvCxnSpPr>
            <a:cxnSpLocks/>
            <a:stCxn id="43" idx="0"/>
          </p:cNvCxnSpPr>
          <p:nvPr/>
        </p:nvCxnSpPr>
        <p:spPr>
          <a:xfrm flipV="1">
            <a:off x="4341331" y="2773250"/>
            <a:ext cx="1349404" cy="1066181"/>
          </a:xfrm>
          <a:prstGeom prst="line">
            <a:avLst/>
          </a:prstGeom>
          <a:ln w="57150">
            <a:solidFill>
              <a:srgbClr val="33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53">
            <a:extLst>
              <a:ext uri="{FF2B5EF4-FFF2-40B4-BE49-F238E27FC236}">
                <a16:creationId xmlns="" xmlns:a16="http://schemas.microsoft.com/office/drawing/2014/main" id="{2071B27C-FB6E-3185-1532-C998F139D4AD}"/>
              </a:ext>
            </a:extLst>
          </p:cNvPr>
          <p:cNvCxnSpPr>
            <a:cxnSpLocks/>
            <a:stCxn id="45" idx="6"/>
            <a:endCxn id="50" idx="2"/>
          </p:cNvCxnSpPr>
          <p:nvPr/>
        </p:nvCxnSpPr>
        <p:spPr>
          <a:xfrm>
            <a:off x="4430108" y="5131700"/>
            <a:ext cx="1204234" cy="135696"/>
          </a:xfrm>
          <a:prstGeom prst="line">
            <a:avLst/>
          </a:prstGeom>
          <a:ln w="57150">
            <a:solidFill>
              <a:srgbClr val="33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57">
            <a:extLst>
              <a:ext uri="{FF2B5EF4-FFF2-40B4-BE49-F238E27FC236}">
                <a16:creationId xmlns="" xmlns:a16="http://schemas.microsoft.com/office/drawing/2014/main" id="{64B6E3E7-4323-5DB9-B98E-4941F80D29C5}"/>
              </a:ext>
            </a:extLst>
          </p:cNvPr>
          <p:cNvCxnSpPr>
            <a:cxnSpLocks/>
            <a:stCxn id="65" idx="6"/>
            <a:endCxn id="53" idx="7"/>
          </p:cNvCxnSpPr>
          <p:nvPr/>
        </p:nvCxnSpPr>
        <p:spPr>
          <a:xfrm flipV="1">
            <a:off x="7696360" y="2667680"/>
            <a:ext cx="1463780" cy="77890"/>
          </a:xfrm>
          <a:prstGeom prst="line">
            <a:avLst/>
          </a:prstGeom>
          <a:ln w="57150">
            <a:solidFill>
              <a:srgbClr val="33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сполучна лінія 60">
            <a:extLst>
              <a:ext uri="{FF2B5EF4-FFF2-40B4-BE49-F238E27FC236}">
                <a16:creationId xmlns="" xmlns:a16="http://schemas.microsoft.com/office/drawing/2014/main" id="{484643EB-B2E3-AA87-DF52-CBF30CBF189B}"/>
              </a:ext>
            </a:extLst>
          </p:cNvPr>
          <p:cNvCxnSpPr>
            <a:cxnSpLocks/>
            <a:stCxn id="69" idx="5"/>
            <a:endCxn id="66" idx="2"/>
          </p:cNvCxnSpPr>
          <p:nvPr/>
        </p:nvCxnSpPr>
        <p:spPr>
          <a:xfrm flipV="1">
            <a:off x="7670358" y="3932647"/>
            <a:ext cx="1338230" cy="1400662"/>
          </a:xfrm>
          <a:prstGeom prst="line">
            <a:avLst/>
          </a:prstGeom>
          <a:ln w="57150">
            <a:solidFill>
              <a:srgbClr val="33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сполучна лінія 65">
            <a:extLst>
              <a:ext uri="{FF2B5EF4-FFF2-40B4-BE49-F238E27FC236}">
                <a16:creationId xmlns="" xmlns:a16="http://schemas.microsoft.com/office/drawing/2014/main" id="{23BBD5A4-CA1F-2C2A-4B34-8D31097D2D99}"/>
              </a:ext>
            </a:extLst>
          </p:cNvPr>
          <p:cNvCxnSpPr>
            <a:cxnSpLocks/>
            <a:stCxn id="67" idx="5"/>
          </p:cNvCxnSpPr>
          <p:nvPr/>
        </p:nvCxnSpPr>
        <p:spPr>
          <a:xfrm>
            <a:off x="7670358" y="4010536"/>
            <a:ext cx="1423382" cy="1307599"/>
          </a:xfrm>
          <a:prstGeom prst="line">
            <a:avLst/>
          </a:prstGeom>
          <a:ln w="57150">
            <a:solidFill>
              <a:srgbClr val="336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2905361" y="1268951"/>
            <a:ext cx="5522890" cy="8386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З'єднай вираз із його </a:t>
            </a:r>
            <a:r>
              <a:rPr lang="uk-UA" sz="2400" b="1" dirty="0" smtClean="0">
                <a:solidFill>
                  <a:srgbClr val="7030A0"/>
                </a:solidFill>
              </a:rPr>
              <a:t>значенням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="" xmlns:a16="http://schemas.microsoft.com/office/drawing/2014/main" id="{6F26E855-0636-48C8-9388-64D3E2C65729}"/>
              </a:ext>
            </a:extLst>
          </p:cNvPr>
          <p:cNvSpPr/>
          <p:nvPr/>
        </p:nvSpPr>
        <p:spPr>
          <a:xfrm>
            <a:off x="8945813" y="5189506"/>
            <a:ext cx="177554" cy="186431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Прямоугольник 37"/>
          <p:cNvSpPr/>
          <p:nvPr/>
        </p:nvSpPr>
        <p:spPr>
          <a:xfrm>
            <a:off x="1445863" y="410524"/>
            <a:ext cx="8732066" cy="7621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569256"/>
            <a:ext cx="1054100" cy="1288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 №1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1663698" y="1398505"/>
            <a:ext cx="8732066" cy="965554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2800" dirty="0" err="1" smtClean="0">
                <a:solidFill>
                  <a:srgbClr val="7030A0"/>
                </a:solidFill>
              </a:rPr>
              <a:t>Скільки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всього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овочів</a:t>
            </a:r>
            <a:r>
              <a:rPr lang="ru-RU" sz="2800" dirty="0" smtClean="0">
                <a:solidFill>
                  <a:srgbClr val="7030A0"/>
                </a:solidFill>
              </a:rPr>
              <a:t> буде, </a:t>
            </a:r>
            <a:r>
              <a:rPr lang="ru-RU" sz="2800" dirty="0" err="1" smtClean="0">
                <a:solidFill>
                  <a:srgbClr val="7030A0"/>
                </a:solidFill>
              </a:rPr>
              <a:t>якщо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їх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усіх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покласти</a:t>
            </a:r>
            <a:r>
              <a:rPr lang="ru-RU" sz="2800" dirty="0" smtClean="0">
                <a:solidFill>
                  <a:srgbClr val="7030A0"/>
                </a:solidFill>
              </a:rPr>
              <a:t> на </a:t>
            </a:r>
            <a:r>
              <a:rPr lang="ru-RU" sz="2800" dirty="0" err="1" smtClean="0">
                <a:solidFill>
                  <a:srgbClr val="7030A0"/>
                </a:solidFill>
              </a:rPr>
              <a:t>тарілку</a:t>
            </a:r>
            <a:r>
              <a:rPr lang="ru-RU" sz="2800" dirty="0" smtClean="0">
                <a:solidFill>
                  <a:srgbClr val="7030A0"/>
                </a:solidFill>
              </a:rPr>
              <a:t>?       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63698" y="410524"/>
            <a:ext cx="8732066" cy="7621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569256"/>
            <a:ext cx="1054100" cy="1288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 №2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1 клас\2 Матем\1 УРОКИ Листопад\4 Задачі\№065 Додавання і віднімання числа 10\2024-01-09_122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14" y="2645434"/>
            <a:ext cx="7394536" cy="169208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077736" y="1811100"/>
            <a:ext cx="218564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кутник: округлені кути 14">
            <a:extLst>
              <a:ext uri="{FF2B5EF4-FFF2-40B4-BE49-F238E27FC236}">
                <a16:creationId xmlns="" xmlns:a16="http://schemas.microsoft.com/office/drawing/2014/main" id="{89ED1485-9699-6255-F5AE-E0AD0DF56450}"/>
              </a:ext>
            </a:extLst>
          </p:cNvPr>
          <p:cNvSpPr/>
          <p:nvPr/>
        </p:nvSpPr>
        <p:spPr>
          <a:xfrm>
            <a:off x="2595507" y="4613302"/>
            <a:ext cx="1686561" cy="745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2 + 3 =  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29" name="Прямокутник: округлені кути 14">
            <a:extLst>
              <a:ext uri="{FF2B5EF4-FFF2-40B4-BE49-F238E27FC236}">
                <a16:creationId xmlns="" xmlns:a16="http://schemas.microsoft.com/office/drawing/2014/main" id="{89ED1485-9699-6255-F5AE-E0AD0DF56450}"/>
              </a:ext>
            </a:extLst>
          </p:cNvPr>
          <p:cNvSpPr/>
          <p:nvPr/>
        </p:nvSpPr>
        <p:spPr>
          <a:xfrm>
            <a:off x="4296500" y="4608543"/>
            <a:ext cx="1733231" cy="7456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5 (</a:t>
            </a:r>
            <a:r>
              <a:rPr lang="uk-UA" sz="4000" b="1" dirty="0" err="1" smtClean="0">
                <a:solidFill>
                  <a:srgbClr val="7030A0"/>
                </a:solidFill>
              </a:rPr>
              <a:t>ов</a:t>
            </a:r>
            <a:r>
              <a:rPr lang="uk-UA" sz="4000" b="1" dirty="0" smtClean="0">
                <a:solidFill>
                  <a:srgbClr val="7030A0"/>
                </a:solidFill>
              </a:rPr>
              <a:t>.)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B0A2E56-525F-6767-9B19-0337D2A0D73A}"/>
              </a:ext>
            </a:extLst>
          </p:cNvPr>
          <p:cNvSpPr txBox="1"/>
          <p:nvPr/>
        </p:nvSpPr>
        <p:spPr>
          <a:xfrm>
            <a:off x="2103514" y="5569256"/>
            <a:ext cx="382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7030A0"/>
                </a:solidFill>
              </a:rPr>
              <a:t>Відповідь: </a:t>
            </a:r>
            <a:r>
              <a:rPr lang="uk-UA" sz="3200" b="1" i="1" dirty="0" smtClean="0">
                <a:solidFill>
                  <a:srgbClr val="7030A0"/>
                </a:solidFill>
              </a:rPr>
              <a:t>5 овочів.</a:t>
            </a:r>
            <a:endParaRPr lang="x-none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Веселый карандаш (60 фото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" b="99281" l="10000" r="99867">
                        <a14:foregroundMark x1="43333" y1="19544" x2="43333" y2="19544"/>
                        <a14:foregroundMark x1="50533" y1="31175" x2="50533" y2="31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9" r="24170"/>
          <a:stretch/>
        </p:blipFill>
        <p:spPr bwMode="auto">
          <a:xfrm>
            <a:off x="365576" y="1568036"/>
            <a:ext cx="2880000" cy="48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168754" y="1747062"/>
            <a:ext cx="7746274" cy="4622340"/>
          </a:xfrm>
          <a:prstGeom prst="rect">
            <a:avLst/>
          </a:prstGeom>
          <a:solidFill>
            <a:srgbClr val="E9E9DF"/>
          </a:solidFill>
          <a:ln>
            <a:solidFill>
              <a:srgbClr val="E9E9DF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05576" y="493526"/>
            <a:ext cx="8732066" cy="80748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80" y="3775887"/>
            <a:ext cx="3934846" cy="2343905"/>
          </a:xfrm>
          <a:prstGeom prst="round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2913017" y="1747062"/>
            <a:ext cx="8109257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773943" y="6369402"/>
            <a:ext cx="8248331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71695" y="1919247"/>
            <a:ext cx="3285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Вушка, прислухайтесь!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Очки, придивляйтесь!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Носик, глибше дихай!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Ротик, посміхнись!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41891" y="1895519"/>
            <a:ext cx="3589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Спинки, розправляйтесь!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Ручки, піднімайтесь!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Нумо до роботи</a:t>
            </a:r>
          </a:p>
          <a:p>
            <a:r>
              <a:rPr lang="uk-UA" sz="2400" b="1" dirty="0">
                <a:solidFill>
                  <a:srgbClr val="7030A0"/>
                </a:solidFill>
              </a:rPr>
              <a:t>Дружно всі взялись!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527050" y="1652682"/>
            <a:ext cx="2338814" cy="132469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 err="1">
                <a:solidFill>
                  <a:srgbClr val="7030A0"/>
                </a:solidFill>
              </a:rPr>
              <a:t>Обчисли</a:t>
            </a:r>
            <a:r>
              <a:rPr lang="ru-RU" sz="2800" dirty="0">
                <a:solidFill>
                  <a:srgbClr val="7030A0"/>
                </a:solidFill>
              </a:rPr>
              <a:t> й </a:t>
            </a:r>
            <a:r>
              <a:rPr lang="ru-RU" sz="2800" dirty="0" err="1">
                <a:solidFill>
                  <a:srgbClr val="7030A0"/>
                </a:solidFill>
              </a:rPr>
              <a:t>розфарбуй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76654" y="468037"/>
            <a:ext cx="8732066" cy="7621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569256"/>
            <a:ext cx="1054100" cy="1288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 №3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2 Матем\1 УРОКИ Листопад\4 Задачі\№065 Додавання і віднімання числа 10\2024-01-09_111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72" y="1438508"/>
            <a:ext cx="7947279" cy="509850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9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441283" y="437514"/>
            <a:ext cx="8811364" cy="75566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6530" y="2201620"/>
            <a:ext cx="1099581" cy="11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312681" y="494529"/>
            <a:ext cx="9447052" cy="79901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5596" y="3149552"/>
            <a:ext cx="5705856" cy="3514203"/>
          </a:xfrm>
          <a:prstGeom prst="roundRect">
            <a:avLst/>
          </a:prstGeom>
          <a:ln>
            <a:solidFill>
              <a:srgbClr val="7030A0"/>
            </a:solidFill>
          </a:ln>
          <a:effectLst>
            <a:softEdge rad="127000"/>
          </a:effectLst>
        </p:spPr>
      </p:pic>
      <p:pic>
        <p:nvPicPr>
          <p:cNvPr id="16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08860" y="3523489"/>
            <a:ext cx="2974752" cy="30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920357" y="1090308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4688491" y="851490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703627" y="956196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9143686" y="3687205"/>
            <a:ext cx="2813958" cy="28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886903" y="4578337"/>
            <a:ext cx="1599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Сьогодні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 уроці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я навчився/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навчилася…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1546491" y="2130624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>
                <a:solidFill>
                  <a:srgbClr val="7030A0"/>
                </a:solidFill>
              </a:rPr>
              <a:t>Найкраще </a:t>
            </a:r>
          </a:p>
          <a:p>
            <a:r>
              <a:rPr lang="uk-UA" sz="2000" dirty="0">
                <a:solidFill>
                  <a:srgbClr val="7030A0"/>
                </a:solidFill>
              </a:rPr>
              <a:t>мені вдалося…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9790922" y="4746453"/>
            <a:ext cx="1519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>
                <a:solidFill>
                  <a:srgbClr val="7030A0"/>
                </a:solidFill>
              </a:rPr>
              <a:t>Урок </a:t>
            </a:r>
          </a:p>
          <a:p>
            <a:r>
              <a:rPr lang="uk-UA" sz="2000" dirty="0">
                <a:solidFill>
                  <a:srgbClr val="7030A0"/>
                </a:solidFill>
              </a:rPr>
              <a:t>завершую з настроєм…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9329761" y="2022551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>
                <a:solidFill>
                  <a:srgbClr val="7030A0"/>
                </a:solidFill>
              </a:rPr>
              <a:t>Вдома я розкажу про…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5321221" y="1854692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>
                <a:solidFill>
                  <a:srgbClr val="7030A0"/>
                </a:solidFill>
              </a:rPr>
              <a:t>Я хотів би дізнатися про…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1" y="1909636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" name="TextBox 13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42520" y="422212"/>
            <a:ext cx="8732066" cy="93096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«Математичний </a:t>
            </a:r>
            <a:r>
              <a:rPr lang="uk-UA" sz="4000" b="1" dirty="0" err="1">
                <a:solidFill>
                  <a:schemeClr val="bg1"/>
                </a:solidFill>
              </a:rPr>
              <a:t>Дартс</a:t>
            </a:r>
            <a:r>
              <a:rPr lang="uk-UA" sz="4000" b="1" dirty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529512" y="2786972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4658" y="3239901"/>
            <a:ext cx="1592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+ 0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529511" y="2798278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0693" y="2876844"/>
            <a:ext cx="1406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030" y="2238864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36" y="1909636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5385117" y="2828237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04464" y="3263155"/>
            <a:ext cx="1690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+ 6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380" y="1909636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вал 26"/>
          <p:cNvSpPr/>
          <p:nvPr/>
        </p:nvSpPr>
        <p:spPr>
          <a:xfrm>
            <a:off x="9213326" y="2849994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87547" y="3293667"/>
            <a:ext cx="1287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+ 4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403876" y="2824340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20224" y="2976298"/>
            <a:ext cx="1547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68" y="2267037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9213325" y="2829075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36103" y="2950642"/>
            <a:ext cx="812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435" y="2255815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4" grpId="0" animBg="1"/>
      <p:bldP spid="25" grpId="0"/>
      <p:bldP spid="27" grpId="0" animBg="1"/>
      <p:bldP spid="28" grpId="0"/>
      <p:bldP spid="29" grpId="0" animBg="1"/>
      <p:bldP spid="30" grpId="0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0" y="1949702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TextBox 74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8" name="Овал 77"/>
          <p:cNvSpPr/>
          <p:nvPr/>
        </p:nvSpPr>
        <p:spPr>
          <a:xfrm>
            <a:off x="1551656" y="2920141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47678" y="3227156"/>
            <a:ext cx="1929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5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1551656" y="2864799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924769" y="2991103"/>
            <a:ext cx="1574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33" y="2307103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36" y="1909636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Овал 83"/>
          <p:cNvSpPr/>
          <p:nvPr/>
        </p:nvSpPr>
        <p:spPr>
          <a:xfrm>
            <a:off x="5385117" y="2828237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44048" y="3302384"/>
            <a:ext cx="1690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4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6" name="Picture 2" descr="Дартс Бросок Стрелки Стекло В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132" y="1949702"/>
            <a:ext cx="3413249" cy="341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Овал 86"/>
          <p:cNvSpPr/>
          <p:nvPr/>
        </p:nvSpPr>
        <p:spPr>
          <a:xfrm>
            <a:off x="9238525" y="2828237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430402" y="3354220"/>
            <a:ext cx="1690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8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5392238" y="2824502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70153" y="2874690"/>
            <a:ext cx="1547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30" y="2267199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Овал 91"/>
          <p:cNvSpPr/>
          <p:nvPr/>
        </p:nvSpPr>
        <p:spPr>
          <a:xfrm>
            <a:off x="9234078" y="2824501"/>
            <a:ext cx="1609355" cy="157604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430402" y="2919380"/>
            <a:ext cx="1413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" name="Picture 8" descr="Дарт Point Стрелка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293" y="2294679"/>
            <a:ext cx="1758279" cy="14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842520" y="422212"/>
            <a:ext cx="8732066" cy="93096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«Математичний </a:t>
            </a:r>
            <a:r>
              <a:rPr lang="uk-UA" sz="4000" b="1" dirty="0" err="1">
                <a:solidFill>
                  <a:schemeClr val="bg1"/>
                </a:solidFill>
              </a:rPr>
              <a:t>Дартс</a:t>
            </a:r>
            <a:r>
              <a:rPr lang="uk-UA" sz="4000" b="1" dirty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 animBg="1"/>
      <p:bldP spid="81" grpId="0"/>
      <p:bldP spid="84" grpId="0" animBg="1"/>
      <p:bldP spid="85" grpId="0"/>
      <p:bldP spid="87" grpId="0" animBg="1"/>
      <p:bldP spid="88" grpId="0"/>
      <p:bldP spid="89" grpId="0" animBg="1"/>
      <p:bldP spid="90" grpId="0"/>
      <p:bldP spid="92" grpId="0" animBg="1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1729411" y="491528"/>
            <a:ext cx="9042939" cy="84661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«Хто швидше?»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0"/>
          <a:stretch/>
        </p:blipFill>
        <p:spPr>
          <a:xfrm>
            <a:off x="2889101" y="1222407"/>
            <a:ext cx="8486775" cy="50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0645" y="4680281"/>
            <a:ext cx="10344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9 – 4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9230" y="3547485"/>
            <a:ext cx="10344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8 – 5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13624" y="3735108"/>
            <a:ext cx="10344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7 – 1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24165" y="4648268"/>
            <a:ext cx="10344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4 – 4  </a:t>
            </a:r>
          </a:p>
        </p:txBody>
      </p:sp>
      <p:pic>
        <p:nvPicPr>
          <p:cNvPr id="46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456326" y="1851179"/>
            <a:ext cx="2858406" cy="44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" r="1163" b="26507"/>
          <a:stretch/>
        </p:blipFill>
        <p:spPr>
          <a:xfrm>
            <a:off x="2511827" y="927215"/>
            <a:ext cx="8388000" cy="486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0352" y="4568822"/>
            <a:ext cx="10344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3 + 4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41137" y="3181566"/>
            <a:ext cx="10344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2 + 5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68476" y="3649602"/>
            <a:ext cx="10344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7 + 1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393549" y="4432552"/>
            <a:ext cx="10344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5 + 4 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332759" y="2356509"/>
            <a:ext cx="2858406" cy="44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29411" y="491528"/>
            <a:ext cx="9042939" cy="84661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«Хто швидше?» </a:t>
            </a:r>
          </a:p>
        </p:txBody>
      </p:sp>
    </p:spTree>
    <p:extLst>
      <p:ext uri="{BB962C8B-B14F-4D97-AF65-F5344CB8AC3E}">
        <p14:creationId xmlns:p14="http://schemas.microsoft.com/office/powerpoint/2010/main" val="126220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12285" y="476510"/>
            <a:ext cx="8732066" cy="8393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Віршована задача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BF16BD-726B-51C3-50C4-7A98089F4A6E}"/>
              </a:ext>
            </a:extLst>
          </p:cNvPr>
          <p:cNvSpPr txBox="1"/>
          <p:nvPr/>
        </p:nvSpPr>
        <p:spPr>
          <a:xfrm>
            <a:off x="2764054" y="4417673"/>
            <a:ext cx="2532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+ 1 = 4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E056AC9-F135-D261-065A-789B833A5242}"/>
              </a:ext>
            </a:extLst>
          </p:cNvPr>
          <p:cNvSpPr txBox="1"/>
          <p:nvPr/>
        </p:nvSpPr>
        <p:spPr>
          <a:xfrm>
            <a:off x="1064599" y="2067032"/>
            <a:ext cx="62742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У садочок до годівниці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Прилетіли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синиці,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Потім ще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синиця.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Скільки птиць на годівниці?</a:t>
            </a:r>
          </a:p>
        </p:txBody>
      </p:sp>
      <p:pic>
        <p:nvPicPr>
          <p:cNvPr id="19" name="Picture 2" descr="Кормушка векторный рисунок (46 фото) » Рисунки для срисовки и не только">
            <a:extLst>
              <a:ext uri="{FF2B5EF4-FFF2-40B4-BE49-F238E27FC236}">
                <a16:creationId xmlns="" xmlns:a16="http://schemas.microsoft.com/office/drawing/2014/main" id="{9B1923A4-E603-2C93-33A9-E1F42F8A6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6"/>
          <a:stretch/>
        </p:blipFill>
        <p:spPr bwMode="auto">
          <a:xfrm>
            <a:off x="7830954" y="2261327"/>
            <a:ext cx="3884688" cy="33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Птицы зимой | Как помочь птицам зимой | Кормушка для птиц">
            <a:extLst>
              <a:ext uri="{FF2B5EF4-FFF2-40B4-BE49-F238E27FC236}">
                <a16:creationId xmlns="" xmlns:a16="http://schemas.microsoft.com/office/drawing/2014/main" id="{8BFEE443-29C3-C688-0A31-F66A6133C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59" l="0" r="992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731"/>
          <a:stretch/>
        </p:blipFill>
        <p:spPr bwMode="auto">
          <a:xfrm>
            <a:off x="9773298" y="4344952"/>
            <a:ext cx="949208" cy="55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Птицы зимой | Как помочь птицам зимой | Кормушка для птиц">
            <a:extLst>
              <a:ext uri="{FF2B5EF4-FFF2-40B4-BE49-F238E27FC236}">
                <a16:creationId xmlns="" xmlns:a16="http://schemas.microsoft.com/office/drawing/2014/main" id="{FE9203AA-9FC5-0F38-AC7A-32F547126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59" l="0" r="992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731"/>
          <a:stretch/>
        </p:blipFill>
        <p:spPr bwMode="auto">
          <a:xfrm rot="1513513" flipH="1">
            <a:off x="8286945" y="3486301"/>
            <a:ext cx="949208" cy="55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Прилетели свиристели - Южные горизонты">
            <a:extLst>
              <a:ext uri="{FF2B5EF4-FFF2-40B4-BE49-F238E27FC236}">
                <a16:creationId xmlns="" xmlns:a16="http://schemas.microsoft.com/office/drawing/2014/main" id="{490B24E2-D318-708C-37B2-641590D93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6" t="22132" r="19642" b="20288"/>
          <a:stretch/>
        </p:blipFill>
        <p:spPr bwMode="auto">
          <a:xfrm rot="1170273" flipH="1">
            <a:off x="7178518" y="2041439"/>
            <a:ext cx="1098914" cy="112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Птицы зимой | Как помочь птицам зимой | Кормушка для птиц">
            <a:extLst>
              <a:ext uri="{FF2B5EF4-FFF2-40B4-BE49-F238E27FC236}">
                <a16:creationId xmlns="" xmlns:a16="http://schemas.microsoft.com/office/drawing/2014/main" id="{2F77D1BE-2BCE-6F32-63AD-550D13AC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59" l="0" r="992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731"/>
          <a:stretch/>
        </p:blipFill>
        <p:spPr bwMode="auto">
          <a:xfrm>
            <a:off x="9933096" y="3596613"/>
            <a:ext cx="949208" cy="55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TextBox 53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4FFB553-0038-1A64-1308-D873B0F549D6}"/>
              </a:ext>
            </a:extLst>
          </p:cNvPr>
          <p:cNvSpPr txBox="1"/>
          <p:nvPr/>
        </p:nvSpPr>
        <p:spPr>
          <a:xfrm>
            <a:off x="889986" y="2023188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По дорозі зайчик біг,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Ніс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яблук на пиріг.</a:t>
            </a:r>
          </a:p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Двоє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впали, покотились</a:t>
            </a:r>
          </a:p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Скільки яблук залишилось?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C5B551F-0264-CFCC-6F9C-998163E3CF2F}"/>
              </a:ext>
            </a:extLst>
          </p:cNvPr>
          <p:cNvSpPr txBox="1"/>
          <p:nvPr/>
        </p:nvSpPr>
        <p:spPr>
          <a:xfrm>
            <a:off x="2515704" y="4501226"/>
            <a:ext cx="1953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2 = 5 </a:t>
            </a:r>
          </a:p>
        </p:txBody>
      </p:sp>
      <p:pic>
        <p:nvPicPr>
          <p:cNvPr id="60" name="Picture 2" descr="Мешок яблок (1974) скачать бесплатно">
            <a:extLst>
              <a:ext uri="{FF2B5EF4-FFF2-40B4-BE49-F238E27FC236}">
                <a16:creationId xmlns="" xmlns:a16="http://schemas.microsoft.com/office/drawing/2014/main" id="{BD64E07E-DE41-FDCC-E357-18CAF441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1080" y="1725477"/>
            <a:ext cx="4961243" cy="3742195"/>
          </a:xfrm>
          <a:prstGeom prst="round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12285" y="476510"/>
            <a:ext cx="8732066" cy="8393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Віршована задача </a:t>
            </a:r>
          </a:p>
        </p:txBody>
      </p:sp>
    </p:spTree>
    <p:extLst>
      <p:ext uri="{BB962C8B-B14F-4D97-AF65-F5344CB8AC3E}">
        <p14:creationId xmlns:p14="http://schemas.microsoft.com/office/powerpoint/2010/main" val="12499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6F835D0-1FAF-ABDD-A2DC-EC0FF8C78CC6}"/>
              </a:ext>
            </a:extLst>
          </p:cNvPr>
          <p:cNvSpPr txBox="1"/>
          <p:nvPr/>
        </p:nvSpPr>
        <p:spPr>
          <a:xfrm>
            <a:off x="917444" y="1890008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</a:t>
            </a:r>
            <a:r>
              <a:rPr lang="uk-UA" sz="3600" b="1" dirty="0"/>
              <a:t> сіреньких кажани</a:t>
            </a:r>
          </a:p>
          <a:p>
            <a:r>
              <a:rPr lang="uk-UA" sz="3600" b="1" dirty="0"/>
              <a:t>Сплять в печері до весни.</a:t>
            </a:r>
          </a:p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Шість</a:t>
            </a:r>
            <a:r>
              <a:rPr lang="uk-UA" sz="3600" b="1" dirty="0"/>
              <a:t> забралися на кручу.</a:t>
            </a:r>
          </a:p>
          <a:p>
            <a:r>
              <a:rPr lang="uk-UA" sz="3600" b="1" dirty="0"/>
              <a:t>Скільки вуханів летючих?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92EFA50-C065-16F8-6E70-9CA103F4C292}"/>
              </a:ext>
            </a:extLst>
          </p:cNvPr>
          <p:cNvSpPr txBox="1"/>
          <p:nvPr/>
        </p:nvSpPr>
        <p:spPr>
          <a:xfrm>
            <a:off x="2614117" y="5009697"/>
            <a:ext cx="1953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+ 6 = 8 </a:t>
            </a:r>
          </a:p>
        </p:txBody>
      </p:sp>
      <p:pic>
        <p:nvPicPr>
          <p:cNvPr id="63" name="Picture 2" descr="Пин содержит это изображение: Милый мультфильм летучей мыши висит на ветке | Премиум векторы">
            <a:extLst>
              <a:ext uri="{FF2B5EF4-FFF2-40B4-BE49-F238E27FC236}">
                <a16:creationId xmlns="" xmlns:a16="http://schemas.microsoft.com/office/drawing/2014/main" id="{F07E2C4B-778F-7EF4-3379-50E935080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68" y="2108457"/>
            <a:ext cx="2475125" cy="24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Пин содержит это изображение: Милый мультфильм летучей мыши висит на ветке | Премиум векторы">
            <a:extLst>
              <a:ext uri="{FF2B5EF4-FFF2-40B4-BE49-F238E27FC236}">
                <a16:creationId xmlns="" xmlns:a16="http://schemas.microsoft.com/office/drawing/2014/main" id="{B89C89FB-9C25-F977-4E1C-9789E256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1193" y="2108458"/>
            <a:ext cx="2475125" cy="24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12285" y="476510"/>
            <a:ext cx="8732066" cy="8393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Віршована задача </a:t>
            </a:r>
          </a:p>
        </p:txBody>
      </p:sp>
    </p:spTree>
    <p:extLst>
      <p:ext uri="{BB962C8B-B14F-4D97-AF65-F5344CB8AC3E}">
        <p14:creationId xmlns:p14="http://schemas.microsoft.com/office/powerpoint/2010/main" val="18613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9373</TotalTime>
  <Words>655</Words>
  <Application>Microsoft Office PowerPoint</Application>
  <PresentationFormat>Произвольный</PresentationFormat>
  <Paragraphs>177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960</cp:revision>
  <dcterms:created xsi:type="dcterms:W3CDTF">2018-01-05T16:38:53Z</dcterms:created>
  <dcterms:modified xsi:type="dcterms:W3CDTF">2024-01-15T09:27:03Z</dcterms:modified>
</cp:coreProperties>
</file>