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823" r:id="rId3"/>
    <p:sldId id="818" r:id="rId4"/>
    <p:sldId id="810" r:id="rId5"/>
    <p:sldId id="819" r:id="rId6"/>
    <p:sldId id="807" r:id="rId7"/>
    <p:sldId id="808" r:id="rId8"/>
    <p:sldId id="817" r:id="rId9"/>
    <p:sldId id="630" r:id="rId10"/>
    <p:sldId id="790" r:id="rId11"/>
    <p:sldId id="813" r:id="rId12"/>
    <p:sldId id="750" r:id="rId13"/>
    <p:sldId id="814" r:id="rId14"/>
    <p:sldId id="791" r:id="rId15"/>
    <p:sldId id="816" r:id="rId16"/>
    <p:sldId id="811" r:id="rId17"/>
    <p:sldId id="820" r:id="rId18"/>
    <p:sldId id="821" r:id="rId19"/>
    <p:sldId id="352" r:id="rId20"/>
    <p:sldId id="82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E838BA"/>
    <a:srgbClr val="463EDE"/>
    <a:srgbClr val="295FFF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66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6s8igt4t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649" y="4450668"/>
            <a:ext cx="10165278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</a:rPr>
              <a:t>Велика буква Ш. </a:t>
            </a:r>
            <a:r>
              <a:rPr lang="ru-RU" sz="4500" b="1" dirty="0" err="1">
                <a:solidFill>
                  <a:schemeClr val="bg1"/>
                </a:solidFill>
              </a:rPr>
              <a:t>Читання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слів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err="1">
                <a:solidFill>
                  <a:schemeClr val="bg1"/>
                </a:solidFill>
              </a:rPr>
              <a:t>речень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endParaRPr lang="ru-RU" sz="4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і </a:t>
            </a:r>
            <a:r>
              <a:rPr lang="ru-RU" sz="4500" b="1" dirty="0">
                <a:solidFill>
                  <a:schemeClr val="bg1"/>
                </a:solidFill>
              </a:rPr>
              <a:t>тексту з </a:t>
            </a:r>
            <a:r>
              <a:rPr lang="ru-RU" sz="4500" b="1" dirty="0" err="1">
                <a:solidFill>
                  <a:schemeClr val="bg1"/>
                </a:solidFill>
              </a:rPr>
              <a:t>вивченими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літерами</a:t>
            </a:r>
            <a:endParaRPr lang="uk-UA" sz="4500" b="1" i="1" dirty="0">
              <a:solidFill>
                <a:schemeClr val="bg1"/>
              </a:solidFill>
            </a:endParaRPr>
          </a:p>
        </p:txBody>
      </p:sp>
      <p:pic>
        <p:nvPicPr>
          <p:cNvPr id="10" name="Picture 4" descr="Картинки буква Ш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78" y="1365661"/>
            <a:ext cx="3656621" cy="27013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50825" y="1439046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65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0965" y="465430"/>
            <a:ext cx="8732066" cy="848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04016" y="2565604"/>
            <a:ext cx="35298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dirty="0">
                <a:solidFill>
                  <a:schemeClr val="bg1"/>
                </a:solidFill>
              </a:rPr>
              <a:t>´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1060" y="1411768"/>
            <a:ext cx="7054485" cy="30889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Шури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теплі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шкарпетки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шуба і шапка. Тому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морози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Шурі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страшні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Вона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бере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санки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йде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гірку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Там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Усім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весело.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739" t="2104" r="6690" b="-1069"/>
          <a:stretch/>
        </p:blipFill>
        <p:spPr>
          <a:xfrm>
            <a:off x="614755" y="1448115"/>
            <a:ext cx="3478068" cy="24592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3889" y="4708140"/>
            <a:ext cx="8276381" cy="1395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AutoNum type="arabicPeriod"/>
            </a:pPr>
            <a:r>
              <a:rPr lang="ru-RU" sz="2400" b="1" dirty="0"/>
              <a:t>Куди </a:t>
            </a:r>
            <a:r>
              <a:rPr lang="ru-RU" sz="2400" b="1" dirty="0" err="1"/>
              <a:t>зібралася</a:t>
            </a:r>
            <a:r>
              <a:rPr lang="ru-RU" sz="2400" b="1" dirty="0"/>
              <a:t> </a:t>
            </a:r>
            <a:r>
              <a:rPr lang="ru-RU" sz="2400" b="1" dirty="0" smtClean="0"/>
              <a:t>Шура?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/>
              <a:t>вона взяла з собою?</a:t>
            </a:r>
          </a:p>
          <a:p>
            <a:pPr marL="355600" indent="-355600">
              <a:buAutoNum type="arabicPeriod"/>
            </a:pPr>
            <a:r>
              <a:rPr lang="ru-RU" sz="2400" b="1" dirty="0"/>
              <a:t>Чи </a:t>
            </a:r>
            <a:r>
              <a:rPr lang="ru-RU" sz="2400" b="1" dirty="0" err="1"/>
              <a:t>боїться</a:t>
            </a:r>
            <a:r>
              <a:rPr lang="ru-RU" sz="2400" b="1" dirty="0"/>
              <a:t> </a:t>
            </a:r>
            <a:r>
              <a:rPr lang="ru-RU" sz="2400" b="1" dirty="0" err="1"/>
              <a:t>дівчинка</a:t>
            </a:r>
            <a:r>
              <a:rPr lang="ru-RU" sz="2400" b="1" dirty="0"/>
              <a:t> </a:t>
            </a:r>
            <a:r>
              <a:rPr lang="ru-RU" sz="2400" b="1" dirty="0" smtClean="0"/>
              <a:t>холоду?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морози</a:t>
            </a:r>
            <a:r>
              <a:rPr lang="ru-RU" sz="2400" b="1" dirty="0"/>
              <a:t> </a:t>
            </a:r>
            <a:r>
              <a:rPr lang="ru-RU" sz="2400" b="1" dirty="0" err="1"/>
              <a:t>їй</a:t>
            </a:r>
            <a:r>
              <a:rPr lang="ru-RU" sz="2400" b="1" dirty="0"/>
              <a:t> не </a:t>
            </a:r>
            <a:r>
              <a:rPr lang="ru-RU" sz="2400" b="1" dirty="0" err="1"/>
              <a:t>страшні</a:t>
            </a:r>
            <a:r>
              <a:rPr lang="ru-RU" sz="2400" b="1" dirty="0"/>
              <a:t>?</a:t>
            </a:r>
          </a:p>
          <a:p>
            <a:pPr marL="355600" indent="-355600">
              <a:buAutoNum type="arabicPeriod"/>
            </a:pPr>
            <a:r>
              <a:rPr lang="ru-RU" sz="2400" b="1" dirty="0" err="1"/>
              <a:t>Який</a:t>
            </a:r>
            <a:r>
              <a:rPr lang="ru-RU" sz="2400" b="1" dirty="0"/>
              <a:t> заголовок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придумати</a:t>
            </a:r>
            <a:r>
              <a:rPr lang="ru-RU" sz="2400" b="1" dirty="0"/>
              <a:t> до тексту?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410202" y="2481942"/>
            <a:ext cx="3550722" cy="296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81637" y="2926567"/>
            <a:ext cx="1260442" cy="296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35247" y="588250"/>
            <a:ext cx="8756193" cy="789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482" y="1473692"/>
            <a:ext cx="7510101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Ша-ша-ша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— солодка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жовта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груша.</a:t>
            </a:r>
          </a:p>
          <a:p>
            <a:pPr fontAlgn="base"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Шу-шу-шу — варила мама кашу.</a:t>
            </a:r>
          </a:p>
          <a:p>
            <a:pPr fontAlgn="base"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Ши-ши-ши 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букви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старàнно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пиши.</a:t>
            </a:r>
          </a:p>
          <a:p>
            <a:pPr fontAlgn="base">
              <a:lnSpc>
                <a:spcPct val="150000"/>
              </a:lnSpc>
            </a:pP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Ші-ші-ші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заробити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0" y="2322635"/>
            <a:ext cx="2285482" cy="2756809"/>
          </a:xfrm>
          <a:prstGeom prst="rect">
            <a:avLst/>
          </a:prstGeom>
        </p:spPr>
      </p:pic>
      <p:pic>
        <p:nvPicPr>
          <p:cNvPr id="9" name="Picture 9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9" y="1723621"/>
            <a:ext cx="1303950" cy="19774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орщик каші - казка братів Ґрімм | Читати на Світ Каз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9" y="4007881"/>
            <a:ext cx="2076450" cy="21431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Людина\Дівчинка пиш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1" y="4890012"/>
            <a:ext cx="1891764" cy="182229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Як швидко заробити гроші в Україні: кращі способи в 2019 році. Politek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11703"/>
          <a:stretch/>
        </p:blipFill>
        <p:spPr bwMode="auto">
          <a:xfrm>
            <a:off x="6841871" y="4890012"/>
            <a:ext cx="2160000" cy="17055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64121" y="540747"/>
            <a:ext cx="8756193" cy="813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6" y="1353786"/>
            <a:ext cx="1123359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Малий Мишко вперше прийшов до школи. Його привів старший брат Сашко. Сашко вже в шостому класі. А Мишко лише наступного року піде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 перший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клас.</a:t>
            </a:r>
          </a:p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У школі красиво й затишно. Широкі коридори, просторі світлі класи. У класі Мишко підійшов до дошки і спробував писати.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328" t="23985" r="38810" b="44030"/>
          <a:stretch/>
        </p:blipFill>
        <p:spPr>
          <a:xfrm>
            <a:off x="9417511" y="3857355"/>
            <a:ext cx="2276458" cy="275571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54100" y="4400773"/>
            <a:ext cx="836341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Потім Сашко показав Мишкові спортивний зал,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бібліотеку. Мишко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був задоволений.</a:t>
            </a:r>
          </a:p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    — Скоріше б уже в перший клас, —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прошепотів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він.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71948" y="5854534"/>
            <a:ext cx="5973288" cy="296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28860" y="1975755"/>
            <a:ext cx="5721442" cy="28772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buAutoNum type="arabicPeriod"/>
            </a:pPr>
            <a:r>
              <a:rPr lang="ru-RU" sz="2400" dirty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в </a:t>
            </a:r>
            <a:r>
              <a:rPr lang="ru-RU" sz="2400" dirty="0" err="1"/>
              <a:t>тексті</a:t>
            </a:r>
            <a:r>
              <a:rPr lang="ru-RU" sz="2400" dirty="0"/>
              <a:t>?</a:t>
            </a:r>
          </a:p>
          <a:p>
            <a:pPr marL="273050" indent="-273050">
              <a:buAutoNum type="arabicPeriod"/>
            </a:pPr>
            <a:r>
              <a:rPr lang="ru-RU" sz="2400" dirty="0"/>
              <a:t>Куди </a:t>
            </a:r>
            <a:r>
              <a:rPr lang="ru-RU" sz="2400" dirty="0" err="1"/>
              <a:t>прийшли</a:t>
            </a:r>
            <a:r>
              <a:rPr lang="ru-RU" sz="2400" dirty="0"/>
              <a:t> хлопчики?</a:t>
            </a:r>
          </a:p>
          <a:p>
            <a:pPr marL="273050" indent="-273050">
              <a:buAutoNum type="arabicPeriod"/>
            </a:pP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прийшов</a:t>
            </a:r>
            <a:r>
              <a:rPr lang="ru-RU" sz="2400" dirty="0"/>
              <a:t> до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?</a:t>
            </a:r>
          </a:p>
          <a:p>
            <a:pPr marL="273050" indent="-273050">
              <a:buAutoNum type="arabicPeriod"/>
            </a:pPr>
            <a:r>
              <a:rPr lang="ru-RU" sz="2400" dirty="0"/>
              <a:t>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dirty="0" err="1"/>
              <a:t>навчається</a:t>
            </a:r>
            <a:r>
              <a:rPr lang="ru-RU" sz="2400" dirty="0"/>
              <a:t> Сашко?</a:t>
            </a:r>
          </a:p>
          <a:p>
            <a:pPr marL="273050" indent="-273050">
              <a:buAutoNum type="arabicPeriod"/>
            </a:pP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побачив</a:t>
            </a:r>
            <a:r>
              <a:rPr lang="ru-RU" sz="2400" dirty="0"/>
              <a:t> у </a:t>
            </a:r>
            <a:r>
              <a:rPr lang="ru-RU" sz="2400" dirty="0" err="1"/>
              <a:t>школі</a:t>
            </a:r>
            <a:r>
              <a:rPr lang="ru-RU" sz="2400" dirty="0"/>
              <a:t> </a:t>
            </a:r>
            <a:r>
              <a:rPr lang="ru-RU" sz="2400" dirty="0" err="1"/>
              <a:t>Мишко</a:t>
            </a:r>
            <a:r>
              <a:rPr lang="ru-RU" sz="2400" dirty="0"/>
              <a:t>?</a:t>
            </a:r>
          </a:p>
          <a:p>
            <a:pPr marL="273050" indent="-273050">
              <a:buAutoNum type="arabicPeriod"/>
            </a:pPr>
            <a:r>
              <a:rPr lang="ru-RU" sz="2400" dirty="0"/>
              <a:t>Яке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виникло</a:t>
            </a:r>
            <a:r>
              <a:rPr lang="ru-RU" sz="2400" dirty="0"/>
              <a:t> в Мишка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642" y="5094089"/>
            <a:ext cx="5561660" cy="570863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тобі</a:t>
            </a:r>
            <a:r>
              <a:rPr lang="ru-RU" sz="2400" b="1" dirty="0"/>
              <a:t> у </a:t>
            </a:r>
            <a:r>
              <a:rPr lang="ru-RU" sz="2400" b="1" dirty="0" err="1"/>
              <a:t>школі</a:t>
            </a:r>
            <a:r>
              <a:rPr lang="ru-RU" sz="2400" b="1" dirty="0"/>
              <a:t> добре?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56728" y="2200515"/>
            <a:ext cx="471927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E838BA"/>
                </a:solidFill>
                <a:cs typeface="Arial" panose="020B0604020202020204" pitchFamily="34" charset="0"/>
              </a:rPr>
              <a:t>дошка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6167" y="2376720"/>
            <a:ext cx="754591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спробував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1568" y="1776211"/>
            <a:ext cx="55853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92D050"/>
                </a:solidFill>
                <a:cs typeface="Arial" panose="020B0604020202020204" pitchFamily="34" charset="0"/>
              </a:rPr>
              <a:t>перший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0648" y="938676"/>
            <a:ext cx="629273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463EDE"/>
                </a:solidFill>
                <a:cs typeface="Arial" panose="020B0604020202020204" pitchFamily="34" charset="0"/>
              </a:rPr>
              <a:t>затишно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84890" y="3514977"/>
            <a:ext cx="486294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писати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4246" y="1231019"/>
            <a:ext cx="322164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клас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3096" y="3331856"/>
            <a:ext cx="569236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Мишко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5068" y="3949512"/>
            <a:ext cx="468982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Сашко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2684" y="1135315"/>
            <a:ext cx="588119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C000"/>
                </a:solidFill>
                <a:cs typeface="Arial" panose="020B0604020202020204" pitchFamily="34" charset="0"/>
              </a:rPr>
              <a:t>красиво</a:t>
            </a:r>
          </a:p>
        </p:txBody>
      </p:sp>
      <p:pic>
        <p:nvPicPr>
          <p:cNvPr id="15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" y="3711570"/>
            <a:ext cx="2737873" cy="31185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26031" y="520929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5174" y="1908172"/>
            <a:ext cx="628056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Старший </a:t>
            </a:r>
            <a:endParaRPr lang="uk-UA" sz="12000" b="1" dirty="0">
              <a:ln w="0"/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4218" y="3170011"/>
            <a:ext cx="676891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затишно </a:t>
            </a:r>
            <a:endParaRPr lang="uk-UA" sz="12000" b="1" dirty="0">
              <a:ln w="0"/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17" grpId="0"/>
      <p:bldP spid="17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0660" y="522587"/>
            <a:ext cx="9595262" cy="819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Утвори слова </a:t>
            </a:r>
            <a:r>
              <a:rPr lang="ru-RU" sz="4000" b="1" dirty="0" err="1">
                <a:solidFill>
                  <a:schemeClr val="bg1"/>
                </a:solidFill>
              </a:rPr>
              <a:t>зі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 одного </a:t>
            </a:r>
            <a:r>
              <a:rPr lang="ru-RU" sz="4000" b="1" dirty="0" err="1" smtClean="0">
                <a:solidFill>
                  <a:schemeClr val="bg1"/>
                </a:solidFill>
              </a:rPr>
              <a:t>кольору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27" y="1610782"/>
            <a:ext cx="9595262" cy="22283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49810" y="3979589"/>
            <a:ext cx="1245865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>
                <a:solidFill>
                  <a:srgbClr val="FFFF00"/>
                </a:solidFill>
              </a:rPr>
              <a:t>шо</a:t>
            </a:r>
            <a:endParaRPr lang="ru-RU" sz="55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397" y="3979588"/>
            <a:ext cx="1086447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>
                <a:solidFill>
                  <a:srgbClr val="FFFF00"/>
                </a:solidFill>
              </a:rPr>
              <a:t>ко</a:t>
            </a:r>
            <a:endParaRPr lang="ru-RU" sz="55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3844" y="3981512"/>
            <a:ext cx="1654654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>
                <a:solidFill>
                  <a:srgbClr val="FFFF00"/>
                </a:solidFill>
              </a:rPr>
              <a:t>лад</a:t>
            </a:r>
            <a:endParaRPr lang="ru-RU" sz="55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5709" y="3988003"/>
            <a:ext cx="1245865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>
                <a:solidFill>
                  <a:srgbClr val="0070C0"/>
                </a:solidFill>
              </a:rPr>
              <a:t>по</a:t>
            </a:r>
            <a:endParaRPr lang="ru-RU" sz="55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1574" y="3979589"/>
            <a:ext cx="1516795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 err="1" smtClean="0">
                <a:solidFill>
                  <a:srgbClr val="0070C0"/>
                </a:solidFill>
              </a:rPr>
              <a:t>ду</a:t>
            </a:r>
            <a:endParaRPr lang="ru-RU" sz="55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8369" y="3979589"/>
            <a:ext cx="1947553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 err="1" smtClean="0">
                <a:solidFill>
                  <a:srgbClr val="0070C0"/>
                </a:solidFill>
              </a:rPr>
              <a:t>шка</a:t>
            </a:r>
            <a:endParaRPr lang="ru-RU" sz="5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7168" y="1414427"/>
            <a:ext cx="6276504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Назви усі картинки. На яку літеру починаються майже усі тобою названі слова?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Скажи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яка картинка зайва? Чому?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56639" y="536682"/>
            <a:ext cx="8732066" cy="8514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«Картинка заблукала»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Шиш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67" y="3099460"/>
            <a:ext cx="1438802" cy="21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Обезьяна картинки, стоковые фото Обезьяна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4945" r="10593" b="2825"/>
          <a:stretch/>
        </p:blipFill>
        <p:spPr bwMode="auto">
          <a:xfrm>
            <a:off x="8984625" y="3276000"/>
            <a:ext cx="2520000" cy="2772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3 D Красная Вязаная Зимняя Шапка На Белом Фоне — стоковые фотографии и  другие картинки Тёплая шапка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0262" b="17282"/>
          <a:stretch/>
        </p:blipFill>
        <p:spPr bwMode="auto">
          <a:xfrm>
            <a:off x="713450" y="3591624"/>
            <a:ext cx="2504588" cy="26238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Наклейка шиншилла PNG - AVATAN 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51" y="4195932"/>
            <a:ext cx="3002641" cy="23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шахматы PNG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18" y="1584518"/>
            <a:ext cx="3587126" cy="1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Чесно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71" y="2560414"/>
            <a:ext cx="2861953" cy="18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617029" y="2660922"/>
            <a:ext cx="3367596" cy="170572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Читання\5 Блок г ґ ж ш ь х ч\065 - Велика буква Ш. Читання слів, речень і тексту з вивченими літерами\2024-01-23_1742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42"/>
          <a:stretch/>
        </p:blipFill>
        <p:spPr bwMode="auto">
          <a:xfrm>
            <a:off x="3445773" y="1389792"/>
            <a:ext cx="7574527" cy="49028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4100" y="4056630"/>
            <a:ext cx="2518352" cy="11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велику букву Ш і слово з нею в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 клас\1. Навчання грамоти\1 УРОКИ 2023\Читання\5 Блок г ґ ж ш ь х ч\059 - Велика буква Г. Читання слів, діалогу і тексту з вивченими літерами\2024-01-03_174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4" b="9500"/>
          <a:stretch/>
        </p:blipFill>
        <p:spPr bwMode="auto">
          <a:xfrm>
            <a:off x="3183850" y="2556000"/>
            <a:ext cx="7456274" cy="82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96169" y="2578513"/>
            <a:ext cx="824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86130" y="2571218"/>
            <a:ext cx="90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41456" y="2606843"/>
            <a:ext cx="1001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59535" y="2590388"/>
            <a:ext cx="848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48599" y="2592045"/>
            <a:ext cx="920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шо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15448" y="2578513"/>
            <a:ext cx="779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79008" y="2607316"/>
            <a:ext cx="974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001021" y="2603920"/>
            <a:ext cx="955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</a:rPr>
              <a:t>Ше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693" y="1312430"/>
            <a:ext cx="2943762" cy="359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3108394" y="2517940"/>
            <a:ext cx="7531897" cy="17321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Шуба   каштан   шапка   шкарпетки</a:t>
            </a:r>
          </a:p>
          <a:p>
            <a:r>
              <a:rPr lang="uk-UA" sz="3600" b="1" dirty="0">
                <a:solidFill>
                  <a:srgbClr val="FF0000"/>
                </a:solidFill>
              </a:rPr>
              <a:t>Каша </a:t>
            </a:r>
            <a:r>
              <a:rPr lang="uk-UA" sz="3600" b="1" dirty="0" smtClean="0">
                <a:solidFill>
                  <a:srgbClr val="FF0000"/>
                </a:solidFill>
              </a:rPr>
              <a:t>  </a:t>
            </a:r>
            <a:r>
              <a:rPr lang="uk-UA" sz="3600" b="1" dirty="0">
                <a:solidFill>
                  <a:srgbClr val="FF0000"/>
                </a:solidFill>
              </a:rPr>
              <a:t>пенал </a:t>
            </a:r>
            <a:r>
              <a:rPr lang="uk-UA" sz="3600" b="1" dirty="0" smtClean="0">
                <a:solidFill>
                  <a:srgbClr val="FF0000"/>
                </a:solidFill>
              </a:rPr>
              <a:t>  </a:t>
            </a:r>
            <a:r>
              <a:rPr lang="uk-UA" sz="3600" b="1" dirty="0">
                <a:solidFill>
                  <a:srgbClr val="FF0000"/>
                </a:solidFill>
              </a:rPr>
              <a:t>зошит </a:t>
            </a:r>
            <a:r>
              <a:rPr lang="uk-UA" sz="3600" b="1" dirty="0" smtClean="0">
                <a:solidFill>
                  <a:srgbClr val="FF0000"/>
                </a:solidFill>
              </a:rPr>
              <a:t>  </a:t>
            </a:r>
            <a:r>
              <a:rPr lang="uk-UA" sz="3600" b="1" dirty="0">
                <a:solidFill>
                  <a:srgbClr val="FF0000"/>
                </a:solidFill>
              </a:rPr>
              <a:t>лінійка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Тарілки   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ложки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вишні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  виделки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84644" y="1483113"/>
            <a:ext cx="7502286" cy="6942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Надрукуй перші склади продиктованих слів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4644" y="1479068"/>
            <a:ext cx="7502285" cy="860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шуба, шити, Шура, шепіт, шоколад, шановний,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Шацьк (місто),  </a:t>
            </a:r>
            <a:r>
              <a:rPr lang="uk-UA" sz="2400" b="1" dirty="0" smtClean="0">
                <a:solidFill>
                  <a:schemeClr val="bg1"/>
                </a:solidFill>
              </a:rPr>
              <a:t>Шевченко.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6070" y="1496466"/>
            <a:ext cx="7660860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Найди «зайве» слово в кожному рядку. Надрукуй його.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3717" y="1496466"/>
            <a:ext cx="7725566" cy="945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36885" y="3070721"/>
            <a:ext cx="15076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83850" y="3650633"/>
            <a:ext cx="9368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61620" y="4140243"/>
            <a:ext cx="12829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1 клас\1. Навчання грамоти\1 УРОКИ 2023\Читання\5 Блок г ґ ж ш ь х ч\065 - Велика буква Ш. Читання слів, речень і тексту з вивченими літерами\2024-01-23_181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44" y="2517940"/>
            <a:ext cx="7571728" cy="30990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50" grpId="0"/>
      <p:bldP spid="52" grpId="0"/>
      <p:bldP spid="53" grpId="0"/>
      <p:bldP spid="56" grpId="0"/>
      <p:bldP spid="58" grpId="0"/>
      <p:bldP spid="60" grpId="0" animBg="1"/>
      <p:bldP spid="36" grpId="0" animBg="1"/>
      <p:bldP spid="31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28524"/>
            <a:ext cx="8811364" cy="9112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077" y="2166257"/>
            <a:ext cx="1230085" cy="12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3" y="2267912"/>
            <a:ext cx="2510681" cy="1742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5" y="2191843"/>
            <a:ext cx="2510681" cy="17421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6" y="2423230"/>
            <a:ext cx="2510681" cy="174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5" y="4304159"/>
            <a:ext cx="2510681" cy="1742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1" y="4165335"/>
            <a:ext cx="2510681" cy="17421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9" y="4272657"/>
            <a:ext cx="2601478" cy="18051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367323" y="514159"/>
            <a:ext cx="9449198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Вправа «Шляпа»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806484" y="1497893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шляпи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хотілося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надягти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3685" y="494529"/>
            <a:ext cx="8732066" cy="799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r>
              <a:rPr lang="en-US" sz="4000" b="1" dirty="0">
                <a:solidFill>
                  <a:schemeClr val="bg1"/>
                </a:solidFill>
              </a:rPr>
              <a:t>“</a:t>
            </a:r>
            <a:r>
              <a:rPr lang="uk-UA" sz="4000" b="1" dirty="0">
                <a:solidFill>
                  <a:schemeClr val="bg1"/>
                </a:solidFill>
              </a:rPr>
              <a:t>Капелюшки де Боно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1031643"/>
            <a:ext cx="1781088" cy="1235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8" y="1811393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7" y="4785676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4" y="5427355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1" y="3739158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" y="2939321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ED019465-BD69-45B9-B8C1-2C70C95BF8C4}"/>
              </a:ext>
            </a:extLst>
          </p:cNvPr>
          <p:cNvSpPr/>
          <p:nvPr/>
        </p:nvSpPr>
        <p:spPr>
          <a:xfrm>
            <a:off x="2714324" y="1424325"/>
            <a:ext cx="8294102" cy="660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Інформація. </a:t>
            </a:r>
            <a:r>
              <a:rPr lang="ru-RU" sz="2400" dirty="0">
                <a:solidFill>
                  <a:srgbClr val="002060"/>
                </a:solidFill>
              </a:rPr>
              <a:t>Що </a:t>
            </a:r>
            <a:r>
              <a:rPr lang="ru-RU" sz="2400" dirty="0" err="1">
                <a:solidFill>
                  <a:srgbClr val="002060"/>
                </a:solidFill>
              </a:rPr>
              <a:t>мені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відомо</a:t>
            </a:r>
            <a:r>
              <a:rPr lang="ru-RU" sz="2400" dirty="0">
                <a:solidFill>
                  <a:srgbClr val="002060"/>
                </a:solidFill>
              </a:rPr>
              <a:t> про </a:t>
            </a:r>
            <a:r>
              <a:rPr lang="ru-RU" sz="2400" dirty="0" err="1">
                <a:solidFill>
                  <a:srgbClr val="002060"/>
                </a:solidFill>
              </a:rPr>
              <a:t>літеру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ша</a:t>
            </a:r>
            <a:r>
              <a:rPr lang="ru-RU" sz="2400" dirty="0" smtClean="0">
                <a:solidFill>
                  <a:srgbClr val="002060"/>
                </a:solidFill>
              </a:rPr>
              <a:t>»?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955B1453-4A4A-4079-A27A-ADD674F6D60E}"/>
              </a:ext>
            </a:extLst>
          </p:cNvPr>
          <p:cNvSpPr/>
          <p:nvPr/>
        </p:nvSpPr>
        <p:spPr>
          <a:xfrm>
            <a:off x="3160122" y="2244464"/>
            <a:ext cx="8394569" cy="66023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Логічний позитив. </a:t>
            </a:r>
            <a:r>
              <a:rPr lang="uk-UA" sz="2400" dirty="0">
                <a:solidFill>
                  <a:srgbClr val="002060"/>
                </a:solidFill>
              </a:rPr>
              <a:t>Для чого люди використовують слова?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58EAC579-E7B1-4B7F-8029-651ED2E5A699}"/>
              </a:ext>
            </a:extLst>
          </p:cNvPr>
          <p:cNvSpPr/>
          <p:nvPr/>
        </p:nvSpPr>
        <p:spPr>
          <a:xfrm>
            <a:off x="2714324" y="3047250"/>
            <a:ext cx="8294102" cy="7043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Критика.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слова,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пишуться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літерою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ша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350C9390-787E-45A1-9F98-E1835B8D44FD}"/>
              </a:ext>
            </a:extLst>
          </p:cNvPr>
          <p:cNvSpPr/>
          <p:nvPr/>
        </p:nvSpPr>
        <p:spPr>
          <a:xfrm>
            <a:off x="3160123" y="3840761"/>
            <a:ext cx="8394568" cy="79631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ru-RU" sz="2400" dirty="0" err="1">
                <a:solidFill>
                  <a:schemeClr val="bg1"/>
                </a:solidFill>
              </a:rPr>
              <a:t>Навіщо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потрібно</a:t>
            </a:r>
            <a:r>
              <a:rPr lang="ru-RU" sz="2400" dirty="0">
                <a:solidFill>
                  <a:schemeClr val="bg1"/>
                </a:solidFill>
              </a:rPr>
              <a:t> знати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літери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алфавіті</a:t>
            </a:r>
            <a:r>
              <a:rPr lang="ru-RU" sz="2400" dirty="0">
                <a:solidFill>
                  <a:schemeClr val="bg1"/>
                </a:solidFill>
              </a:rPr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="" xmlns:a16="http://schemas.microsoft.com/office/drawing/2014/main" id="{787203FF-F7D3-4E5A-9E28-E1FAB9AB44EA}"/>
              </a:ext>
            </a:extLst>
          </p:cNvPr>
          <p:cNvSpPr/>
          <p:nvPr/>
        </p:nvSpPr>
        <p:spPr>
          <a:xfrm>
            <a:off x="2714324" y="4744290"/>
            <a:ext cx="8294102" cy="660231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Креативність. </a:t>
            </a:r>
            <a:r>
              <a:rPr lang="uk-UA" sz="2400" dirty="0"/>
              <a:t>Що означає слово </a:t>
            </a:r>
            <a:r>
              <a:rPr lang="uk-UA" sz="2400" i="1" dirty="0" smtClean="0"/>
              <a:t>шепіт</a:t>
            </a:r>
            <a:r>
              <a:rPr lang="uk-UA" sz="2400" dirty="0" smtClean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="" xmlns:a16="http://schemas.microsoft.com/office/drawing/2014/main" id="{B4626061-E0C7-485C-BA2B-9E8A93908F81}"/>
              </a:ext>
            </a:extLst>
          </p:cNvPr>
          <p:cNvSpPr/>
          <p:nvPr/>
        </p:nvSpPr>
        <p:spPr>
          <a:xfrm>
            <a:off x="3160123" y="5515915"/>
            <a:ext cx="8394568" cy="8136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dirty="0"/>
              <a:t>Навіщо мені потрібні знання, здобуті сьогодні на </a:t>
            </a:r>
            <a:r>
              <a:rPr lang="uk-UA" sz="2400" dirty="0" err="1"/>
              <a:t>уроці</a:t>
            </a:r>
            <a:r>
              <a:rPr lang="uk-UA" sz="2400" dirty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586173" y="501056"/>
            <a:ext cx="8732066" cy="828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Пригадай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4521" y="1827355"/>
            <a:ext cx="7797598" cy="32196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—Яку </a:t>
            </a:r>
            <a:r>
              <a:rPr lang="ru-RU" sz="2800" dirty="0" err="1"/>
              <a:t>нову</a:t>
            </a:r>
            <a:r>
              <a:rPr lang="ru-RU" sz="2800" dirty="0"/>
              <a:t> букву ми </a:t>
            </a:r>
            <a:r>
              <a:rPr lang="ru-RU" sz="2800" dirty="0" err="1" smtClean="0"/>
              <a:t>вивчили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уроку</a:t>
            </a:r>
            <a:r>
              <a:rPr lang="ru-RU" sz="2800" dirty="0"/>
              <a:t>?</a:t>
            </a:r>
          </a:p>
          <a:p>
            <a:r>
              <a:rPr lang="ru-RU" sz="2800" dirty="0"/>
              <a:t>—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/>
              <a:t>про </a:t>
            </a:r>
            <a:r>
              <a:rPr lang="ru-RU" sz="2800" dirty="0" err="1"/>
              <a:t>неї</a:t>
            </a:r>
            <a:r>
              <a:rPr lang="ru-RU" sz="2800" dirty="0"/>
              <a:t> </a:t>
            </a:r>
            <a:r>
              <a:rPr lang="ru-RU" sz="2800" dirty="0" err="1" smtClean="0"/>
              <a:t>знаєш</a:t>
            </a:r>
            <a:r>
              <a:rPr lang="ru-RU" sz="2800" dirty="0" smtClean="0"/>
              <a:t>?</a:t>
            </a:r>
            <a:endParaRPr lang="ru-RU" sz="2800" dirty="0"/>
          </a:p>
          <a:p>
            <a:r>
              <a:rPr lang="ru-RU" sz="2800" dirty="0"/>
              <a:t>— </a:t>
            </a:r>
            <a:r>
              <a:rPr lang="ru-RU" sz="2800" dirty="0" err="1" smtClean="0"/>
              <a:t>Назви</a:t>
            </a:r>
            <a:r>
              <a:rPr lang="ru-RU" sz="2800" dirty="0" smtClean="0"/>
              <a:t> </a:t>
            </a:r>
            <a:r>
              <a:rPr lang="ru-RU" sz="2800" dirty="0"/>
              <a:t>слова,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починаються</a:t>
            </a:r>
            <a:r>
              <a:rPr lang="ru-RU" sz="2800" dirty="0"/>
              <a:t> на букву </a:t>
            </a:r>
            <a:r>
              <a:rPr lang="ru-RU" sz="2800" dirty="0" smtClean="0"/>
              <a:t>«</a:t>
            </a:r>
            <a:r>
              <a:rPr lang="uk-UA" sz="2800" dirty="0" err="1" smtClean="0"/>
              <a:t>ша</a:t>
            </a:r>
            <a:r>
              <a:rPr lang="ru-RU" sz="2800" dirty="0" smtClean="0"/>
              <a:t>».</a:t>
            </a:r>
            <a:endParaRPr lang="ru-RU" sz="2800" dirty="0"/>
          </a:p>
          <a:p>
            <a:r>
              <a:rPr lang="ru-RU" sz="2800" dirty="0"/>
              <a:t>— А у </a:t>
            </a:r>
            <a:r>
              <a:rPr lang="ru-RU" sz="2800" dirty="0" err="1"/>
              <a:t>яких</a:t>
            </a:r>
            <a:r>
              <a:rPr lang="ru-RU" sz="2800" dirty="0"/>
              <a:t> словах </a:t>
            </a:r>
            <a:r>
              <a:rPr lang="ru-RU" sz="2800" dirty="0" err="1"/>
              <a:t>ця</a:t>
            </a:r>
            <a:r>
              <a:rPr lang="ru-RU" sz="2800" dirty="0"/>
              <a:t> буква </a:t>
            </a:r>
            <a:r>
              <a:rPr lang="ru-RU" sz="2800" dirty="0" err="1"/>
              <a:t>стоїть</a:t>
            </a:r>
            <a:r>
              <a:rPr lang="ru-RU" sz="2800" dirty="0"/>
              <a:t> у </a:t>
            </a:r>
            <a:r>
              <a:rPr lang="ru-RU" sz="2800" dirty="0" err="1"/>
              <a:t>кінці</a:t>
            </a:r>
            <a:r>
              <a:rPr lang="ru-RU" sz="2800" dirty="0"/>
              <a:t> слова?</a:t>
            </a:r>
          </a:p>
          <a:p>
            <a:r>
              <a:rPr lang="ru-RU" sz="2800" dirty="0"/>
              <a:t>— А </a:t>
            </a:r>
            <a:r>
              <a:rPr lang="ru-RU" sz="2800" dirty="0" err="1"/>
              <a:t>тепер</a:t>
            </a:r>
            <a:r>
              <a:rPr lang="ru-RU" sz="2800" dirty="0"/>
              <a:t> </a:t>
            </a:r>
            <a:r>
              <a:rPr lang="ru-RU" sz="2800" dirty="0" smtClean="0"/>
              <a:t>наведи </a:t>
            </a:r>
            <a:r>
              <a:rPr lang="ru-RU" sz="2800" dirty="0" err="1"/>
              <a:t>приклади</a:t>
            </a:r>
            <a:r>
              <a:rPr lang="ru-RU" sz="2800" dirty="0"/>
              <a:t> </a:t>
            </a:r>
            <a:r>
              <a:rPr lang="ru-RU" sz="2800" dirty="0" err="1"/>
              <a:t>слів</a:t>
            </a:r>
            <a:r>
              <a:rPr lang="ru-RU" sz="2800" dirty="0"/>
              <a:t>, у </a:t>
            </a:r>
            <a:r>
              <a:rPr lang="ru-RU" sz="2800" dirty="0" err="1"/>
              <a:t>яких</a:t>
            </a:r>
            <a:r>
              <a:rPr lang="ru-RU" sz="2800" dirty="0"/>
              <a:t> буква </a:t>
            </a:r>
            <a:r>
              <a:rPr lang="ru-RU" sz="2800" dirty="0" smtClean="0"/>
              <a:t>«</a:t>
            </a:r>
            <a:r>
              <a:rPr lang="ru-RU" sz="2800" dirty="0" err="1" smtClean="0"/>
              <a:t>ша</a:t>
            </a:r>
            <a:r>
              <a:rPr lang="ru-RU" sz="2800" dirty="0" smtClean="0"/>
              <a:t>» </a:t>
            </a:r>
            <a:r>
              <a:rPr lang="ru-RU" sz="2800" dirty="0" err="1"/>
              <a:t>заховалась</a:t>
            </a:r>
            <a:r>
              <a:rPr lang="ru-RU" sz="2800" dirty="0"/>
              <a:t> у </a:t>
            </a:r>
            <a:r>
              <a:rPr lang="ru-RU" sz="2800" dirty="0" err="1"/>
              <a:t>середині</a:t>
            </a:r>
            <a:r>
              <a:rPr lang="ru-RU" sz="2800" dirty="0"/>
              <a:t> слова.</a:t>
            </a:r>
            <a:endParaRPr lang="uk-UA" sz="2800" dirty="0"/>
          </a:p>
        </p:txBody>
      </p:sp>
      <p:pic>
        <p:nvPicPr>
          <p:cNvPr id="7" name="Picture 2" descr="ᐈ Хлопчик-паж і срібний кубок — англійська казка | Читати на Дерево Казо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2714"/>
          <a:stretch/>
        </p:blipFill>
        <p:spPr bwMode="auto">
          <a:xfrm flipH="1">
            <a:off x="9440884" y="1827355"/>
            <a:ext cx="2302394" cy="420953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3387" y="494528"/>
            <a:ext cx="8732066" cy="788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«Упіймай звук [ш]»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610" y="1397588"/>
            <a:ext cx="2375555" cy="8107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57585" y="1397588"/>
            <a:ext cx="2375555" cy="8107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99560" y="1397588"/>
            <a:ext cx="2375555" cy="8107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14400" y="1647398"/>
            <a:ext cx="886120" cy="3110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02302" y="1647398"/>
            <a:ext cx="886120" cy="3110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078825" y="1647397"/>
            <a:ext cx="886120" cy="3110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Шап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07" y="1913604"/>
            <a:ext cx="1920696" cy="21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Детский рисунок шишки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57" y="4577754"/>
            <a:ext cx="1891852" cy="18918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шинка рисунок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7" y="2257900"/>
            <a:ext cx="3296879" cy="20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арш клипарт (63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5714" r="8191" b="9388"/>
          <a:stretch/>
        </p:blipFill>
        <p:spPr bwMode="auto">
          <a:xfrm>
            <a:off x="6638305" y="4307711"/>
            <a:ext cx="2022797" cy="20705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t="13346" b="12858"/>
          <a:stretch/>
        </p:blipFill>
        <p:spPr>
          <a:xfrm>
            <a:off x="815610" y="4533201"/>
            <a:ext cx="2624000" cy="193640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3257068" y="2208295"/>
            <a:ext cx="2716027" cy="945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2"/>
          </p:cNvCxnSpPr>
          <p:nvPr/>
        </p:nvCxnSpPr>
        <p:spPr>
          <a:xfrm flipV="1">
            <a:off x="3257068" y="2208294"/>
            <a:ext cx="2688295" cy="2324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6" idx="3"/>
          </p:cNvCxnSpPr>
          <p:nvPr/>
        </p:nvCxnSpPr>
        <p:spPr>
          <a:xfrm flipH="1" flipV="1">
            <a:off x="3191165" y="1802941"/>
            <a:ext cx="1694128" cy="2927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2"/>
          </p:cNvCxnSpPr>
          <p:nvPr/>
        </p:nvCxnSpPr>
        <p:spPr>
          <a:xfrm flipV="1">
            <a:off x="5162152" y="2208294"/>
            <a:ext cx="783211" cy="236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8407730" y="2362136"/>
            <a:ext cx="1311460" cy="21710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6" idx="3"/>
          </p:cNvCxnSpPr>
          <p:nvPr/>
        </p:nvCxnSpPr>
        <p:spPr>
          <a:xfrm flipH="1" flipV="1">
            <a:off x="3191165" y="1802941"/>
            <a:ext cx="3941975" cy="11183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Фарби гуаш, 6 кольорів 904106100 ᐉ Купити в інтернет-магазині ≡ VaLeo&amp;V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21976" r="21195" b="20743"/>
          <a:stretch/>
        </p:blipFill>
        <p:spPr bwMode="auto">
          <a:xfrm>
            <a:off x="9719190" y="3640452"/>
            <a:ext cx="1800000" cy="2700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9719190" y="2397954"/>
            <a:ext cx="1016263" cy="124249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в’язане зображення">
            <a:extLst>
              <a:ext uri="{FF2B5EF4-FFF2-40B4-BE49-F238E27FC236}">
                <a16:creationId xmlns="" xmlns:a16="http://schemas.microsoft.com/office/drawing/2014/main" id="{89EB5F99-9374-4D45-BA91-7FF690B8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 bwMode="auto">
          <a:xfrm>
            <a:off x="8026733" y="2245960"/>
            <a:ext cx="3518535" cy="30067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Вправи </a:t>
            </a:r>
            <a:r>
              <a:rPr lang="uk-UA" sz="4000" b="1" dirty="0">
                <a:solidFill>
                  <a:schemeClr val="bg1"/>
                </a:solidFill>
              </a:rPr>
              <a:t>на постанову </a:t>
            </a:r>
            <a:r>
              <a:rPr lang="uk-UA" sz="4000" b="1" dirty="0" smtClean="0">
                <a:solidFill>
                  <a:schemeClr val="bg1"/>
                </a:solidFill>
              </a:rPr>
              <a:t>дихання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754380" y="1645920"/>
            <a:ext cx="3006091" cy="662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Задуй свічки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E4DA4A2-3175-4DE5-909B-C5679719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521004" y="2408932"/>
            <a:ext cx="3472839" cy="39787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FE0A86-39E8-4DBD-9D99-C18E3BCEA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298" r="5292" b="8775"/>
          <a:stretch/>
        </p:blipFill>
        <p:spPr>
          <a:xfrm>
            <a:off x="4315664" y="2308860"/>
            <a:ext cx="3342435" cy="367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447617" y="1620629"/>
            <a:ext cx="2617470" cy="62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Вогнище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026733" y="5226060"/>
            <a:ext cx="3459238" cy="80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Уяви,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що потрібно роздути вогонь, що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загасає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3830220" y="5574700"/>
            <a:ext cx="4039665" cy="813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ліпимо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сніговика,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потім гріємо холодні руки, дихаючи на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них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4526699" y="1703045"/>
            <a:ext cx="2869770" cy="702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Сніговик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F1D1CF91-3B7E-4B17-8F45-40ABB3FC169C}"/>
              </a:ext>
            </a:extLst>
          </p:cNvPr>
          <p:cNvSpPr/>
          <p:nvPr/>
        </p:nvSpPr>
        <p:spPr>
          <a:xfrm>
            <a:off x="2790701" y="1609743"/>
            <a:ext cx="1723554" cy="765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БА-ШУ</a:t>
            </a:r>
            <a:endParaRPr lang="ru-RU" sz="3600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F51BF350-31F3-4271-BDEC-610D07972E31}"/>
              </a:ext>
            </a:extLst>
          </p:cNvPr>
          <p:cNvSpPr/>
          <p:nvPr/>
        </p:nvSpPr>
        <p:spPr>
          <a:xfrm>
            <a:off x="6695565" y="1640159"/>
            <a:ext cx="1873364" cy="6701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НИ-ШТА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04E648C0-EBD6-407A-B98A-225B7B19FFBC}"/>
              </a:ext>
            </a:extLst>
          </p:cNvPr>
          <p:cNvSpPr/>
          <p:nvPr/>
        </p:nvSpPr>
        <p:spPr>
          <a:xfrm>
            <a:off x="8782511" y="1624950"/>
            <a:ext cx="1619433" cy="7006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ФРАШ</a:t>
            </a:r>
            <a:endParaRPr lang="ru-RU" sz="3600" dirty="0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4611861" y="1609743"/>
            <a:ext cx="1983180" cy="752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ПКА-ША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1809" y="494529"/>
            <a:ext cx="8732066" cy="9495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«Нумо відгадай!»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546236" y="1503668"/>
            <a:ext cx="1686600" cy="374522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2783842" y="2441809"/>
            <a:ext cx="3125183" cy="720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ТКИ-РПЕ-ШКА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">
            <a:extLst>
              <a:ext uri="{FF2B5EF4-FFF2-40B4-BE49-F238E27FC236}">
                <a16:creationId xmlns="" xmlns:a16="http://schemas.microsoft.com/office/drawing/2014/main" id="{F1D1CF91-3B7E-4B17-8F45-40ABB3FC169C}"/>
              </a:ext>
            </a:extLst>
          </p:cNvPr>
          <p:cNvSpPr/>
          <p:nvPr/>
        </p:nvSpPr>
        <p:spPr>
          <a:xfrm>
            <a:off x="2790701" y="1616409"/>
            <a:ext cx="1723554" cy="765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ШУБА</a:t>
            </a:r>
            <a:endParaRPr lang="ru-RU" sz="3600" dirty="0"/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F51BF350-31F3-4271-BDEC-610D07972E31}"/>
              </a:ext>
            </a:extLst>
          </p:cNvPr>
          <p:cNvSpPr/>
          <p:nvPr/>
        </p:nvSpPr>
        <p:spPr>
          <a:xfrm>
            <a:off x="6681085" y="1640221"/>
            <a:ext cx="1967913" cy="6701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ШТАНИ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04E648C0-EBD6-407A-B98A-225B7B19FFBC}"/>
              </a:ext>
            </a:extLst>
          </p:cNvPr>
          <p:cNvSpPr/>
          <p:nvPr/>
        </p:nvSpPr>
        <p:spPr>
          <a:xfrm>
            <a:off x="8796264" y="1627822"/>
            <a:ext cx="1634855" cy="7006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 ШАРФ</a:t>
            </a:r>
            <a:endParaRPr lang="ru-RU" sz="3600" dirty="0"/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4623087" y="1621618"/>
            <a:ext cx="1949527" cy="72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ШАПКА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2781269" y="2465559"/>
            <a:ext cx="3125183" cy="669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ШКАРПЕТКИ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Шапка с шарфом Live Laugh Love» за 495 грн. - Шапки для діте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9075"/>
          <a:stretch/>
        </p:blipFill>
        <p:spPr bwMode="auto">
          <a:xfrm>
            <a:off x="4628803" y="3256597"/>
            <a:ext cx="1280222" cy="16066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іздвяні шкарпетки X-MAS SOCKS зелені для дітей | Coqui взуття 20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12001" r="11024" b="8486"/>
          <a:stretch/>
        </p:blipFill>
        <p:spPr bwMode="auto">
          <a:xfrm>
            <a:off x="4659306" y="4994794"/>
            <a:ext cx="1219215" cy="12192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830" r="13059" b="4071"/>
          <a:stretch/>
        </p:blipFill>
        <p:spPr bwMode="auto">
          <a:xfrm>
            <a:off x="6073988" y="2476953"/>
            <a:ext cx="1444533" cy="277194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Шуба штучне хутро з капюшоном для дівчинки iD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6410" r="5244" b="6155"/>
          <a:stretch/>
        </p:blipFill>
        <p:spPr bwMode="auto">
          <a:xfrm>
            <a:off x="2450239" y="3256597"/>
            <a:ext cx="1989096" cy="189437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05599" y="2373321"/>
            <a:ext cx="4144486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- Яке </a:t>
            </a:r>
            <a:r>
              <a:rPr lang="uk-UA" sz="2400" b="1" dirty="0">
                <a:solidFill>
                  <a:schemeClr val="bg1"/>
                </a:solidFill>
              </a:rPr>
              <a:t>узагальнююче слово є для цієї групи слів?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177800" indent="-17780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</a:rPr>
              <a:t>Яке </a:t>
            </a:r>
            <a:r>
              <a:rPr lang="uk-UA" sz="2400" b="1" dirty="0">
                <a:solidFill>
                  <a:schemeClr val="bg1"/>
                </a:solidFill>
              </a:rPr>
              <a:t>із слів односкладове? </a:t>
            </a:r>
            <a:r>
              <a:rPr lang="uk-UA" sz="2400" b="1" dirty="0" smtClean="0">
                <a:solidFill>
                  <a:schemeClr val="bg1"/>
                </a:solidFill>
              </a:rPr>
              <a:t> трискладове?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- Назви слова до поданих звукових  схем.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- </a:t>
            </a:r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>
                <a:solidFill>
                  <a:schemeClr val="bg1"/>
                </a:solidFill>
              </a:rPr>
              <a:t>речення з одним із слів.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823" y="5529802"/>
            <a:ext cx="2276670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79914" y="5718677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5925" y="565007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3138" y="5741370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53108" y="5702727"/>
            <a:ext cx="378601" cy="1264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56194" y="566336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160682" y="5546361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732753" y="5535371"/>
            <a:ext cx="1815267" cy="50377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11844" y="5724246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00851" y="565564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25068" y="574693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88124" y="566893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592612" y="5551930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023458" y="5604402"/>
            <a:ext cx="1782142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91074" y="5793277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15772" y="5815970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345117" y="5793048"/>
            <a:ext cx="378601" cy="949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578828" y="573796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267155" y="5803980"/>
            <a:ext cx="2276670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842878" y="6015548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202257" y="5924253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359470" y="6015548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719440" y="6011626"/>
            <a:ext cx="378601" cy="1044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98333" y="594703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9607861" y="5820539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083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5" y="1498142"/>
            <a:ext cx="3393798" cy="428417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1751307" y="548430"/>
            <a:ext cx="8732066" cy="683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75118" y="1526827"/>
            <a:ext cx="3752601" cy="2031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Шишкарик у </a:t>
            </a:r>
            <a:r>
              <a:rPr lang="ru-RU" sz="2800" b="1" dirty="0" err="1"/>
              <a:t>дзьобі</a:t>
            </a:r>
            <a:endParaRPr lang="ru-RU" sz="2800" b="1" dirty="0"/>
          </a:p>
          <a:p>
            <a:pPr algn="ctr"/>
            <a:r>
              <a:rPr lang="ru-RU" sz="2800" b="1" dirty="0"/>
              <a:t>шишку </a:t>
            </a:r>
            <a:r>
              <a:rPr lang="ru-RU" sz="2800" b="1" dirty="0" err="1"/>
              <a:t>тримав</a:t>
            </a:r>
            <a:r>
              <a:rPr lang="ru-RU" sz="2800" b="1" dirty="0"/>
              <a:t>.</a:t>
            </a:r>
          </a:p>
          <a:p>
            <a:pPr algn="ctr"/>
            <a:r>
              <a:rPr lang="ru-RU" sz="2800" b="1" dirty="0" err="1"/>
              <a:t>Шишкар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шишки</a:t>
            </a:r>
          </a:p>
          <a:p>
            <a:pPr algn="ctr"/>
            <a:r>
              <a:rPr lang="ru-RU" sz="2800" b="1" dirty="0" err="1"/>
              <a:t>насіння</a:t>
            </a:r>
            <a:r>
              <a:rPr lang="ru-RU" sz="2800" b="1" dirty="0"/>
              <a:t> </a:t>
            </a:r>
            <a:r>
              <a:rPr lang="ru-RU" sz="2800" b="1" dirty="0" err="1"/>
              <a:t>виймав</a:t>
            </a:r>
            <a:r>
              <a:rPr lang="ru-RU" sz="28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8646" y="4009974"/>
            <a:ext cx="3832429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Каже</a:t>
            </a:r>
            <a:r>
              <a:rPr lang="ru-RU" sz="2400" b="1" dirty="0"/>
              <a:t> братик Тимошу:</a:t>
            </a:r>
          </a:p>
          <a:p>
            <a:pPr algn="ctr"/>
            <a:r>
              <a:rPr lang="ru-RU" sz="2400" b="1" dirty="0"/>
              <a:t>- </a:t>
            </a:r>
            <a:r>
              <a:rPr lang="ru-RU" sz="2400" b="1" dirty="0" err="1"/>
              <a:t>Хочеш</a:t>
            </a:r>
            <a:r>
              <a:rPr lang="ru-RU" sz="2400" b="1" dirty="0"/>
              <a:t>, букву напишу?</a:t>
            </a:r>
          </a:p>
          <a:p>
            <a:pPr algn="ctr"/>
            <a:r>
              <a:rPr lang="ru-RU" sz="2400" b="1" dirty="0"/>
              <a:t>Три </a:t>
            </a:r>
            <a:r>
              <a:rPr lang="ru-RU" sz="2400" b="1" dirty="0" err="1"/>
              <a:t>стовпці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внизу </a:t>
            </a:r>
            <a:r>
              <a:rPr lang="ru-RU" sz="2400" b="1" dirty="0"/>
              <a:t>– межа,</a:t>
            </a:r>
          </a:p>
          <a:p>
            <a:pPr algn="ctr"/>
            <a:r>
              <a:rPr lang="ru-RU" sz="2400" b="1" dirty="0" err="1"/>
              <a:t>Це</a:t>
            </a:r>
            <a:r>
              <a:rPr lang="ru-RU" sz="2400" b="1" dirty="0"/>
              <a:t> для тебе буква Ш!</a:t>
            </a:r>
          </a:p>
        </p:txBody>
      </p:sp>
      <p:pic>
        <p:nvPicPr>
          <p:cNvPr id="10" name="Picture 2" descr="Картинки буква Ш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51" y="1994911"/>
            <a:ext cx="2544621" cy="184567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04219" y="3840581"/>
            <a:ext cx="2276670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3310" y="4029456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39321" y="39608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96534" y="405214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56504" y="4013506"/>
            <a:ext cx="378601" cy="1264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731028" y="3673768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104219" y="4522314"/>
            <a:ext cx="1801187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шишка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59590" y="397414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964078" y="3857140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7097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37089" y="1963880"/>
            <a:ext cx="6810724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великою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твором,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Напишемо слуховий диктант. </a:t>
            </a:r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3678" y="635750"/>
            <a:ext cx="8756193" cy="884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" y="1520041"/>
            <a:ext cx="2017184" cy="2125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71600" b="43298"/>
          <a:stretch/>
        </p:blipFill>
        <p:spPr>
          <a:xfrm>
            <a:off x="1823678" y="1960677"/>
            <a:ext cx="2260623" cy="22252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23678" y="4349100"/>
            <a:ext cx="8994710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вид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-ко</a:t>
            </a:r>
            <a:r>
              <a:rPr lang="ru-RU" sz="4000" dirty="0">
                <a:solidFill>
                  <a:srgbClr val="000000"/>
                </a:solidFill>
                <a:latin typeface="ArialMT"/>
              </a:rPr>
              <a:t>     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е-сте-ро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кар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-п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е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UkrainianPragmUd-Regular"/>
              </a:rPr>
              <a:t>-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тки</a:t>
            </a:r>
          </a:p>
          <a:p>
            <a:r>
              <a:rPr lang="ru-RU" sz="4000" dirty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MT"/>
              </a:rPr>
              <a:t>ум-но</a:t>
            </a:r>
            <a:r>
              <a:rPr lang="ru-RU" sz="4000" dirty="0">
                <a:solidFill>
                  <a:srgbClr val="000000"/>
                </a:solidFill>
                <a:latin typeface="ArialMT"/>
              </a:rPr>
              <a:t>      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о-стий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    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а-пка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MT"/>
            </a:endParaRPr>
          </a:p>
          <a:p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стра-</a:t>
            </a:r>
            <a:r>
              <a:rPr lang="ru-RU" sz="4000" dirty="0" err="1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ArialMT"/>
              </a:rPr>
              <a:t>но</a:t>
            </a:r>
            <a:r>
              <a:rPr lang="ru-RU" sz="4000" dirty="0">
                <a:solidFill>
                  <a:srgbClr val="000000"/>
                </a:solidFill>
                <a:latin typeface="ArialMT"/>
              </a:rPr>
              <a:t>   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стар-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ий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  </a:t>
            </a:r>
            <a:r>
              <a:rPr lang="ru-RU" sz="4000" dirty="0" smtClean="0">
                <a:solidFill>
                  <a:srgbClr val="00AFF0"/>
                </a:solidFill>
                <a:latin typeface="ArialMT"/>
              </a:rPr>
              <a:t>ш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MT"/>
              </a:rPr>
              <a:t>у-ба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1366" y="1960677"/>
            <a:ext cx="6328505" cy="175432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Шу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-ра             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Ше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-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пе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-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тів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-ка</a:t>
            </a:r>
          </a:p>
          <a:p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Ше-стак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          Шо-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стка</a:t>
            </a:r>
            <a:endParaRPr lang="uk-UA" sz="3600" b="1" dirty="0">
              <a:solidFill>
                <a:schemeClr val="accent2">
                  <a:lumMod val="75000"/>
                </a:schemeClr>
              </a:solidFill>
              <a:latin typeface="PragmaticaC"/>
            </a:endParaRPr>
          </a:p>
          <a:p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PragmaticaC"/>
              </a:rPr>
              <a:t>Ше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PragmaticaC"/>
              </a:rPr>
              <a:t>-ре-мет     Шар-го-род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52438</TotalTime>
  <Words>744</Words>
  <Application>Microsoft Office PowerPoint</Application>
  <PresentationFormat>Произвольный</PresentationFormat>
  <Paragraphs>148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3274</cp:revision>
  <dcterms:created xsi:type="dcterms:W3CDTF">2018-01-05T16:38:53Z</dcterms:created>
  <dcterms:modified xsi:type="dcterms:W3CDTF">2024-01-24T15:21:07Z</dcterms:modified>
</cp:coreProperties>
</file>