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00" r:id="rId3"/>
    <p:sldId id="314" r:id="rId4"/>
    <p:sldId id="315" r:id="rId5"/>
    <p:sldId id="316" r:id="rId6"/>
    <p:sldId id="319" r:id="rId7"/>
    <p:sldId id="285" r:id="rId8"/>
    <p:sldId id="287" r:id="rId9"/>
    <p:sldId id="289" r:id="rId10"/>
    <p:sldId id="292" r:id="rId11"/>
    <p:sldId id="294" r:id="rId12"/>
    <p:sldId id="296" r:id="rId13"/>
    <p:sldId id="298" r:id="rId14"/>
    <p:sldId id="302" r:id="rId15"/>
    <p:sldId id="277" r:id="rId16"/>
    <p:sldId id="305" r:id="rId17"/>
    <p:sldId id="309" r:id="rId18"/>
    <p:sldId id="318" r:id="rId19"/>
    <p:sldId id="31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3228" y="4557276"/>
            <a:ext cx="8651010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Які в нас країни-сусіди? 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16226" r="2854" b="1945"/>
          <a:stretch/>
        </p:blipFill>
        <p:spPr>
          <a:xfrm>
            <a:off x="1737301" y="1422788"/>
            <a:ext cx="4206299" cy="274710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4435036" y="1552762"/>
            <a:ext cx="73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/>
              <a:t>Росія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17228" y="1552762"/>
            <a:ext cx="31895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55452" y="1576144"/>
            <a:ext cx="5600287" cy="26133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 світлині ти бачиш </a:t>
            </a:r>
            <a:r>
              <a:rPr lang="uk-UA" sz="2400" b="1" dirty="0">
                <a:solidFill>
                  <a:schemeClr val="bg1"/>
                </a:solidFill>
              </a:rPr>
              <a:t>Ланцюговий міст, який з’єднує міста Буду і </a:t>
            </a:r>
            <a:r>
              <a:rPr lang="uk-UA" sz="2400" b="1" dirty="0" err="1">
                <a:solidFill>
                  <a:schemeClr val="bg1"/>
                </a:solidFill>
              </a:rPr>
              <a:t>Пешт</a:t>
            </a:r>
            <a:r>
              <a:rPr lang="uk-UA" sz="2400" b="1" dirty="0">
                <a:solidFill>
                  <a:schemeClr val="bg1"/>
                </a:solidFill>
              </a:rPr>
              <a:t>. Тому столиця називається Будапешт. Угорська мова вважається </a:t>
            </a:r>
            <a:r>
              <a:rPr lang="uk-UA" sz="2400" b="1" dirty="0" smtClean="0">
                <a:solidFill>
                  <a:schemeClr val="bg1"/>
                </a:solidFill>
              </a:rPr>
              <a:t>однією </a:t>
            </a:r>
            <a:r>
              <a:rPr lang="uk-UA" sz="2400" b="1" dirty="0">
                <a:solidFill>
                  <a:schemeClr val="bg1"/>
                </a:solidFill>
              </a:rPr>
              <a:t>з найскладніших мов </a:t>
            </a:r>
            <a:r>
              <a:rPr lang="uk-UA" sz="2400" b="1" dirty="0" smtClean="0">
                <a:solidFill>
                  <a:schemeClr val="bg1"/>
                </a:solidFill>
              </a:rPr>
              <a:t>у </a:t>
            </a:r>
            <a:r>
              <a:rPr lang="uk-UA" sz="2400" b="1" dirty="0">
                <a:solidFill>
                  <a:schemeClr val="bg1"/>
                </a:solidFill>
              </a:rPr>
              <a:t>світі і практично не піддається вивченню.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0971" y="494529"/>
            <a:ext cx="9616605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Знайомимося з країнами-сусідами. Угорщина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15330" r="8201" b="17219"/>
          <a:stretch/>
        </p:blipFill>
        <p:spPr>
          <a:xfrm>
            <a:off x="720000" y="4356000"/>
            <a:ext cx="2484000" cy="20160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355595" y="4356000"/>
            <a:ext cx="2800144" cy="2016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Угорщини.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4" b="48"/>
          <a:stretch/>
        </p:blipFill>
        <p:spPr bwMode="auto">
          <a:xfrm>
            <a:off x="6708012" y="4038600"/>
            <a:ext cx="5042795" cy="243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40" y="1576144"/>
            <a:ext cx="4497508" cy="314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21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812988" y="1473905"/>
            <a:ext cx="6074230" cy="26764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Столиця країни </a:t>
            </a:r>
            <a:r>
              <a:rPr lang="uk-UA" sz="2400" b="1" dirty="0" smtClean="0">
                <a:solidFill>
                  <a:schemeClr val="bg1"/>
                </a:solidFill>
              </a:rPr>
              <a:t>Кишинів - </a:t>
            </a:r>
            <a:r>
              <a:rPr lang="uk-UA" sz="2400" b="1" dirty="0">
                <a:solidFill>
                  <a:schemeClr val="bg1"/>
                </a:solidFill>
              </a:rPr>
              <a:t>одне з найзеленіших міст європейських столиць. Назва країни походить від назви річки Молдова. Причому ця річка, що протікає по сусідній Румунії, на Молдовську територію взагалі не потрапляє.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21" y="1481891"/>
            <a:ext cx="4606700" cy="259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71600" y="494529"/>
            <a:ext cx="9485976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Знайомимося з країнами-сусідами. Молдова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4920" r="11183" b="28753"/>
          <a:stretch/>
        </p:blipFill>
        <p:spPr>
          <a:xfrm>
            <a:off x="774160" y="4404005"/>
            <a:ext cx="2312668" cy="193509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328513" y="4323095"/>
            <a:ext cx="2800144" cy="2016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Молдови.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88" y="3733801"/>
            <a:ext cx="4650741" cy="2730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54688" y="1617518"/>
            <a:ext cx="5065112" cy="24755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Найбільша </a:t>
            </a:r>
            <a:r>
              <a:rPr lang="uk-UA" sz="2400" b="1" dirty="0" smtClean="0">
                <a:solidFill>
                  <a:schemeClr val="bg1"/>
                </a:solidFill>
              </a:rPr>
              <a:t>за територією країна </a:t>
            </a:r>
            <a:r>
              <a:rPr lang="uk-UA" sz="2400" b="1" dirty="0">
                <a:solidFill>
                  <a:schemeClr val="bg1"/>
                </a:solidFill>
              </a:rPr>
              <a:t>світу. </a:t>
            </a:r>
            <a:r>
              <a:rPr lang="uk-UA" sz="2400" b="1" dirty="0" smtClean="0">
                <a:solidFill>
                  <a:schemeClr val="bg1"/>
                </a:solidFill>
              </a:rPr>
              <a:t>У </a:t>
            </a:r>
            <a:r>
              <a:rPr lang="uk-UA" sz="2400" b="1" dirty="0">
                <a:solidFill>
                  <a:schemeClr val="bg1"/>
                </a:solidFill>
              </a:rPr>
              <a:t>Росії живуть представники понад 100 національностей.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Тут </a:t>
            </a:r>
            <a:r>
              <a:rPr lang="uk-UA" sz="2400" b="1" dirty="0">
                <a:solidFill>
                  <a:schemeClr val="bg1"/>
                </a:solidFill>
              </a:rPr>
              <a:t>знаходиться найглибше озеро в світі – Байкал</a:t>
            </a:r>
            <a:r>
              <a:rPr lang="uk-UA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Столиця країни – місто Москва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59" y="1465116"/>
            <a:ext cx="4171222" cy="312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91343" y="494529"/>
            <a:ext cx="9366233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Знайомимося з країнами-сусідами. </a:t>
            </a:r>
            <a:r>
              <a:rPr lang="uk-UA" sz="3600" b="1" dirty="0" smtClean="0">
                <a:solidFill>
                  <a:schemeClr val="bg1"/>
                </a:solidFill>
              </a:rPr>
              <a:t>Росія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792" r="10993" b="13801"/>
          <a:stretch/>
        </p:blipFill>
        <p:spPr>
          <a:xfrm>
            <a:off x="954688" y="4283999"/>
            <a:ext cx="2055086" cy="201314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199954" y="4281144"/>
            <a:ext cx="2800144" cy="2016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Росії.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28" y="3781406"/>
            <a:ext cx="4002569" cy="2668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41352" y="1650900"/>
            <a:ext cx="5229531" cy="23063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Столиця Словаччини – місто Братислава. Країна багата горами, тут розвинені гірські катання на лижах, </a:t>
            </a:r>
            <a:r>
              <a:rPr lang="uk-UA" sz="2000" b="1" dirty="0" err="1" smtClean="0">
                <a:solidFill>
                  <a:schemeClr val="bg1"/>
                </a:solidFill>
              </a:rPr>
              <a:t>санках</a:t>
            </a:r>
            <a:r>
              <a:rPr lang="uk-UA" sz="2000" b="1" dirty="0">
                <a:solidFill>
                  <a:schemeClr val="bg1"/>
                </a:solidFill>
              </a:rPr>
              <a:t>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Сало </a:t>
            </a:r>
            <a:r>
              <a:rPr lang="uk-UA" sz="2000" b="1" dirty="0">
                <a:solidFill>
                  <a:schemeClr val="bg1"/>
                </a:solidFill>
              </a:rPr>
              <a:t>– не тільки український національний делікатес. Словаки навіть уявити  не можуть своє життя без цього продукту.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5004" r="10670" b="21367"/>
          <a:stretch/>
        </p:blipFill>
        <p:spPr>
          <a:xfrm>
            <a:off x="645054" y="4023941"/>
            <a:ext cx="2159914" cy="210968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095993" y="4117624"/>
            <a:ext cx="2800144" cy="2016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Словаччини.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32114" y="494528"/>
            <a:ext cx="9688286" cy="1116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Знайомимося з країнами-сусідами. </a:t>
            </a:r>
            <a:r>
              <a:rPr lang="uk-UA" sz="3600" b="1" dirty="0" smtClean="0">
                <a:solidFill>
                  <a:schemeClr val="bg1"/>
                </a:solidFill>
              </a:rPr>
              <a:t>Словаччина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Что посмотреть в Братиславе — достопримечательности Братислав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11" y="3835606"/>
            <a:ext cx="4204273" cy="2778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10 казкових місць Словаччини, які варто відвідати - Статья Мандр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11" y="1529214"/>
            <a:ext cx="4201997" cy="2769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47057" y="1518481"/>
            <a:ext cx="5015362" cy="22915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Столиця Румунії Бухарест. Більшу частину </a:t>
            </a:r>
            <a:r>
              <a:rPr lang="uk-UA" sz="2000" b="1" dirty="0" smtClean="0">
                <a:solidFill>
                  <a:schemeClr val="bg1"/>
                </a:solidFill>
              </a:rPr>
              <a:t>Румунії </a:t>
            </a:r>
            <a:r>
              <a:rPr lang="uk-UA" sz="2000" b="1" dirty="0">
                <a:solidFill>
                  <a:schemeClr val="bg1"/>
                </a:solidFill>
              </a:rPr>
              <a:t>займають Східні та Південні Карпати</a:t>
            </a:r>
            <a:r>
              <a:rPr lang="uk-UA" sz="2000" b="1" dirty="0" smtClean="0">
                <a:solidFill>
                  <a:schemeClr val="bg1"/>
                </a:solidFill>
              </a:rPr>
              <a:t>. На території Румунії </a:t>
            </a:r>
            <a:r>
              <a:rPr lang="uk-UA" sz="2000" b="1" dirty="0" err="1" smtClean="0">
                <a:solidFill>
                  <a:schemeClr val="bg1"/>
                </a:solidFill>
              </a:rPr>
              <a:t>збереглася</a:t>
            </a:r>
            <a:r>
              <a:rPr lang="uk-UA" sz="2000" b="1" dirty="0" smtClean="0">
                <a:solidFill>
                  <a:schemeClr val="bg1"/>
                </a:solidFill>
              </a:rPr>
              <a:t> величезна кількість пам’ятників архітектури, особливо замків. Румунська мова дуже схожа на молдавську.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2" y="3679372"/>
            <a:ext cx="3860657" cy="289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-3" r="5176" b="26389"/>
          <a:stretch/>
        </p:blipFill>
        <p:spPr>
          <a:xfrm>
            <a:off x="776167" y="4038069"/>
            <a:ext cx="2333057" cy="198089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367653" y="4038069"/>
            <a:ext cx="2706576" cy="2016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Румунії.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9199" y="494529"/>
            <a:ext cx="9949543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Знайомимося з країнами-сусідами. </a:t>
            </a:r>
            <a:r>
              <a:rPr lang="uk-UA" sz="3600" b="1" dirty="0" smtClean="0">
                <a:solidFill>
                  <a:schemeClr val="bg1"/>
                </a:solidFill>
              </a:rPr>
              <a:t>Румунія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9" y="1570151"/>
            <a:ext cx="4406996" cy="246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№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099" y="1066801"/>
            <a:ext cx="9515564" cy="535250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4848" y="484233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0022" y="494528"/>
            <a:ext cx="9219750" cy="8937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«Я впізнаю </a:t>
            </a:r>
            <a:r>
              <a:rPr lang="uk-UA" sz="4000" b="1" dirty="0" smtClean="0">
                <a:solidFill>
                  <a:schemeClr val="bg1"/>
                </a:solidFill>
              </a:rPr>
              <a:t>країну за прапором»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34520" y="2632552"/>
            <a:ext cx="2620129" cy="7339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Які </a:t>
            </a:r>
            <a:r>
              <a:rPr lang="uk-UA" sz="2000" b="1" dirty="0" smtClean="0">
                <a:solidFill>
                  <a:schemeClr val="bg1"/>
                </a:solidFill>
              </a:rPr>
              <a:t>країни мають схожі прапори?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1 клас\3 Я досліджую світ\1 УРОКИ 2023\3 Людина і світ\№65 Які в нас країни-сусіди\2024-02-20_105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88" y="1597860"/>
            <a:ext cx="6310123" cy="44054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9022" y="2830614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90777" y="2782141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589439" y="2782141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50164" y="4287444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90776" y="4287444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589439" y="4220421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90777" y="5676367"/>
            <a:ext cx="1567543" cy="316028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1743" y="1526945"/>
            <a:ext cx="4125685" cy="1085627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Розглянь прапори країн наших сусідів.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Перевір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свою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пам’ять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Назви країну за її прапором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8119" y="3435335"/>
            <a:ext cx="3646714" cy="862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Де можна побачити зображення прапорів?</a:t>
            </a:r>
            <a:endParaRPr lang="ru-RU" sz="2000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4591" y="4364660"/>
            <a:ext cx="4593770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Прапор </a:t>
            </a:r>
            <a:r>
              <a:rPr lang="ru-RU" sz="2000" b="1" dirty="0" err="1"/>
              <a:t>країни</a:t>
            </a:r>
            <a:r>
              <a:rPr lang="ru-RU" sz="2000" b="1" dirty="0"/>
              <a:t> є символом </a:t>
            </a:r>
            <a:r>
              <a:rPr lang="ru-RU" sz="2000" b="1" dirty="0" err="1"/>
              <a:t>офіційної</a:t>
            </a:r>
            <a:r>
              <a:rPr lang="ru-RU" sz="2000" b="1" dirty="0"/>
              <a:t> </a:t>
            </a:r>
            <a:r>
              <a:rPr lang="ru-RU" sz="2000" b="1" dirty="0" err="1"/>
              <a:t>влади</a:t>
            </a:r>
            <a:r>
              <a:rPr lang="ru-RU" sz="2000" b="1" dirty="0"/>
              <a:t>. </a:t>
            </a:r>
            <a:r>
              <a:rPr lang="ru-RU" sz="2000" b="1" dirty="0" err="1" smtClean="0"/>
              <a:t>Цей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важливий</a:t>
            </a:r>
            <a:r>
              <a:rPr lang="ru-RU" sz="2000" b="1" dirty="0" smtClean="0"/>
              <a:t> </a:t>
            </a:r>
            <a:r>
              <a:rPr lang="ru-RU" sz="2000" b="1" dirty="0"/>
              <a:t>атрибут </a:t>
            </a:r>
            <a:r>
              <a:rPr lang="ru-RU" sz="2000" b="1" dirty="0" err="1" smtClean="0"/>
              <a:t>можна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бачити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державних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установах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офіційних</a:t>
            </a:r>
            <a:r>
              <a:rPr lang="ru-RU" sz="2000" b="1" dirty="0" smtClean="0"/>
              <a:t> заходах </a:t>
            </a:r>
            <a:r>
              <a:rPr lang="ru-RU" sz="2000" b="1" dirty="0" err="1"/>
              <a:t>міжнародного</a:t>
            </a:r>
            <a:r>
              <a:rPr lang="ru-RU" sz="2000" b="1" dirty="0"/>
              <a:t> </a:t>
            </a:r>
            <a:r>
              <a:rPr lang="ru-RU" sz="2000" b="1" dirty="0" err="1"/>
              <a:t>значення</a:t>
            </a:r>
            <a:r>
              <a:rPr lang="ru-RU" sz="2000" b="1" dirty="0"/>
              <a:t> – </a:t>
            </a:r>
            <a:r>
              <a:rPr lang="ru-RU" sz="2000" b="1" dirty="0" err="1" smtClean="0"/>
              <a:t>виставках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конференціях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змаганнях</a:t>
            </a:r>
            <a:r>
              <a:rPr lang="ru-RU" sz="2000" b="1" dirty="0" smtClean="0"/>
              <a:t>.</a:t>
            </a:r>
            <a:r>
              <a:rPr lang="ru-RU" sz="2000" b="1" dirty="0"/>
              <a:t>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02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54049" y="1830528"/>
            <a:ext cx="4819575" cy="88799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Прочитай прислів’я. Встав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пропущене слово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9085" y="2892515"/>
            <a:ext cx="5154539" cy="13972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Всюди добре, </a:t>
            </a:r>
          </a:p>
          <a:p>
            <a:pPr algn="ctr"/>
            <a:r>
              <a:rPr lang="uk-UA" sz="3600" b="1" dirty="0"/>
              <a:t>а </a:t>
            </a:r>
            <a:r>
              <a:rPr lang="uk-UA" sz="3600" b="1" dirty="0" smtClean="0"/>
              <a:t>_______ </a:t>
            </a:r>
            <a:r>
              <a:rPr lang="uk-UA" sz="3600" b="1" dirty="0"/>
              <a:t>найкраще!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06569" y="3454096"/>
            <a:ext cx="1656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вдома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9085" y="4566135"/>
            <a:ext cx="5154539" cy="9053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 скількох країнах ми побували</a:t>
            </a:r>
            <a:r>
              <a:rPr lang="uk-UA" sz="2400" b="1" dirty="0"/>
              <a:t>? Назви їх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pic>
        <p:nvPicPr>
          <p:cNvPr id="10" name="Picture 2" descr="ᐉ Карта «дитяча України із пазлами (16 шт.)» • Краща ціна в Києві, Україні  • Купити в Епіцентр 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1710785"/>
            <a:ext cx="5716327" cy="376074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755396" y="473347"/>
            <a:ext cx="8732066" cy="8655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</p:spTree>
    <p:extLst>
      <p:ext uri="{BB962C8B-B14F-4D97-AF65-F5344CB8AC3E}">
        <p14:creationId xmlns:p14="http://schemas.microsoft.com/office/powerpoint/2010/main" val="24591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31980" y="1357181"/>
            <a:ext cx="7249886" cy="11138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країна НЕ має спільного кордону з Україною?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й обведи її назву.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-21690" y="5693229"/>
            <a:ext cx="1203719" cy="1150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 №3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1 клас\3 Я досліджую світ\1 УРОКИ 2023\3 Людина і світ\№65 Які в нас країни-сусіди\2024-02-20_111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 b="1201"/>
          <a:stretch/>
        </p:blipFill>
        <p:spPr bwMode="auto">
          <a:xfrm>
            <a:off x="1383666" y="2618653"/>
            <a:ext cx="9346514" cy="286774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48202" y="3614631"/>
            <a:ext cx="2460169" cy="89205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4996" y="494529"/>
            <a:ext cx="8732066" cy="7991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Метод </a:t>
            </a:r>
            <a:r>
              <a:rPr lang="en-US" sz="4000" b="1" dirty="0" smtClean="0">
                <a:solidFill>
                  <a:schemeClr val="bg1"/>
                </a:solidFill>
              </a:rPr>
              <a:t>“</a:t>
            </a:r>
            <a:r>
              <a:rPr lang="uk-UA" sz="4000" b="1" dirty="0" smtClean="0">
                <a:solidFill>
                  <a:schemeClr val="bg1"/>
                </a:solidFill>
              </a:rPr>
              <a:t>Шляпи </a:t>
            </a:r>
            <a:r>
              <a:rPr lang="uk-UA" sz="4000" b="1" dirty="0">
                <a:solidFill>
                  <a:schemeClr val="bg1"/>
                </a:solidFill>
              </a:rPr>
              <a:t>де Боно</a:t>
            </a:r>
            <a:r>
              <a:rPr lang="en-US" sz="4000" b="1" dirty="0">
                <a:solidFill>
                  <a:schemeClr val="bg1"/>
                </a:solidFill>
              </a:rPr>
              <a:t>”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14A516-FB75-49CA-95E3-442F769DD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2" y="1041771"/>
            <a:ext cx="1781088" cy="1235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4DA4189-56A1-4CE6-8D06-24B0B6AB4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95" y="1832155"/>
            <a:ext cx="1781088" cy="12358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4D4094-B189-4FBA-9745-56BFD434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2" y="4601722"/>
            <a:ext cx="1781088" cy="12358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3E6E7D-F7D2-441F-A66F-352E32A83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52" y="5278728"/>
            <a:ext cx="1781088" cy="12358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5D7E3A2-4BF0-4499-BD4B-C92B12395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52" y="3598645"/>
            <a:ext cx="1781088" cy="12358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74EC39F-82A3-4502-85F3-AD5733CC5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7" y="2936022"/>
            <a:ext cx="1845500" cy="1280551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xmlns="" id="{ED019465-BD69-45B9-B8C1-2C70C95BF8C4}"/>
              </a:ext>
            </a:extLst>
          </p:cNvPr>
          <p:cNvSpPr/>
          <p:nvPr/>
        </p:nvSpPr>
        <p:spPr>
          <a:xfrm>
            <a:off x="2638124" y="1446099"/>
            <a:ext cx="8458938" cy="50244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Інформація. </a:t>
            </a:r>
            <a:r>
              <a:rPr lang="uk-UA" sz="2400" dirty="0">
                <a:solidFill>
                  <a:schemeClr val="tx1"/>
                </a:solidFill>
              </a:rPr>
              <a:t>Що </a:t>
            </a:r>
            <a:r>
              <a:rPr lang="uk-UA" sz="2400" dirty="0" smtClean="0">
                <a:solidFill>
                  <a:schemeClr val="tx1"/>
                </a:solidFill>
              </a:rPr>
              <a:t>тобі </a:t>
            </a:r>
            <a:r>
              <a:rPr lang="uk-UA" sz="2400" dirty="0">
                <a:solidFill>
                  <a:schemeClr val="tx1"/>
                </a:solidFill>
              </a:rPr>
              <a:t>відомо про наших країн - сусідів?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xmlns="" id="{955B1453-4A4A-4079-A27A-ADD674F6D60E}"/>
              </a:ext>
            </a:extLst>
          </p:cNvPr>
          <p:cNvSpPr/>
          <p:nvPr/>
        </p:nvSpPr>
        <p:spPr>
          <a:xfrm>
            <a:off x="3333557" y="2150237"/>
            <a:ext cx="7763505" cy="660231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Логічний позитив. </a:t>
            </a:r>
            <a:r>
              <a:rPr lang="uk-UA" sz="2400" dirty="0">
                <a:solidFill>
                  <a:schemeClr val="tx1"/>
                </a:solidFill>
              </a:rPr>
              <a:t>Чи потрібно жити мирно з країнами сусідами?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xmlns="" id="{58EAC579-E7B1-4B7F-8029-651ED2E5A699}"/>
              </a:ext>
            </a:extLst>
          </p:cNvPr>
          <p:cNvSpPr/>
          <p:nvPr/>
        </p:nvSpPr>
        <p:spPr>
          <a:xfrm>
            <a:off x="2638124" y="2958370"/>
            <a:ext cx="8732066" cy="66023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Критика. </a:t>
            </a:r>
            <a:r>
              <a:rPr lang="uk-UA" sz="2400" dirty="0">
                <a:solidFill>
                  <a:schemeClr val="bg1"/>
                </a:solidFill>
              </a:rPr>
              <a:t>Що може статись, якщо країни – сусіди посваряться?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xmlns="" id="{350C9390-787E-45A1-9F98-E1835B8D44FD}"/>
              </a:ext>
            </a:extLst>
          </p:cNvPr>
          <p:cNvSpPr/>
          <p:nvPr/>
        </p:nvSpPr>
        <p:spPr>
          <a:xfrm>
            <a:off x="3333558" y="3745689"/>
            <a:ext cx="8112832" cy="660231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Почуття та інтуїція. </a:t>
            </a:r>
            <a:r>
              <a:rPr lang="uk-UA" sz="2400" dirty="0">
                <a:solidFill>
                  <a:schemeClr val="bg1"/>
                </a:solidFill>
              </a:rPr>
              <a:t>Що </a:t>
            </a:r>
            <a:r>
              <a:rPr lang="uk-UA" sz="2400" dirty="0" smtClean="0">
                <a:solidFill>
                  <a:schemeClr val="bg1"/>
                </a:solidFill>
              </a:rPr>
              <a:t>ти відчував </a:t>
            </a:r>
            <a:r>
              <a:rPr lang="uk-UA" sz="2400" dirty="0">
                <a:solidFill>
                  <a:schemeClr val="bg1"/>
                </a:solidFill>
              </a:rPr>
              <a:t>сьогодні на уроці?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xmlns="" id="{787203FF-F7D3-4E5A-9E28-E1FAB9AB44EA}"/>
              </a:ext>
            </a:extLst>
          </p:cNvPr>
          <p:cNvSpPr/>
          <p:nvPr/>
        </p:nvSpPr>
        <p:spPr>
          <a:xfrm>
            <a:off x="2714324" y="4565389"/>
            <a:ext cx="8732066" cy="81633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Креативність. </a:t>
            </a:r>
            <a:r>
              <a:rPr lang="uk-UA" sz="2400" dirty="0" smtClean="0"/>
              <a:t>Назви </a:t>
            </a:r>
            <a:r>
              <a:rPr lang="uk-UA" sz="2400" dirty="0"/>
              <a:t>країну, в якій  </a:t>
            </a:r>
            <a:r>
              <a:rPr lang="uk-UA" sz="2400" dirty="0" smtClean="0"/>
              <a:t>тобі </a:t>
            </a:r>
            <a:r>
              <a:rPr lang="uk-UA" sz="2400" dirty="0"/>
              <a:t>найбільше сподобалося?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xmlns="" id="{B4626061-E0C7-485C-BA2B-9E8A93908F81}"/>
              </a:ext>
            </a:extLst>
          </p:cNvPr>
          <p:cNvSpPr/>
          <p:nvPr/>
        </p:nvSpPr>
        <p:spPr>
          <a:xfrm>
            <a:off x="3333556" y="5529033"/>
            <a:ext cx="8112833" cy="90375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</a:rPr>
              <a:t>Управління процесом. </a:t>
            </a:r>
            <a:r>
              <a:rPr lang="uk-UA" sz="2400" dirty="0"/>
              <a:t>Навіщо потрібні знання, здобуті сьогодні на уроці</a:t>
            </a:r>
            <a:r>
              <a:rPr lang="uk-UA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23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8057" y="625157"/>
            <a:ext cx="9529519" cy="80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на </a:t>
            </a:r>
            <a:r>
              <a:rPr lang="uk-UA" sz="3600" b="1" dirty="0">
                <a:solidFill>
                  <a:schemeClr val="bg1"/>
                </a:solidFill>
              </a:rPr>
              <a:t>роботу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5219" y="1693560"/>
            <a:ext cx="4920410" cy="39159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Пролунав дзвінок веселий.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Всі готові?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Все готово?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не відпочиваємо,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працювати починаємо.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16" y="1693560"/>
            <a:ext cx="5405718" cy="37637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160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Вибери лист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з передбаченням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13818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242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8429" y="527776"/>
            <a:ext cx="8952576" cy="7458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78429" y="1494231"/>
            <a:ext cx="6727371" cy="5413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Прочитай прислів’я. Як </a:t>
            </a:r>
            <a:r>
              <a:rPr lang="uk-UA" sz="2400" b="1" dirty="0"/>
              <a:t>ти розумієш </a:t>
            </a:r>
            <a:r>
              <a:rPr lang="uk-UA" sz="2400" b="1" dirty="0" smtClean="0"/>
              <a:t>його зміст?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78428" y="2193831"/>
            <a:ext cx="6727371" cy="8106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Добрий сусід – найближча родина.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9024" y="3261818"/>
            <a:ext cx="6856775" cy="251849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Буває так, що велика родина живе в різних містах , країнах. І кожна окрема сім’я родини має своїх сусідів, що мешкають поруч. </a:t>
            </a:r>
          </a:p>
          <a:p>
            <a:pPr algn="ctr"/>
            <a:r>
              <a:rPr lang="uk-UA" sz="2400" b="1" dirty="0" smtClean="0"/>
              <a:t>Як </a:t>
            </a:r>
            <a:r>
              <a:rPr lang="uk-UA" sz="2400" b="1" dirty="0"/>
              <a:t>ти думаєш, чи можна успішно спілкуватися з сусідами, якщо не знаєш як їх звуть,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що </a:t>
            </a:r>
            <a:r>
              <a:rPr lang="uk-UA" sz="2400" b="1" dirty="0"/>
              <a:t>вони люблять, чим цікавляться?</a:t>
            </a:r>
            <a:endParaRPr lang="ru-RU" sz="24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51" y="1600031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8429" y="527776"/>
            <a:ext cx="8952576" cy="7458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Віртуальна подорож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7470" y="1552966"/>
            <a:ext cx="4886902" cy="17366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Сусідами можуть бути не тільки люди, а й країни. Сьогодні ми </a:t>
            </a:r>
            <a:r>
              <a:rPr lang="uk-UA" sz="2400" b="1" dirty="0" smtClean="0">
                <a:solidFill>
                  <a:schemeClr val="bg1"/>
                </a:solidFill>
              </a:rPr>
              <a:t>помандруємо </a:t>
            </a:r>
            <a:r>
              <a:rPr lang="uk-UA" sz="2400" b="1" dirty="0">
                <a:solidFill>
                  <a:schemeClr val="bg1"/>
                </a:solidFill>
              </a:rPr>
              <a:t>країнами, які є сусідами нашої держави.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4950" y="3407317"/>
            <a:ext cx="5310050" cy="27185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Україна – одна з найбільших країн Європи. Наша країна межує з Росією, Білоруссю, Польщею, Словаччиною, Угорщиною, Румунією, Молдовою. Ми прагнемо жити з нашими сусідніми країнами в злагоді й дружбі.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ᐉ Карта «дитяча України із пазлами (16 шт.)» • Краща ціна в Києві, Україні  • Купити в Епіцентр 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5" y="1552966"/>
            <a:ext cx="6001247" cy="39481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8429" y="546759"/>
            <a:ext cx="895257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Вирушаймо в подорож віртуально</a:t>
            </a:r>
          </a:p>
        </p:txBody>
      </p:sp>
    </p:spTree>
    <p:extLst>
      <p:ext uri="{BB962C8B-B14F-4D97-AF65-F5344CB8AC3E}">
        <p14:creationId xmlns:p14="http://schemas.microsoft.com/office/powerpoint/2010/main" val="4584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5871" y="440690"/>
            <a:ext cx="9103441" cy="9070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Знайомимось з країнами - сусідами </a:t>
            </a:r>
          </a:p>
        </p:txBody>
      </p:sp>
      <p:pic>
        <p:nvPicPr>
          <p:cNvPr id="2" name="2 2263 Країни сусіди Україн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20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5871" y="1347737"/>
            <a:ext cx="9103441" cy="512068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9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094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43" y="3293468"/>
            <a:ext cx="4623881" cy="308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59097" y="348342"/>
            <a:ext cx="9935474" cy="1044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Знайомимося з країнами-сусідами. Білорусь.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2500" y="1393172"/>
            <a:ext cx="4979784" cy="26563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Ця країна славиться високими врожаями картоплі, але білоруси її називають – бульба. Білорусь називають блакитною країною, тому </a:t>
            </a:r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на території республіки безліч озер. Ще ця країна славиться виробництвом сірників та виробництвом тракторів «Білорусь</a:t>
            </a:r>
            <a:r>
              <a:rPr lang="uk-UA" sz="2000" b="1" dirty="0" smtClean="0">
                <a:solidFill>
                  <a:schemeClr val="bg1"/>
                </a:solidFill>
              </a:rPr>
              <a:t>». Столиця Білорусі – місто Мінськ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6517" r="10068" b="27968"/>
          <a:stretch/>
        </p:blipFill>
        <p:spPr>
          <a:xfrm>
            <a:off x="562500" y="4265312"/>
            <a:ext cx="2199302" cy="188511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26479" y="4265312"/>
            <a:ext cx="2755864" cy="18851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Білорусі.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sp>
        <p:nvSpPr>
          <p:cNvPr id="2" name="AutoShape 4" descr="Білорусь: картинки, стокові Білорусь фотографії, зображення | Скачати з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Білорусь Архіви - Замки, відпочинок, оздоровлення, зцілення в Галичин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84" y="1393172"/>
            <a:ext cx="4418145" cy="2598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Як дешево відпочити у Польщі влітку - Закупи в Польщ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31" y="3614058"/>
            <a:ext cx="4215040" cy="2810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3477" y="1441970"/>
            <a:ext cx="4506687" cy="22591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«Польща» походить від назви племені «поляни», що означає «люди, що живуть у відкритих полях». Столиця цієї країни - Варшава.  Уздовж південного кордону країни тягнуться Карпати.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14" y="1431084"/>
            <a:ext cx="4319489" cy="287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84513" y="494529"/>
            <a:ext cx="9862457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Знайомимося з країнами-сусідами. </a:t>
            </a:r>
            <a:r>
              <a:rPr lang="uk-UA" sz="3600" b="1" dirty="0" smtClean="0">
                <a:solidFill>
                  <a:schemeClr val="bg1"/>
                </a:solidFill>
              </a:rPr>
              <a:t>Польща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76821" y="4144544"/>
            <a:ext cx="3117150" cy="19398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400" b="1" dirty="0">
                <a:solidFill>
                  <a:schemeClr val="bg1"/>
                </a:solidFill>
              </a:rPr>
              <a:t>прапор </a:t>
            </a:r>
            <a:r>
              <a:rPr lang="uk-UA" sz="2400" b="1" dirty="0" smtClean="0">
                <a:solidFill>
                  <a:schemeClr val="bg1"/>
                </a:solidFill>
              </a:rPr>
              <a:t>Польщі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Скільки </a:t>
            </a:r>
            <a:r>
              <a:rPr lang="uk-UA" sz="2400" b="1" dirty="0">
                <a:solidFill>
                  <a:schemeClr val="bg1"/>
                </a:solidFill>
              </a:rPr>
              <a:t>у нього кольорів?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вони?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5" t="6059" r="7175" b="28867"/>
          <a:stretch/>
        </p:blipFill>
        <p:spPr>
          <a:xfrm>
            <a:off x="544283" y="4144543"/>
            <a:ext cx="2351317" cy="193983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1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808</Words>
  <Application>Microsoft Office PowerPoint</Application>
  <PresentationFormat>Произвольный</PresentationFormat>
  <Paragraphs>106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92</cp:revision>
  <dcterms:created xsi:type="dcterms:W3CDTF">2018-01-05T16:38:53Z</dcterms:created>
  <dcterms:modified xsi:type="dcterms:W3CDTF">2024-02-20T15:20:34Z</dcterms:modified>
</cp:coreProperties>
</file>