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84" r:id="rId3"/>
    <p:sldId id="974" r:id="rId4"/>
    <p:sldId id="975" r:id="rId5"/>
    <p:sldId id="985" r:id="rId6"/>
    <p:sldId id="986" r:id="rId7"/>
    <p:sldId id="976" r:id="rId8"/>
    <p:sldId id="977" r:id="rId9"/>
    <p:sldId id="978" r:id="rId10"/>
    <p:sldId id="983" r:id="rId11"/>
    <p:sldId id="979" r:id="rId12"/>
    <p:sldId id="892" r:id="rId13"/>
    <p:sldId id="981" r:id="rId14"/>
    <p:sldId id="352" r:id="rId15"/>
    <p:sldId id="866" r:id="rId16"/>
    <p:sldId id="9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5FFF"/>
    <a:srgbClr val="CC00CC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7atj5d1a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5" y="4186148"/>
            <a:ext cx="981307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Написання </a:t>
            </a:r>
            <a:r>
              <a:rPr lang="ru-RU" sz="4800" b="1" dirty="0" err="1">
                <a:solidFill>
                  <a:schemeClr val="bg1"/>
                </a:solidFill>
              </a:rPr>
              <a:t>букви</a:t>
            </a:r>
            <a:r>
              <a:rPr lang="ru-RU" sz="4800" b="1" dirty="0">
                <a:solidFill>
                  <a:schemeClr val="bg1"/>
                </a:solidFill>
              </a:rPr>
              <a:t> ь, </a:t>
            </a:r>
            <a:r>
              <a:rPr lang="ru-RU" sz="4800" b="1" dirty="0" err="1">
                <a:solidFill>
                  <a:schemeClr val="bg1"/>
                </a:solidFill>
              </a:rPr>
              <a:t>складів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r>
              <a:rPr lang="ru-RU" sz="4800" b="1" dirty="0" err="1">
                <a:solidFill>
                  <a:schemeClr val="bg1"/>
                </a:solidFill>
              </a:rPr>
              <a:t>слів</a:t>
            </a:r>
            <a:r>
              <a:rPr lang="ru-RU" sz="4800" b="1" dirty="0">
                <a:solidFill>
                  <a:schemeClr val="bg1"/>
                </a:solidFill>
              </a:rPr>
              <a:t> і </a:t>
            </a:r>
            <a:r>
              <a:rPr lang="ru-RU" sz="4800" b="1" dirty="0" err="1">
                <a:solidFill>
                  <a:schemeClr val="bg1"/>
                </a:solidFill>
              </a:rPr>
              <a:t>речень</a:t>
            </a:r>
            <a:r>
              <a:rPr lang="ru-RU" sz="4800" b="1" dirty="0">
                <a:solidFill>
                  <a:schemeClr val="bg1"/>
                </a:solidFill>
              </a:rPr>
              <a:t> з </a:t>
            </a:r>
            <a:r>
              <a:rPr lang="ru-RU" sz="4800" b="1" dirty="0" err="1">
                <a:solidFill>
                  <a:schemeClr val="bg1"/>
                </a:solidFill>
              </a:rPr>
              <a:t>вивченими</a:t>
            </a:r>
            <a:r>
              <a:rPr lang="ru-RU" sz="4800" b="1" dirty="0">
                <a:solidFill>
                  <a:schemeClr val="bg1"/>
                </a:solidFill>
              </a:rPr>
              <a:t> буквами.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2165" y="1226635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уква ь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37" y="1226635"/>
            <a:ext cx="3618007" cy="27135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348" r="47809" b="65782"/>
          <a:stretch/>
        </p:blipFill>
        <p:spPr>
          <a:xfrm>
            <a:off x="1054100" y="2232000"/>
            <a:ext cx="8640000" cy="406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40136" r="55891" b="44082"/>
          <a:stretch/>
        </p:blipFill>
        <p:spPr>
          <a:xfrm>
            <a:off x="2459501" y="4092698"/>
            <a:ext cx="3250256" cy="126946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41270" r="31359" b="43937"/>
          <a:stretch/>
        </p:blipFill>
        <p:spPr>
          <a:xfrm>
            <a:off x="1578099" y="2196452"/>
            <a:ext cx="3222138" cy="126775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41270" r="31359" b="43937"/>
          <a:stretch/>
        </p:blipFill>
        <p:spPr>
          <a:xfrm>
            <a:off x="4946450" y="2196452"/>
            <a:ext cx="3222138" cy="12677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2" t="44318" r="19522" b="44854"/>
          <a:stretch/>
        </p:blipFill>
        <p:spPr>
          <a:xfrm>
            <a:off x="1699888" y="3406851"/>
            <a:ext cx="1648002" cy="92797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0136" r="79037" b="44082"/>
          <a:stretch/>
        </p:blipFill>
        <p:spPr>
          <a:xfrm>
            <a:off x="2963392" y="3039251"/>
            <a:ext cx="2050781" cy="138378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2" t="44318" r="19522" b="44854"/>
          <a:stretch/>
        </p:blipFill>
        <p:spPr>
          <a:xfrm>
            <a:off x="5561898" y="3406851"/>
            <a:ext cx="1648002" cy="92797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0136" r="79037" b="44082"/>
          <a:stretch/>
        </p:blipFill>
        <p:spPr>
          <a:xfrm>
            <a:off x="6847704" y="3039251"/>
            <a:ext cx="2050781" cy="13837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0" t="39439" r="37480" b="44820"/>
          <a:stretch/>
        </p:blipFill>
        <p:spPr>
          <a:xfrm>
            <a:off x="1744532" y="3870836"/>
            <a:ext cx="714969" cy="129472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2" t="44318" r="19522" b="44854"/>
          <a:stretch/>
        </p:blipFill>
        <p:spPr>
          <a:xfrm>
            <a:off x="5854525" y="4394955"/>
            <a:ext cx="1648002" cy="92797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0136" r="79037" b="44082"/>
          <a:stretch/>
        </p:blipFill>
        <p:spPr>
          <a:xfrm>
            <a:off x="7143197" y="4018348"/>
            <a:ext cx="2050781" cy="1383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3012" y="4430202"/>
            <a:ext cx="298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.</a:t>
            </a:r>
            <a:endParaRPr lang="ru-RU" sz="3500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40136" r="55891" b="44082"/>
          <a:stretch/>
        </p:blipFill>
        <p:spPr>
          <a:xfrm>
            <a:off x="2273646" y="5073758"/>
            <a:ext cx="3250256" cy="12694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0" t="39439" r="37480" b="44820"/>
          <a:stretch/>
        </p:blipFill>
        <p:spPr>
          <a:xfrm>
            <a:off x="1699888" y="4838674"/>
            <a:ext cx="714969" cy="129472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2" t="44318" r="19522" b="44854"/>
          <a:stretch/>
        </p:blipFill>
        <p:spPr>
          <a:xfrm>
            <a:off x="5809881" y="5362793"/>
            <a:ext cx="1648002" cy="92797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0136" r="79037" b="44082"/>
          <a:stretch/>
        </p:blipFill>
        <p:spPr>
          <a:xfrm>
            <a:off x="7073385" y="4984042"/>
            <a:ext cx="2050781" cy="138378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726893" y="5373582"/>
            <a:ext cx="298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.</a:t>
            </a:r>
            <a:endParaRPr lang="ru-RU" sz="3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54099" y="461416"/>
            <a:ext cx="8736671" cy="1617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слова, речення у наступних рядках. Поділи слова на склади, познач наголос. </a:t>
            </a:r>
          </a:p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326949" y="1270136"/>
            <a:ext cx="2320578" cy="2156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326949" y="3851406"/>
            <a:ext cx="2205122" cy="2039497"/>
          </a:xfrm>
          <a:prstGeom prst="rect">
            <a:avLst/>
          </a:prstGeom>
        </p:spPr>
      </p:pic>
      <p:sp>
        <p:nvSpPr>
          <p:cNvPr id="28" name="Дуга 27"/>
          <p:cNvSpPr/>
          <p:nvPr/>
        </p:nvSpPr>
        <p:spPr>
          <a:xfrm rot="9303105">
            <a:off x="1689297" y="2192910"/>
            <a:ext cx="1921957" cy="803549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9836567">
            <a:off x="2732931" y="2488114"/>
            <a:ext cx="1207581" cy="51935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9303105">
            <a:off x="1611637" y="3360540"/>
            <a:ext cx="1175372" cy="633909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9591322">
            <a:off x="2249352" y="3470386"/>
            <a:ext cx="1220690" cy="560778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9836567">
            <a:off x="3376463" y="2426164"/>
            <a:ext cx="1957893" cy="563533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9303105">
            <a:off x="2798481" y="3173456"/>
            <a:ext cx="1921957" cy="803549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836567">
            <a:off x="3904355" y="3491100"/>
            <a:ext cx="1207581" cy="51935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49793" b="88563"/>
          <a:stretch/>
        </p:blipFill>
        <p:spPr>
          <a:xfrm>
            <a:off x="504704" y="2942571"/>
            <a:ext cx="8280000" cy="141528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325093" y="2193378"/>
            <a:ext cx="5449825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0070C0"/>
                </a:solidFill>
              </a:rPr>
              <a:t>Івась</a:t>
            </a:r>
            <a:r>
              <a:rPr lang="ru-RU" sz="4000" dirty="0">
                <a:solidFill>
                  <a:srgbClr val="0070C0"/>
                </a:solidFill>
              </a:rPr>
              <a:t> пускав </a:t>
            </a:r>
            <a:r>
              <a:rPr lang="ru-RU" sz="4000" dirty="0" err="1">
                <a:solidFill>
                  <a:srgbClr val="0070C0"/>
                </a:solidFill>
              </a:rPr>
              <a:t>бульбашки</a:t>
            </a:r>
            <a:r>
              <a:rPr lang="ru-RU" sz="4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41270" r="31359" b="43937"/>
          <a:stretch/>
        </p:blipFill>
        <p:spPr>
          <a:xfrm>
            <a:off x="5135597" y="3050517"/>
            <a:ext cx="3322743" cy="1307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88741" y="3369414"/>
            <a:ext cx="298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.</a:t>
            </a:r>
            <a:endParaRPr lang="ru-RU" sz="35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6" t="38860" r="27456" b="44031"/>
          <a:stretch/>
        </p:blipFill>
        <p:spPr>
          <a:xfrm>
            <a:off x="1261701" y="2854574"/>
            <a:ext cx="3939747" cy="1452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4099" y="461416"/>
            <a:ext cx="8736671" cy="14484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друковане речення у наступному рядку.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ᐈ Мильна бульбашка — казка Василь Сухомлинський | Читати на Дерево Каз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60" y="2193378"/>
            <a:ext cx="2990850" cy="39052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29010" y="1741523"/>
            <a:ext cx="3146035" cy="3794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0088" y="690318"/>
            <a:ext cx="9656955" cy="960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Розгадай ребус  внизу сторінки зошита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r="34843" b="88563"/>
          <a:stretch/>
        </p:blipFill>
        <p:spPr>
          <a:xfrm>
            <a:off x="9000000" y="2803206"/>
            <a:ext cx="2160000" cy="141528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5070"/>
          <a:stretch/>
        </p:blipFill>
        <p:spPr>
          <a:xfrm>
            <a:off x="5422456" y="2361694"/>
            <a:ext cx="2862900" cy="202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077" y="2589899"/>
            <a:ext cx="727787" cy="1400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5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8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407" y="2589899"/>
            <a:ext cx="727787" cy="1400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5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8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80077" y="2609351"/>
            <a:ext cx="794485" cy="13809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2456" y="4639090"/>
            <a:ext cx="28629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b="1" dirty="0">
                <a:solidFill>
                  <a:schemeClr val="accent2">
                    <a:lumMod val="75000"/>
                  </a:schemeClr>
                </a:solidFill>
              </a:rPr>
              <a:t>день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7" t="40179" r="18048" b="43680"/>
          <a:stretch/>
        </p:blipFill>
        <p:spPr>
          <a:xfrm>
            <a:off x="9402705" y="2847847"/>
            <a:ext cx="1240629" cy="1325997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1708" r="54974" b="81872"/>
          <a:stretch/>
        </p:blipFill>
        <p:spPr>
          <a:xfrm>
            <a:off x="1861241" y="3089786"/>
            <a:ext cx="6840000" cy="20319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24829" y="492701"/>
            <a:ext cx="10167021" cy="733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>
                <a:solidFill>
                  <a:schemeClr val="bg1"/>
                </a:solidFill>
              </a:rPr>
              <a:t>слова. </a:t>
            </a:r>
            <a:r>
              <a:rPr lang="ru-RU" sz="3600" b="1" dirty="0" err="1" smtClean="0">
                <a:solidFill>
                  <a:schemeClr val="bg1"/>
                </a:solidFill>
              </a:rPr>
              <a:t>Об’єднай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err="1">
                <a:solidFill>
                  <a:schemeClr val="bg1"/>
                </a:solidFill>
              </a:rPr>
              <a:t>їх</a:t>
            </a:r>
            <a:r>
              <a:rPr lang="ru-RU" sz="3600" b="1" dirty="0">
                <a:solidFill>
                  <a:schemeClr val="bg1"/>
                </a:solidFill>
              </a:rPr>
              <a:t> у </a:t>
            </a:r>
            <a:r>
              <a:rPr lang="ru-RU" sz="36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smtClean="0">
                <a:solidFill>
                  <a:schemeClr val="bg1"/>
                </a:solidFill>
              </a:rPr>
              <a:t>запиши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1641" y="1282413"/>
            <a:ext cx="6879599" cy="17081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500" b="1" dirty="0" err="1">
                <a:solidFill>
                  <a:srgbClr val="0070C0"/>
                </a:solidFill>
                <a:cs typeface="Arial" panose="020B0604020202020204" pitchFamily="34" charset="0"/>
              </a:rPr>
              <a:t>Хто</a:t>
            </a:r>
            <a:r>
              <a:rPr lang="ru-RU" sz="35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rgbClr val="0070C0"/>
                </a:solidFill>
                <a:cs typeface="Arial" panose="020B0604020202020204" pitchFamily="34" charset="0"/>
              </a:rPr>
              <a:t>бігає</a:t>
            </a:r>
            <a:r>
              <a:rPr lang="ru-RU" sz="3500" b="1" dirty="0">
                <a:solidFill>
                  <a:srgbClr val="0070C0"/>
                </a:solidFill>
                <a:cs typeface="Arial" panose="020B0604020202020204" pitchFamily="34" charset="0"/>
              </a:rPr>
              <a:t>?     </a:t>
            </a:r>
            <a:r>
              <a:rPr lang="ru-RU" sz="3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2</a:t>
            </a:r>
            <a:r>
              <a:rPr lang="ru-RU" sz="35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3500" b="1" dirty="0" err="1">
                <a:solidFill>
                  <a:srgbClr val="0070C0"/>
                </a:solidFill>
                <a:cs typeface="Arial" panose="020B0604020202020204" pitchFamily="34" charset="0"/>
              </a:rPr>
              <a:t>Хто</a:t>
            </a:r>
            <a:r>
              <a:rPr lang="ru-RU" sz="35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rgbClr val="0070C0"/>
                </a:solidFill>
                <a:cs typeface="Arial" panose="020B0604020202020204" pitchFamily="34" charset="0"/>
              </a:rPr>
              <a:t>плаває</a:t>
            </a:r>
            <a:r>
              <a:rPr lang="ru-RU" sz="35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</a:p>
          <a:p>
            <a:r>
              <a:rPr lang="uk-UA" sz="3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рись               </a:t>
            </a:r>
            <a:r>
              <a:rPr lang="uk-UA" sz="3500" b="1" dirty="0">
                <a:solidFill>
                  <a:srgbClr val="0070C0"/>
                </a:solidFill>
                <a:cs typeface="Arial" panose="020B0604020202020204" pitchFamily="34" charset="0"/>
              </a:rPr>
              <a:t>окунь              лось</a:t>
            </a:r>
          </a:p>
          <a:p>
            <a:r>
              <a:rPr lang="uk-UA" sz="3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карась           </a:t>
            </a:r>
            <a:r>
              <a:rPr lang="uk-UA" sz="3500" b="1" dirty="0">
                <a:solidFill>
                  <a:srgbClr val="0070C0"/>
                </a:solidFill>
                <a:cs typeface="Arial" panose="020B0604020202020204" pitchFamily="34" charset="0"/>
              </a:rPr>
              <a:t>кінь                 олень</a:t>
            </a:r>
            <a:endParaRPr lang="ru-RU" sz="35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44580" r="81224" b="41279"/>
          <a:stretch/>
        </p:blipFill>
        <p:spPr>
          <a:xfrm>
            <a:off x="3491995" y="3235248"/>
            <a:ext cx="1543919" cy="10965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4" t="39876" r="26854" b="45174"/>
          <a:stretch/>
        </p:blipFill>
        <p:spPr>
          <a:xfrm>
            <a:off x="2138069" y="2858272"/>
            <a:ext cx="1353926" cy="11857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t="42198" r="37001" b="43661"/>
          <a:stretch/>
        </p:blipFill>
        <p:spPr>
          <a:xfrm>
            <a:off x="1968695" y="4013653"/>
            <a:ext cx="4093156" cy="109656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t="39439" r="16372" b="45500"/>
          <a:stretch/>
        </p:blipFill>
        <p:spPr>
          <a:xfrm>
            <a:off x="4881685" y="2763706"/>
            <a:ext cx="1472390" cy="12387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5672453" y="3360802"/>
            <a:ext cx="550365" cy="5628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44342" r="69499" b="41517"/>
          <a:stretch/>
        </p:blipFill>
        <p:spPr>
          <a:xfrm>
            <a:off x="6245120" y="3206209"/>
            <a:ext cx="1543919" cy="1096564"/>
          </a:xfrm>
          <a:prstGeom prst="rect">
            <a:avLst/>
          </a:prstGeom>
        </p:spPr>
      </p:pic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43" y="3235248"/>
            <a:ext cx="2816417" cy="3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63349" y="432146"/>
            <a:ext cx="8811364" cy="90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896" y="2146041"/>
            <a:ext cx="1203650" cy="12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4786" y="606041"/>
            <a:ext cx="8732066" cy="843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4146" y="2047017"/>
            <a:ext cx="4683513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буквою «знак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м’якшення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endParaRPr lang="ru-RU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слові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95477" y="2281500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642195" y="2356519"/>
            <a:ext cx="3147525" cy="39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449659" y="515828"/>
            <a:ext cx="9333136" cy="12795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526" y="2101228"/>
            <a:ext cx="2829040" cy="24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2" y="2149133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04" y="1957035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3526" y="4858510"/>
            <a:ext cx="24343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605" y="4885899"/>
            <a:ext cx="3262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7032" y="4858511"/>
            <a:ext cx="27684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7183" y="539739"/>
            <a:ext cx="8732066" cy="7649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Повторення </a:t>
            </a:r>
            <a:r>
              <a:rPr lang="ru-RU" sz="4000" b="1" dirty="0" err="1">
                <a:solidFill>
                  <a:schemeClr val="bg1"/>
                </a:solidFill>
              </a:rPr>
              <a:t>вивченого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3095" y="1695476"/>
            <a:ext cx="6839811" cy="40780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Яку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букву ми </a:t>
            </a:r>
            <a:r>
              <a:rPr lang="ru-RU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вивчили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на </a:t>
            </a:r>
            <a:r>
              <a:rPr lang="ru-RU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уроці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читання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Для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чого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ми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використовуємо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знак </a:t>
            </a:r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  </a:t>
            </a:r>
            <a:r>
              <a:rPr lang="ru-RU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м’якшення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Добери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парні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м’які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звуки до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звуків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hangingPunct="0"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[</a:t>
            </a:r>
            <a:r>
              <a:rPr lang="ru-RU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д], [т], [с], [з], [л], [н].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Вимов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м’яко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приголосні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 у складах </a:t>
            </a:r>
            <a:endParaRPr lang="ru-RU" sz="28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hangingPunct="0">
              <a:spcBef>
                <a:spcPts val="0"/>
              </a:spcBef>
              <a:spcAft>
                <a:spcPts val="600"/>
              </a:spcAft>
            </a:pP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</a:t>
            </a:r>
            <a:r>
              <a:rPr lang="ru-RU" sz="2800" b="1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ло</a:t>
            </a:r>
            <a:r>
              <a:rPr lang="ru-RU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но</a:t>
            </a:r>
            <a:r>
              <a:rPr lang="ru-RU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то</a:t>
            </a:r>
            <a:r>
              <a:rPr lang="ru-RU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со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</a:pPr>
            <a:r>
              <a:rPr lang="ru-RU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</a:t>
            </a:r>
            <a:r>
              <a:rPr lang="ru-RU" sz="2800" b="1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льо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  <a:r>
              <a:rPr lang="ru-RU" sz="2800" b="1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ньо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  <a:r>
              <a:rPr lang="ru-RU" sz="2800" b="1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тьо</a:t>
            </a:r>
            <a:r>
              <a:rPr lang="ru-RU" sz="28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</a:t>
            </a:r>
            <a:r>
              <a:rPr lang="ru-RU" sz="2800" b="1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сьо</a:t>
            </a:r>
            <a:endParaRPr lang="ru-RU" sz="28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" y="1782164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4332" y="570131"/>
            <a:ext cx="9656956" cy="1352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З'єднай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лінією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малюнок</a:t>
            </a:r>
            <a:r>
              <a:rPr lang="ru-RU" sz="3200" b="1" dirty="0">
                <a:solidFill>
                  <a:schemeClr val="bg1"/>
                </a:solidFill>
              </a:rPr>
              <a:t> кожного предмета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словом — </a:t>
            </a:r>
            <a:r>
              <a:rPr lang="ru-RU" sz="3200" b="1" dirty="0" err="1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назвою</a:t>
            </a:r>
            <a:r>
              <a:rPr lang="ru-RU" sz="3200" b="1" dirty="0">
                <a:solidFill>
                  <a:schemeClr val="bg1"/>
                </a:solidFill>
              </a:rPr>
              <a:t>, а слово —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схемою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5339" r="11843" b="4314"/>
          <a:stretch/>
        </p:blipFill>
        <p:spPr>
          <a:xfrm>
            <a:off x="729673" y="2146638"/>
            <a:ext cx="2271198" cy="299171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28" y="2036480"/>
            <a:ext cx="3253027" cy="31275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6525" y="2412068"/>
            <a:ext cx="20283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пальма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60011" y="2412068"/>
            <a:ext cx="20283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олень 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771" y="2271255"/>
            <a:ext cx="37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941" y="2313466"/>
            <a:ext cx="41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63147" y="5639921"/>
            <a:ext cx="1203583" cy="71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025388" y="5838787"/>
            <a:ext cx="410699" cy="381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08968" y="5926569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81196" y="5639922"/>
            <a:ext cx="1761438" cy="71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48409" y="5833326"/>
            <a:ext cx="410699" cy="381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21093" y="5925506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8253" y="5186806"/>
            <a:ext cx="1025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/>
              <a:t>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150834" y="3058399"/>
            <a:ext cx="3651759" cy="8992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516987" y="5639920"/>
            <a:ext cx="643629" cy="71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24988" y="5852689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24988" y="6065456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0616" y="5639920"/>
            <a:ext cx="1761438" cy="71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27829" y="5833324"/>
            <a:ext cx="410699" cy="381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00513" y="5925504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304408" y="5852687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304408" y="6065454"/>
            <a:ext cx="550540" cy="173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39885" y="5833324"/>
            <a:ext cx="410699" cy="381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802593" y="5186805"/>
            <a:ext cx="39792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7000" dirty="0"/>
              <a:t>´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802593" y="3058399"/>
            <a:ext cx="1077269" cy="257579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4306551" y="3058399"/>
            <a:ext cx="5232948" cy="98398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150835" y="3043010"/>
            <a:ext cx="1079902" cy="251382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6540" y="63531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3" y="2124297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75627" y="2251416"/>
            <a:ext cx="5500463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рукописну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друковане речення рукописними буквами.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0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244360" y="402505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54823" y="554117"/>
            <a:ext cx="7799968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16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94700" y="3507310"/>
            <a:ext cx="3845473" cy="19456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Вимов слова </a:t>
            </a:r>
            <a:r>
              <a:rPr lang="uk-UA" sz="2000" b="1" dirty="0">
                <a:solidFill>
                  <a:srgbClr val="FFFF00"/>
                </a:solidFill>
              </a:rPr>
              <a:t>парасолька</a:t>
            </a:r>
            <a:r>
              <a:rPr lang="uk-UA" sz="2000" b="1" dirty="0">
                <a:solidFill>
                  <a:schemeClr val="bg1"/>
                </a:solidFill>
              </a:rPr>
              <a:t> і </a:t>
            </a:r>
            <a:r>
              <a:rPr lang="uk-UA" sz="2000" b="1" dirty="0">
                <a:solidFill>
                  <a:srgbClr val="FFFF00"/>
                </a:solidFill>
              </a:rPr>
              <a:t>бульбашки</a:t>
            </a:r>
            <a:r>
              <a:rPr lang="uk-UA" sz="2000" b="1" dirty="0">
                <a:solidFill>
                  <a:schemeClr val="bg1"/>
                </a:solidFill>
              </a:rPr>
              <a:t> та з’ясуй, чи є в цих словах м’які приголосні звуки, які саме? Як позначається м’якість цих звуків на письмі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4823" y="1408552"/>
            <a:ext cx="7799968" cy="123428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Хто </a:t>
            </a:r>
            <a:r>
              <a:rPr lang="uk-UA" sz="2400" b="1" dirty="0">
                <a:solidFill>
                  <a:srgbClr val="0070C0"/>
                </a:solidFill>
              </a:rPr>
              <a:t>зображений на малюнку? Чим зайняті діти? У яку пору року відбуваються події? Чи доводилось </a:t>
            </a:r>
            <a:r>
              <a:rPr lang="uk-UA" sz="2400" b="1" dirty="0" smtClean="0">
                <a:solidFill>
                  <a:srgbClr val="0070C0"/>
                </a:solidFill>
              </a:rPr>
              <a:t>тобі </a:t>
            </a:r>
            <a:r>
              <a:rPr lang="uk-UA" sz="2400" b="1" dirty="0">
                <a:solidFill>
                  <a:srgbClr val="0070C0"/>
                </a:solidFill>
              </a:rPr>
              <a:t>робити те, що демонструють діти на малюнку?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9791" y="5524344"/>
            <a:ext cx="6255486" cy="882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</a:t>
            </a:r>
            <a:r>
              <a:rPr lang="uk-UA" sz="2000" b="1" dirty="0" smtClean="0">
                <a:solidFill>
                  <a:schemeClr val="bg1"/>
                </a:solidFill>
              </a:rPr>
              <a:t>рукописна </a:t>
            </a:r>
            <a:r>
              <a:rPr lang="uk-UA" sz="2000" b="1" dirty="0">
                <a:solidFill>
                  <a:schemeClr val="bg1"/>
                </a:solidFill>
              </a:rPr>
              <a:t>буква </a:t>
            </a:r>
            <a:r>
              <a:rPr lang="uk-UA" sz="2000" b="1" dirty="0" smtClean="0">
                <a:solidFill>
                  <a:schemeClr val="bg1"/>
                </a:solidFill>
              </a:rPr>
              <a:t>ь?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1143" t="18709" r="32860" b="40566"/>
          <a:stretch/>
        </p:blipFill>
        <p:spPr>
          <a:xfrm>
            <a:off x="1254823" y="2776654"/>
            <a:ext cx="6400453" cy="261836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672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7656" y="617034"/>
            <a:ext cx="8732066" cy="910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00" y="2055043"/>
            <a:ext cx="2450970" cy="1225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00" y="4385035"/>
            <a:ext cx="2450970" cy="1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C -0.00598 0.05301 -0.02122 0.12708 -0.07499 0.12592 C -0.153 0.12592 -0.15886 -0.12199 -0.2517 -0.12292 C -0.33555 -0.12292 -0.29063 0.09398 -0.37149 0.09305 C -0.45508 0.09305 -0.41029 -0.06389 -0.5004 -0.06389 C -0.58099 -0.06389 -0.53633 0.0419 -0.60808 0.0419 C -0.67696 0.0419 -0.64115 -0.03889 -0.70391 -0.03889 C -0.73972 -0.03889 -0.74284 -0.0169 -0.74545 1.11111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-0.00598 0.05301 -0.02122 0.12709 -0.07499 0.12593 C -0.153 0.12593 -0.15886 -0.12199 -0.2517 -0.12291 C -0.33555 -0.12291 -0.29063 0.09399 -0.37149 0.09306 C -0.45508 0.09306 -0.41042 -0.06389 -0.5004 -0.06389 C -0.58099 -0.06389 -0.53633 0.0419 -0.60808 0.0419 C -0.67696 0.0419 -0.64115 -0.03889 -0.70391 -0.03889 C -0.73972 -0.03889 -0.74284 -0.01689 -0.74545 -3.7037E-6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ілінія: фігура 1">
            <a:extLst>
              <a:ext uri="{FF2B5EF4-FFF2-40B4-BE49-F238E27FC236}">
                <a16:creationId xmlns:a16="http://schemas.microsoft.com/office/drawing/2014/main" xmlns="" id="{DDB9530C-2CB7-4E51-8AE8-FD8328B3C4B8}"/>
              </a:ext>
            </a:extLst>
          </p:cNvPr>
          <p:cNvSpPr/>
          <p:nvPr/>
        </p:nvSpPr>
        <p:spPr>
          <a:xfrm>
            <a:off x="5870198" y="3667158"/>
            <a:ext cx="467883" cy="964026"/>
          </a:xfrm>
          <a:custGeom>
            <a:avLst/>
            <a:gdLst>
              <a:gd name="connsiteX0" fmla="*/ 283177 w 490761"/>
              <a:gd name="connsiteY0" fmla="*/ 0 h 962873"/>
              <a:gd name="connsiteX1" fmla="*/ 4044 w 490761"/>
              <a:gd name="connsiteY1" fmla="*/ 712270 h 962873"/>
              <a:gd name="connsiteX2" fmla="*/ 138798 w 490761"/>
              <a:gd name="connsiteY2" fmla="*/ 962527 h 962873"/>
              <a:gd name="connsiteX3" fmla="*/ 427556 w 490761"/>
              <a:gd name="connsiteY3" fmla="*/ 760396 h 962873"/>
              <a:gd name="connsiteX4" fmla="*/ 475682 w 490761"/>
              <a:gd name="connsiteY4" fmla="*/ 500514 h 962873"/>
              <a:gd name="connsiteX5" fmla="*/ 225425 w 490761"/>
              <a:gd name="connsiteY5" fmla="*/ 452388 h 962873"/>
              <a:gd name="connsiteX6" fmla="*/ 42545 w 490761"/>
              <a:gd name="connsiteY6" fmla="*/ 596767 h 962873"/>
              <a:gd name="connsiteX0" fmla="*/ 284326 w 491910"/>
              <a:gd name="connsiteY0" fmla="*/ 0 h 964007"/>
              <a:gd name="connsiteX1" fmla="*/ 5193 w 491910"/>
              <a:gd name="connsiteY1" fmla="*/ 712270 h 964007"/>
              <a:gd name="connsiteX2" fmla="*/ 139947 w 491910"/>
              <a:gd name="connsiteY2" fmla="*/ 962527 h 964007"/>
              <a:gd name="connsiteX3" fmla="*/ 428705 w 491910"/>
              <a:gd name="connsiteY3" fmla="*/ 760396 h 964007"/>
              <a:gd name="connsiteX4" fmla="*/ 476831 w 491910"/>
              <a:gd name="connsiteY4" fmla="*/ 500514 h 964007"/>
              <a:gd name="connsiteX5" fmla="*/ 226574 w 491910"/>
              <a:gd name="connsiteY5" fmla="*/ 452388 h 964007"/>
              <a:gd name="connsiteX6" fmla="*/ 43694 w 491910"/>
              <a:gd name="connsiteY6" fmla="*/ 596767 h 964007"/>
              <a:gd name="connsiteX0" fmla="*/ 284326 w 488740"/>
              <a:gd name="connsiteY0" fmla="*/ 0 h 963985"/>
              <a:gd name="connsiteX1" fmla="*/ 5193 w 488740"/>
              <a:gd name="connsiteY1" fmla="*/ 712270 h 963985"/>
              <a:gd name="connsiteX2" fmla="*/ 139947 w 488740"/>
              <a:gd name="connsiteY2" fmla="*/ 962527 h 963985"/>
              <a:gd name="connsiteX3" fmla="*/ 428705 w 488740"/>
              <a:gd name="connsiteY3" fmla="*/ 760396 h 963985"/>
              <a:gd name="connsiteX4" fmla="*/ 476831 w 488740"/>
              <a:gd name="connsiteY4" fmla="*/ 500514 h 963985"/>
              <a:gd name="connsiteX5" fmla="*/ 226574 w 488740"/>
              <a:gd name="connsiteY5" fmla="*/ 452388 h 963985"/>
              <a:gd name="connsiteX6" fmla="*/ 43694 w 488740"/>
              <a:gd name="connsiteY6" fmla="*/ 596767 h 963985"/>
              <a:gd name="connsiteX0" fmla="*/ 284326 w 461101"/>
              <a:gd name="connsiteY0" fmla="*/ 0 h 964022"/>
              <a:gd name="connsiteX1" fmla="*/ 5193 w 461101"/>
              <a:gd name="connsiteY1" fmla="*/ 712270 h 964022"/>
              <a:gd name="connsiteX2" fmla="*/ 139947 w 461101"/>
              <a:gd name="connsiteY2" fmla="*/ 962527 h 964022"/>
              <a:gd name="connsiteX3" fmla="*/ 428705 w 461101"/>
              <a:gd name="connsiteY3" fmla="*/ 760396 h 964022"/>
              <a:gd name="connsiteX4" fmla="*/ 431587 w 461101"/>
              <a:gd name="connsiteY4" fmla="*/ 490989 h 964022"/>
              <a:gd name="connsiteX5" fmla="*/ 226574 w 461101"/>
              <a:gd name="connsiteY5" fmla="*/ 452388 h 964022"/>
              <a:gd name="connsiteX6" fmla="*/ 43694 w 461101"/>
              <a:gd name="connsiteY6" fmla="*/ 596767 h 964022"/>
              <a:gd name="connsiteX0" fmla="*/ 284326 w 467883"/>
              <a:gd name="connsiteY0" fmla="*/ 0 h 964026"/>
              <a:gd name="connsiteX1" fmla="*/ 5193 w 467883"/>
              <a:gd name="connsiteY1" fmla="*/ 712270 h 964026"/>
              <a:gd name="connsiteX2" fmla="*/ 139947 w 467883"/>
              <a:gd name="connsiteY2" fmla="*/ 962527 h 964026"/>
              <a:gd name="connsiteX3" fmla="*/ 428705 w 467883"/>
              <a:gd name="connsiteY3" fmla="*/ 760396 h 964026"/>
              <a:gd name="connsiteX4" fmla="*/ 443493 w 467883"/>
              <a:gd name="connsiteY4" fmla="*/ 488608 h 964026"/>
              <a:gd name="connsiteX5" fmla="*/ 226574 w 467883"/>
              <a:gd name="connsiteY5" fmla="*/ 452388 h 964026"/>
              <a:gd name="connsiteX6" fmla="*/ 43694 w 467883"/>
              <a:gd name="connsiteY6" fmla="*/ 596767 h 964026"/>
              <a:gd name="connsiteX0" fmla="*/ 284326 w 467883"/>
              <a:gd name="connsiteY0" fmla="*/ 0 h 964026"/>
              <a:gd name="connsiteX1" fmla="*/ 5193 w 467883"/>
              <a:gd name="connsiteY1" fmla="*/ 712270 h 964026"/>
              <a:gd name="connsiteX2" fmla="*/ 139947 w 467883"/>
              <a:gd name="connsiteY2" fmla="*/ 962527 h 964026"/>
              <a:gd name="connsiteX3" fmla="*/ 428705 w 467883"/>
              <a:gd name="connsiteY3" fmla="*/ 760396 h 964026"/>
              <a:gd name="connsiteX4" fmla="*/ 443493 w 467883"/>
              <a:gd name="connsiteY4" fmla="*/ 488608 h 964026"/>
              <a:gd name="connsiteX5" fmla="*/ 226574 w 467883"/>
              <a:gd name="connsiteY5" fmla="*/ 452388 h 964026"/>
              <a:gd name="connsiteX6" fmla="*/ 22262 w 467883"/>
              <a:gd name="connsiteY6" fmla="*/ 596767 h 964026"/>
              <a:gd name="connsiteX0" fmla="*/ 284326 w 467883"/>
              <a:gd name="connsiteY0" fmla="*/ 0 h 964026"/>
              <a:gd name="connsiteX1" fmla="*/ 5193 w 467883"/>
              <a:gd name="connsiteY1" fmla="*/ 712270 h 964026"/>
              <a:gd name="connsiteX2" fmla="*/ 139947 w 467883"/>
              <a:gd name="connsiteY2" fmla="*/ 962527 h 964026"/>
              <a:gd name="connsiteX3" fmla="*/ 428705 w 467883"/>
              <a:gd name="connsiteY3" fmla="*/ 760396 h 964026"/>
              <a:gd name="connsiteX4" fmla="*/ 443493 w 467883"/>
              <a:gd name="connsiteY4" fmla="*/ 488608 h 964026"/>
              <a:gd name="connsiteX5" fmla="*/ 226574 w 467883"/>
              <a:gd name="connsiteY5" fmla="*/ 452388 h 964026"/>
              <a:gd name="connsiteX6" fmla="*/ 29405 w 467883"/>
              <a:gd name="connsiteY6" fmla="*/ 596767 h 96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883" h="964026">
                <a:moveTo>
                  <a:pt x="284326" y="0"/>
                </a:moveTo>
                <a:cubicBezTo>
                  <a:pt x="156791" y="275924"/>
                  <a:pt x="29256" y="551849"/>
                  <a:pt x="5193" y="712270"/>
                </a:cubicBezTo>
                <a:cubicBezTo>
                  <a:pt x="-18870" y="872691"/>
                  <a:pt x="43169" y="944981"/>
                  <a:pt x="139947" y="962527"/>
                </a:cubicBezTo>
                <a:cubicBezTo>
                  <a:pt x="236725" y="980073"/>
                  <a:pt x="378114" y="839382"/>
                  <a:pt x="428705" y="760396"/>
                </a:cubicBezTo>
                <a:cubicBezTo>
                  <a:pt x="479296" y="681410"/>
                  <a:pt x="477181" y="539943"/>
                  <a:pt x="443493" y="488608"/>
                </a:cubicBezTo>
                <a:cubicBezTo>
                  <a:pt x="409805" y="437273"/>
                  <a:pt x="295589" y="434362"/>
                  <a:pt x="226574" y="452388"/>
                </a:cubicBezTo>
                <a:cubicBezTo>
                  <a:pt x="157559" y="470414"/>
                  <a:pt x="84750" y="532598"/>
                  <a:pt x="29405" y="59676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6104140" y="3636294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229" y="2779791"/>
            <a:ext cx="467602" cy="8947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15163" y="514576"/>
            <a:ext cx="8485498" cy="823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букви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2921544"/>
            <a:ext cx="3331038" cy="33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0181 0.07153 L -0.02201 0.10509 L -0.02045 0.12755 L -0.01107 0.13889 L 0.0039 0.12616 L 0.01419 0.09398 L 0.01419 0.07153 L 0.00625 0.05741 L -0.01029 0.06435 L -0.01654 0.07292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2631" r="40357" b="74097"/>
          <a:stretch/>
        </p:blipFill>
        <p:spPr>
          <a:xfrm>
            <a:off x="280022" y="2160000"/>
            <a:ext cx="9900000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868519" y="2321461"/>
            <a:ext cx="550365" cy="5628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45981" r="75481" b="48736"/>
          <a:stretch/>
        </p:blipFill>
        <p:spPr>
          <a:xfrm>
            <a:off x="792554" y="4285884"/>
            <a:ext cx="933253" cy="4807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7" t="46085" r="58585" b="48632"/>
          <a:stretch/>
        </p:blipFill>
        <p:spPr>
          <a:xfrm>
            <a:off x="792554" y="3321354"/>
            <a:ext cx="933253" cy="48076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1451751" y="2317875"/>
            <a:ext cx="550365" cy="56287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2034983" y="2309893"/>
            <a:ext cx="550365" cy="56287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2618215" y="2327128"/>
            <a:ext cx="550365" cy="5628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3330065" y="2317875"/>
            <a:ext cx="550365" cy="56287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3913297" y="2309893"/>
            <a:ext cx="550365" cy="5628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4496529" y="2327128"/>
            <a:ext cx="550365" cy="5628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45981" r="75481" b="48736"/>
          <a:stretch/>
        </p:blipFill>
        <p:spPr>
          <a:xfrm>
            <a:off x="1924665" y="4283842"/>
            <a:ext cx="933253" cy="48076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7" t="46085" r="58585" b="48632"/>
          <a:stretch/>
        </p:blipFill>
        <p:spPr>
          <a:xfrm>
            <a:off x="2064244" y="3312350"/>
            <a:ext cx="933253" cy="48076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5130028" y="2314894"/>
            <a:ext cx="550365" cy="562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5253" r="83333" b="41683"/>
          <a:stretch/>
        </p:blipFill>
        <p:spPr>
          <a:xfrm>
            <a:off x="3130232" y="3162768"/>
            <a:ext cx="1584151" cy="107456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5253" r="83333" b="41683"/>
          <a:stretch/>
        </p:blipFill>
        <p:spPr>
          <a:xfrm>
            <a:off x="4613134" y="3162768"/>
            <a:ext cx="1584151" cy="107456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5713260" y="2363218"/>
            <a:ext cx="731199" cy="52251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6257837" y="2367485"/>
            <a:ext cx="731199" cy="52251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6810580" y="2362240"/>
            <a:ext cx="731199" cy="52251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7388024" y="2342230"/>
            <a:ext cx="731199" cy="52251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8080356" y="2342230"/>
            <a:ext cx="731199" cy="52251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6152" r="87744" b="48000"/>
          <a:stretch/>
        </p:blipFill>
        <p:spPr>
          <a:xfrm>
            <a:off x="8744034" y="2342230"/>
            <a:ext cx="731199" cy="52251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45734" r="77706" b="43438"/>
          <a:stretch/>
        </p:blipFill>
        <p:spPr>
          <a:xfrm>
            <a:off x="6635655" y="3309362"/>
            <a:ext cx="1422938" cy="92797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45734" r="77706" b="43438"/>
          <a:stretch/>
        </p:blipFill>
        <p:spPr>
          <a:xfrm>
            <a:off x="8398164" y="3311184"/>
            <a:ext cx="1422938" cy="92797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42577" r="65826" b="46595"/>
          <a:stretch/>
        </p:blipFill>
        <p:spPr>
          <a:xfrm>
            <a:off x="3303957" y="4006617"/>
            <a:ext cx="1422938" cy="92797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43448" r="65826" b="45724"/>
          <a:stretch/>
        </p:blipFill>
        <p:spPr>
          <a:xfrm>
            <a:off x="4968924" y="4058349"/>
            <a:ext cx="1422938" cy="92797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43992" r="54374" b="45180"/>
          <a:stretch/>
        </p:blipFill>
        <p:spPr>
          <a:xfrm>
            <a:off x="6787729" y="4103803"/>
            <a:ext cx="1422938" cy="92797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43992" r="54374" b="45180"/>
          <a:stretch/>
        </p:blipFill>
        <p:spPr>
          <a:xfrm>
            <a:off x="8582934" y="4123377"/>
            <a:ext cx="1422938" cy="92797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263879" y="627187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ь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7287" y="627186"/>
            <a:ext cx="8415799" cy="1532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буквосполучення, слова у наступних рядках. Зроби звукові схеми слів.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821102" y="434579"/>
            <a:ext cx="2320578" cy="2156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714623" y="3667933"/>
            <a:ext cx="2205122" cy="2039497"/>
          </a:xfrm>
          <a:prstGeom prst="rect">
            <a:avLst/>
          </a:prstGeom>
        </p:spPr>
      </p:pic>
      <p:sp>
        <p:nvSpPr>
          <p:cNvPr id="47" name="Минус 46"/>
          <p:cNvSpPr/>
          <p:nvPr/>
        </p:nvSpPr>
        <p:spPr>
          <a:xfrm>
            <a:off x="3631489" y="3054695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3942039" y="3027870"/>
            <a:ext cx="146773" cy="1348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инус 48"/>
          <p:cNvSpPr/>
          <p:nvPr/>
        </p:nvSpPr>
        <p:spPr>
          <a:xfrm>
            <a:off x="4081843" y="2961362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3630337" y="2959862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6950187" y="2991197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7347124" y="3032219"/>
            <a:ext cx="146773" cy="1348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Минус 52"/>
          <p:cNvSpPr/>
          <p:nvPr/>
        </p:nvSpPr>
        <p:spPr>
          <a:xfrm>
            <a:off x="7606850" y="3027870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7606850" y="2949646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4082001" y="3045501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Минус 76"/>
          <p:cNvSpPr/>
          <p:nvPr/>
        </p:nvSpPr>
        <p:spPr>
          <a:xfrm>
            <a:off x="3591352" y="3985001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3957310" y="3923451"/>
            <a:ext cx="146773" cy="1348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Минус 79"/>
          <p:cNvSpPr/>
          <p:nvPr/>
        </p:nvSpPr>
        <p:spPr>
          <a:xfrm>
            <a:off x="4157677" y="3973119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Минус 83"/>
          <p:cNvSpPr/>
          <p:nvPr/>
        </p:nvSpPr>
        <p:spPr>
          <a:xfrm>
            <a:off x="7156496" y="4022780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узел 84"/>
          <p:cNvSpPr/>
          <p:nvPr/>
        </p:nvSpPr>
        <p:spPr>
          <a:xfrm>
            <a:off x="7501771" y="3995955"/>
            <a:ext cx="146773" cy="1348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Минус 85"/>
          <p:cNvSpPr/>
          <p:nvPr/>
        </p:nvSpPr>
        <p:spPr>
          <a:xfrm>
            <a:off x="7664725" y="3929447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Минус 86"/>
          <p:cNvSpPr/>
          <p:nvPr/>
        </p:nvSpPr>
        <p:spPr>
          <a:xfrm>
            <a:off x="3586884" y="3895873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Минус 87"/>
          <p:cNvSpPr/>
          <p:nvPr/>
        </p:nvSpPr>
        <p:spPr>
          <a:xfrm>
            <a:off x="4170116" y="3890197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>
          <a:xfrm>
            <a:off x="6955153" y="3987313"/>
            <a:ext cx="146773" cy="1348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Минус 90"/>
          <p:cNvSpPr/>
          <p:nvPr/>
        </p:nvSpPr>
        <p:spPr>
          <a:xfrm>
            <a:off x="7156496" y="3929447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Минус 91"/>
          <p:cNvSpPr/>
          <p:nvPr/>
        </p:nvSpPr>
        <p:spPr>
          <a:xfrm>
            <a:off x="7664725" y="4014947"/>
            <a:ext cx="293546" cy="20140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836442" y="5212690"/>
            <a:ext cx="7137533" cy="910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Порівняй кількість букв і звуків </a:t>
            </a:r>
            <a:r>
              <a:rPr lang="uk-UA" sz="2400" b="1" dirty="0" err="1" smtClean="0">
                <a:solidFill>
                  <a:schemeClr val="bg1"/>
                </a:solidFill>
              </a:rPr>
              <a:t>укожному</a:t>
            </a:r>
            <a:r>
              <a:rPr lang="uk-UA" sz="2400" b="1" dirty="0" smtClean="0">
                <a:solidFill>
                  <a:schemeClr val="bg1"/>
                </a:solidFill>
              </a:rPr>
              <a:t> слові.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вона різна?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7" grpId="0" animBg="1"/>
      <p:bldP spid="78" grpId="0" animBg="1"/>
      <p:bldP spid="80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44357</TotalTime>
  <Words>401</Words>
  <Application>Microsoft Office PowerPoint</Application>
  <PresentationFormat>Произвольный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2844</cp:revision>
  <dcterms:created xsi:type="dcterms:W3CDTF">2018-01-05T16:38:53Z</dcterms:created>
  <dcterms:modified xsi:type="dcterms:W3CDTF">2024-01-26T09:56:09Z</dcterms:modified>
</cp:coreProperties>
</file>