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321" r:id="rId3"/>
    <p:sldId id="322" r:id="rId4"/>
    <p:sldId id="323" r:id="rId5"/>
    <p:sldId id="278" r:id="rId6"/>
    <p:sldId id="285" r:id="rId7"/>
    <p:sldId id="306" r:id="rId8"/>
    <p:sldId id="287" r:id="rId9"/>
    <p:sldId id="325" r:id="rId10"/>
    <p:sldId id="326" r:id="rId11"/>
    <p:sldId id="327" r:id="rId12"/>
    <p:sldId id="309" r:id="rId13"/>
    <p:sldId id="310" r:id="rId14"/>
    <p:sldId id="311" r:id="rId15"/>
    <p:sldId id="312" r:id="rId16"/>
    <p:sldId id="292" r:id="rId17"/>
    <p:sldId id="277" r:id="rId18"/>
    <p:sldId id="293" r:id="rId19"/>
    <p:sldId id="296" r:id="rId20"/>
    <p:sldId id="294" r:id="rId21"/>
    <p:sldId id="324" r:id="rId22"/>
    <p:sldId id="295" r:id="rId23"/>
    <p:sldId id="320" r:id="rId24"/>
    <p:sldId id="31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22.02.2024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22.02.2024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22.02.2024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22.02.2024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22.02.2024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22.02.2024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watch?v=pntfox4v520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8686" y="4640139"/>
            <a:ext cx="9394371" cy="11237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chemeClr val="bg1"/>
                </a:solidFill>
              </a:rPr>
              <a:t>Які країни є на Землі? 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83787" y="1554956"/>
            <a:ext cx="31895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66</a:t>
            </a:r>
          </a:p>
        </p:txBody>
      </p:sp>
      <p:pic>
        <p:nvPicPr>
          <p:cNvPr id="6146" name="Picture 2" descr="D:\Картинки до тестів\!!!_Есміра_літера Ш+Досліджую Світ\_free_2024-01-20-21-10-46_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77000"/>
            <a:ext cx="3091543" cy="3091543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64028" y="1769943"/>
            <a:ext cx="5791201" cy="42933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/>
              <a:t>Єгипетські</a:t>
            </a:r>
            <a:r>
              <a:rPr lang="ru-RU" sz="2400" b="1" dirty="0" smtClean="0"/>
              <a:t> </a:t>
            </a:r>
            <a:r>
              <a:rPr lang="ru-RU" sz="2400" b="1" dirty="0" err="1"/>
              <a:t>піраміди</a:t>
            </a:r>
            <a:r>
              <a:rPr lang="ru-RU" sz="2400" b="1" dirty="0"/>
              <a:t> — </a:t>
            </a:r>
            <a:r>
              <a:rPr lang="ru-RU" sz="2400" b="1" dirty="0" err="1"/>
              <a:t>найбільша</a:t>
            </a:r>
            <a:r>
              <a:rPr lang="ru-RU" sz="2400" b="1" dirty="0"/>
              <a:t> </a:t>
            </a:r>
            <a:r>
              <a:rPr lang="ru-RU" sz="2400" b="1" dirty="0" err="1"/>
              <a:t>архітектурна</a:t>
            </a:r>
            <a:r>
              <a:rPr lang="ru-RU" sz="2400" b="1" dirty="0"/>
              <a:t> </a:t>
            </a:r>
            <a:r>
              <a:rPr lang="ru-RU" sz="2400" b="1" dirty="0" err="1"/>
              <a:t>пам'ятка</a:t>
            </a:r>
            <a:r>
              <a:rPr lang="ru-RU" sz="2400" b="1" dirty="0"/>
              <a:t> 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Стародавнього</a:t>
            </a:r>
            <a:r>
              <a:rPr lang="ru-RU" sz="2400" b="1" dirty="0" smtClean="0"/>
              <a:t> </a:t>
            </a:r>
            <a:r>
              <a:rPr lang="ru-RU" sz="2400" b="1" dirty="0" err="1"/>
              <a:t>Єгипту</a:t>
            </a:r>
            <a:r>
              <a:rPr lang="ru-RU" sz="2400" b="1" dirty="0"/>
              <a:t>, </a:t>
            </a:r>
            <a:r>
              <a:rPr lang="ru-RU" sz="2400" b="1" dirty="0" err="1"/>
              <a:t>одне</a:t>
            </a:r>
            <a:r>
              <a:rPr lang="ru-RU" sz="2400" b="1" dirty="0"/>
              <a:t> з семи </a:t>
            </a:r>
            <a:r>
              <a:rPr lang="ru-RU" sz="2400" b="1" dirty="0" smtClean="0"/>
              <a:t>чудес </a:t>
            </a:r>
            <a:r>
              <a:rPr lang="ru-RU" sz="2400" b="1" dirty="0" err="1"/>
              <a:t>світу</a:t>
            </a:r>
            <a:r>
              <a:rPr lang="ru-RU" sz="2400" b="1" dirty="0"/>
              <a:t>. </a:t>
            </a:r>
            <a:r>
              <a:rPr lang="ru-RU" sz="2400" b="1" dirty="0" err="1"/>
              <a:t>Піраміди</a:t>
            </a:r>
            <a:r>
              <a:rPr lang="ru-RU" sz="2400" b="1" dirty="0"/>
              <a:t> —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величезні</a:t>
            </a:r>
            <a:r>
              <a:rPr lang="ru-RU" sz="2400" b="1" dirty="0"/>
              <a:t> </a:t>
            </a:r>
            <a:r>
              <a:rPr lang="ru-RU" sz="2400" b="1" dirty="0" err="1"/>
              <a:t>кам'яні</a:t>
            </a:r>
            <a:r>
              <a:rPr lang="ru-RU" sz="2400" b="1" dirty="0"/>
              <a:t> </a:t>
            </a:r>
            <a:r>
              <a:rPr lang="ru-RU" sz="2400" b="1" dirty="0" err="1" smtClean="0"/>
              <a:t>споруди</a:t>
            </a:r>
            <a:endParaRPr lang="ru-RU" sz="2400" b="1" dirty="0" smtClean="0"/>
          </a:p>
          <a:p>
            <a:pPr algn="ctr"/>
            <a:r>
              <a:rPr lang="ru-RU" sz="2400" b="1" dirty="0"/>
              <a:t> </a:t>
            </a:r>
            <a:r>
              <a:rPr lang="ru-RU" sz="2400" b="1" dirty="0" err="1"/>
              <a:t>пірамідальної</a:t>
            </a:r>
            <a:r>
              <a:rPr lang="ru-RU" sz="2400" b="1" dirty="0"/>
              <a:t>, </a:t>
            </a:r>
            <a:r>
              <a:rPr lang="ru-RU" sz="2400" b="1" dirty="0" err="1"/>
              <a:t>ступінчатої</a:t>
            </a:r>
            <a:r>
              <a:rPr lang="ru-RU" sz="2400" b="1" dirty="0"/>
              <a:t> </a:t>
            </a:r>
            <a:r>
              <a:rPr lang="ru-RU" sz="2400" b="1" dirty="0" err="1"/>
              <a:t>чи</a:t>
            </a:r>
            <a:r>
              <a:rPr lang="ru-RU" sz="2400" b="1" dirty="0"/>
              <a:t> </a:t>
            </a:r>
            <a:r>
              <a:rPr lang="ru-RU" sz="2400" b="1" dirty="0" err="1"/>
              <a:t>баштоподібної</a:t>
            </a:r>
            <a:r>
              <a:rPr lang="ru-RU" sz="2400" b="1" dirty="0"/>
              <a:t> </a:t>
            </a:r>
            <a:r>
              <a:rPr lang="ru-RU" sz="2400" b="1" dirty="0" err="1"/>
              <a:t>форми</a:t>
            </a:r>
            <a:r>
              <a:rPr lang="ru-RU" sz="2400" b="1" dirty="0"/>
              <a:t>, </a:t>
            </a:r>
            <a:r>
              <a:rPr lang="ru-RU" sz="2400" b="1" dirty="0" err="1"/>
              <a:t>збудовані</a:t>
            </a:r>
            <a:r>
              <a:rPr lang="ru-RU" sz="2400" b="1" dirty="0"/>
              <a:t> як </a:t>
            </a:r>
            <a:r>
              <a:rPr lang="ru-RU" sz="2400" b="1" dirty="0" err="1"/>
              <a:t>гробниці</a:t>
            </a:r>
            <a:r>
              <a:rPr lang="ru-RU" sz="2400" b="1" dirty="0"/>
              <a:t> для </a:t>
            </a:r>
            <a:r>
              <a:rPr lang="ru-RU" sz="2400" b="1" dirty="0" err="1"/>
              <a:t>фараонів</a:t>
            </a:r>
            <a:r>
              <a:rPr lang="ru-RU" sz="2400" b="1" dirty="0"/>
              <a:t> </a:t>
            </a:r>
            <a:r>
              <a:rPr lang="ru-RU" sz="2400" b="1" dirty="0" err="1" smtClean="0"/>
              <a:t>Давнього</a:t>
            </a:r>
            <a:r>
              <a:rPr lang="ru-RU" sz="2400" b="1" dirty="0" smtClean="0"/>
              <a:t> </a:t>
            </a:r>
            <a:r>
              <a:rPr lang="ru-RU" sz="2400" b="1" dirty="0" err="1"/>
              <a:t>Єгипту</a:t>
            </a:r>
            <a:r>
              <a:rPr lang="ru-RU" sz="2400" b="1" dirty="0"/>
              <a:t>. </a:t>
            </a:r>
            <a:r>
              <a:rPr lang="ru-RU" sz="2400" b="1" dirty="0" err="1"/>
              <a:t>Всього</a:t>
            </a:r>
            <a:r>
              <a:rPr lang="ru-RU" sz="2400" b="1" dirty="0"/>
              <a:t> в </a:t>
            </a:r>
            <a:r>
              <a:rPr lang="ru-RU" sz="2400" b="1" dirty="0" err="1"/>
              <a:t>Єгипті</a:t>
            </a:r>
            <a:r>
              <a:rPr lang="ru-RU" sz="2400" b="1" dirty="0"/>
              <a:t> </a:t>
            </a:r>
            <a:r>
              <a:rPr lang="ru-RU" sz="2400" b="1" dirty="0" err="1"/>
              <a:t>знайдено</a:t>
            </a:r>
            <a:r>
              <a:rPr lang="ru-RU" sz="2400" b="1" dirty="0"/>
              <a:t> 118 </a:t>
            </a:r>
            <a:r>
              <a:rPr lang="ru-RU" sz="2400" b="1" dirty="0" err="1" smtClean="0"/>
              <a:t>пірамід</a:t>
            </a:r>
            <a:r>
              <a:rPr lang="ru-RU" sz="2400" b="1" dirty="0" smtClean="0"/>
              <a:t>. За </a:t>
            </a:r>
            <a:r>
              <a:rPr lang="ru-RU" sz="2400" b="1" dirty="0" err="1"/>
              <a:t>іншими</a:t>
            </a:r>
            <a:r>
              <a:rPr lang="ru-RU" sz="2400" b="1" dirty="0"/>
              <a:t> </a:t>
            </a:r>
            <a:r>
              <a:rPr lang="ru-RU" sz="2400" b="1" dirty="0" err="1"/>
              <a:t>даними</a:t>
            </a:r>
            <a:r>
              <a:rPr lang="ru-RU" sz="2400" b="1" dirty="0"/>
              <a:t> </a:t>
            </a:r>
            <a:r>
              <a:rPr lang="ru-RU" sz="2400" b="1" dirty="0" err="1"/>
              <a:t>кількість</a:t>
            </a:r>
            <a:r>
              <a:rPr lang="ru-RU" sz="2400" b="1" dirty="0"/>
              <a:t> </a:t>
            </a:r>
            <a:r>
              <a:rPr lang="ru-RU" sz="2400" b="1" dirty="0" err="1"/>
              <a:t>пірамід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збереглися</a:t>
            </a:r>
            <a:r>
              <a:rPr lang="ru-RU" sz="2400" b="1" dirty="0"/>
              <a:t>, </a:t>
            </a:r>
            <a:r>
              <a:rPr lang="ru-RU" sz="2400" b="1" dirty="0" err="1"/>
              <a:t>сягає</a:t>
            </a:r>
            <a:r>
              <a:rPr lang="ru-RU" sz="2400" b="1" dirty="0"/>
              <a:t> </a:t>
            </a:r>
            <a:r>
              <a:rPr lang="ru-RU" sz="2400" b="1" dirty="0" smtClean="0"/>
              <a:t>238.</a:t>
            </a:r>
            <a:endParaRPr lang="uk-UA" sz="2400" b="1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2" y="2146832"/>
            <a:ext cx="5078722" cy="3233234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556657" y="484233"/>
            <a:ext cx="9285514" cy="1137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Країни мають свої символи.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 Єгипті – це </a:t>
            </a:r>
            <a:r>
              <a:rPr lang="uk-UA" sz="3200" b="1" dirty="0" smtClean="0">
                <a:solidFill>
                  <a:schemeClr val="bg1"/>
                </a:solidFill>
              </a:rPr>
              <a:t>піраміди.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226097" y="2053010"/>
            <a:ext cx="4973315" cy="34681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Кенгуру — </a:t>
            </a:r>
            <a:r>
              <a:rPr lang="ru-RU" sz="2400" b="1" dirty="0" err="1"/>
              <a:t>національний</a:t>
            </a:r>
            <a:r>
              <a:rPr lang="ru-RU" sz="2400" b="1" dirty="0"/>
              <a:t> символ </a:t>
            </a:r>
            <a:r>
              <a:rPr lang="ru-RU" sz="2400" b="1" dirty="0" err="1"/>
              <a:t>Австралії</a:t>
            </a:r>
            <a:r>
              <a:rPr lang="ru-RU" sz="2400" b="1" dirty="0"/>
              <a:t>: </a:t>
            </a:r>
            <a:r>
              <a:rPr lang="ru-RU" sz="2400" b="1" dirty="0" err="1"/>
              <a:t>він</a:t>
            </a:r>
            <a:r>
              <a:rPr lang="ru-RU" sz="2400" b="1" dirty="0"/>
              <a:t> є </a:t>
            </a:r>
            <a:r>
              <a:rPr lang="ru-RU" sz="2400" b="1" dirty="0" err="1"/>
              <a:t>емблемою</a:t>
            </a:r>
            <a:r>
              <a:rPr lang="ru-RU" sz="2400" b="1" dirty="0"/>
              <a:t>, яка </a:t>
            </a:r>
            <a:r>
              <a:rPr lang="ru-RU" sz="2400" b="1" dirty="0" err="1"/>
              <a:t>використовується</a:t>
            </a:r>
            <a:r>
              <a:rPr lang="ru-RU" sz="2400" b="1" dirty="0"/>
              <a:t> на </a:t>
            </a:r>
            <a:r>
              <a:rPr lang="ru-RU" sz="2400" b="1" dirty="0" err="1"/>
              <a:t>гербі</a:t>
            </a:r>
            <a:r>
              <a:rPr lang="ru-RU" sz="2400" b="1" dirty="0"/>
              <a:t> </a:t>
            </a:r>
            <a:r>
              <a:rPr lang="ru-RU" sz="2400" b="1" dirty="0" err="1"/>
              <a:t>Австралії</a:t>
            </a:r>
            <a:r>
              <a:rPr lang="ru-RU" sz="2400" b="1" dirty="0"/>
              <a:t>, </a:t>
            </a:r>
            <a:r>
              <a:rPr lang="ru-RU" sz="2400" b="1" dirty="0" err="1"/>
              <a:t>емблемах</a:t>
            </a:r>
            <a:r>
              <a:rPr lang="ru-RU" sz="2400" b="1" dirty="0"/>
              <a:t> </a:t>
            </a:r>
            <a:r>
              <a:rPr lang="ru-RU" sz="2400" b="1" dirty="0" err="1"/>
              <a:t>національних</a:t>
            </a:r>
            <a:r>
              <a:rPr lang="ru-RU" sz="2400" b="1" dirty="0"/>
              <a:t> </a:t>
            </a:r>
            <a:r>
              <a:rPr lang="ru-RU" sz="2400" b="1" dirty="0" err="1"/>
              <a:t>компаній</a:t>
            </a:r>
            <a:r>
              <a:rPr lang="ru-RU" sz="2400" b="1" dirty="0"/>
              <a:t>. </a:t>
            </a:r>
            <a:r>
              <a:rPr lang="ru-RU" sz="2400" b="1" dirty="0" err="1"/>
              <a:t>Тварина</a:t>
            </a:r>
            <a:r>
              <a:rPr lang="ru-RU" sz="2400" b="1" dirty="0"/>
              <a:t> є </a:t>
            </a:r>
            <a:r>
              <a:rPr lang="ru-RU" sz="2400" b="1" dirty="0" err="1"/>
              <a:t>важливим</a:t>
            </a:r>
            <a:r>
              <a:rPr lang="ru-RU" sz="2400" b="1" dirty="0"/>
              <a:t> </a:t>
            </a:r>
            <a:r>
              <a:rPr lang="ru-RU" sz="2400" b="1" dirty="0" err="1"/>
              <a:t>елементом</a:t>
            </a:r>
            <a:r>
              <a:rPr lang="ru-RU" sz="2400" b="1" dirty="0"/>
              <a:t> </a:t>
            </a:r>
            <a:r>
              <a:rPr lang="ru-RU" sz="2400" b="1" dirty="0" err="1" smtClean="0"/>
              <a:t>австралійської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культури</a:t>
            </a:r>
            <a:r>
              <a:rPr lang="ru-RU" sz="2400" b="1" dirty="0" smtClean="0"/>
              <a:t>.</a:t>
            </a:r>
            <a:endParaRPr lang="uk-UA" sz="24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37" y="2039976"/>
            <a:ext cx="5043132" cy="376205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1556657" y="484233"/>
            <a:ext cx="9285514" cy="1137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Країни мають свої символи.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У Австралії - це </a:t>
            </a:r>
            <a:r>
              <a:rPr lang="uk-UA" sz="3200" b="1" dirty="0" smtClean="0">
                <a:solidFill>
                  <a:schemeClr val="bg1"/>
                </a:solidFill>
              </a:rPr>
              <a:t>кенгуру.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4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7167" y="603386"/>
            <a:ext cx="8732066" cy="75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77167" y="1713979"/>
            <a:ext cx="5614234" cy="31519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У різних куточках землі люди по – різному пристосовуються до умов життя. Вони по своєму будують житла, носять різний одяг, вирощують різні сорти рослин і породи тварин. Вони звикли до різної їжі і мають різні культурні традиції.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72" b="8597"/>
          <a:stretch/>
        </p:blipFill>
        <p:spPr>
          <a:xfrm>
            <a:off x="7886882" y="1713979"/>
            <a:ext cx="2706638" cy="43018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77167" y="4992571"/>
            <a:ext cx="5614234" cy="7175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Познайомимося з деякими країнами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2306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9456" y="701396"/>
            <a:ext cx="10080173" cy="8770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Познайомимось з деякими </a:t>
            </a:r>
            <a:r>
              <a:rPr lang="uk-UA" sz="3600" b="1" dirty="0" smtClean="0"/>
              <a:t>країнами.</a:t>
            </a:r>
            <a:r>
              <a:rPr lang="ru-RU" sz="3600" b="1" dirty="0" smtClean="0"/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Японія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2820" y="1725769"/>
            <a:ext cx="4678009" cy="241080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Символом </a:t>
            </a:r>
            <a:r>
              <a:rPr lang="ru-RU" sz="2400" b="1" dirty="0" err="1"/>
              <a:t>країни</a:t>
            </a:r>
            <a:r>
              <a:rPr lang="ru-RU" sz="2400" b="1" dirty="0"/>
              <a:t> є – </a:t>
            </a:r>
            <a:r>
              <a:rPr lang="ru-RU" sz="2400" b="1" dirty="0" err="1"/>
              <a:t>квітка</a:t>
            </a:r>
            <a:r>
              <a:rPr lang="ru-RU" sz="2400" b="1" dirty="0"/>
              <a:t> хризантема. </a:t>
            </a:r>
            <a:r>
              <a:rPr lang="ru-RU" sz="2400" b="1" dirty="0" err="1"/>
              <a:t>Японці</a:t>
            </a:r>
            <a:r>
              <a:rPr lang="ru-RU" sz="2400" b="1" dirty="0"/>
              <a:t> </a:t>
            </a:r>
            <a:r>
              <a:rPr lang="ru-RU" sz="2400" b="1" dirty="0" err="1"/>
              <a:t>винайшли</a:t>
            </a:r>
            <a:r>
              <a:rPr lang="ru-RU" sz="2400" b="1" dirty="0"/>
              <a:t> </a:t>
            </a:r>
            <a:r>
              <a:rPr lang="ru-RU" sz="2400" b="1" dirty="0" err="1"/>
              <a:t>мистецтво</a:t>
            </a:r>
            <a:r>
              <a:rPr lang="ru-RU" sz="2400" b="1" dirty="0"/>
              <a:t> </a:t>
            </a:r>
            <a:r>
              <a:rPr lang="ru-RU" sz="2400" b="1" dirty="0" err="1"/>
              <a:t>вирощування</a:t>
            </a:r>
            <a:r>
              <a:rPr lang="ru-RU" sz="2400" b="1" dirty="0"/>
              <a:t> </a:t>
            </a:r>
            <a:r>
              <a:rPr lang="ru-RU" sz="2400" b="1" dirty="0" err="1"/>
              <a:t>карликових</a:t>
            </a:r>
            <a:r>
              <a:rPr lang="ru-RU" sz="2400" b="1" dirty="0"/>
              <a:t> маленьких дерев. </a:t>
            </a:r>
            <a:r>
              <a:rPr lang="ru-RU" sz="2400" b="1" dirty="0" err="1"/>
              <a:t>Традиційний</a:t>
            </a:r>
            <a:r>
              <a:rPr lang="ru-RU" sz="2400" b="1" dirty="0"/>
              <a:t> </a:t>
            </a:r>
            <a:r>
              <a:rPr lang="ru-RU" sz="2400" b="1" dirty="0" err="1"/>
              <a:t>одяг</a:t>
            </a:r>
            <a:r>
              <a:rPr lang="ru-RU" sz="2400" b="1" dirty="0"/>
              <a:t> – </a:t>
            </a:r>
            <a:r>
              <a:rPr lang="ru-RU" sz="2400" b="1" dirty="0" err="1" smtClean="0"/>
              <a:t>кімоно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Національна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страва</a:t>
            </a:r>
            <a:r>
              <a:rPr lang="ru-RU" sz="2400" b="1" dirty="0" smtClean="0"/>
              <a:t> – </a:t>
            </a:r>
            <a:r>
              <a:rPr lang="ru-RU" sz="2400" b="1" dirty="0" err="1" smtClean="0"/>
              <a:t>суші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29" y="1725769"/>
            <a:ext cx="2803324" cy="193722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8272"/>
          <a:stretch/>
        </p:blipFill>
        <p:spPr>
          <a:xfrm>
            <a:off x="8406847" y="1953823"/>
            <a:ext cx="3298209" cy="401100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Купити Бонсай у Києві, Харкові: ціни на дерево Бонсай від Etoile Flora в  Україн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319" y="3814326"/>
            <a:ext cx="3156529" cy="270672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ому японська кухня така популярна | Терміново новини Тернопол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87" y="4165099"/>
            <a:ext cx="3271088" cy="218072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3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09825" y="1425414"/>
            <a:ext cx="5704120" cy="25696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Національна</a:t>
            </a:r>
            <a:r>
              <a:rPr lang="ru-RU" sz="2400" b="1" dirty="0"/>
              <a:t> </a:t>
            </a:r>
            <a:r>
              <a:rPr lang="ru-RU" sz="2400" b="1" dirty="0" err="1"/>
              <a:t>квітка</a:t>
            </a:r>
            <a:r>
              <a:rPr lang="ru-RU" sz="2400" b="1" dirty="0"/>
              <a:t> </a:t>
            </a:r>
            <a:r>
              <a:rPr lang="ru-RU" sz="2400" b="1" dirty="0" err="1"/>
              <a:t>Індії</a:t>
            </a:r>
            <a:r>
              <a:rPr lang="ru-RU" sz="2400" b="1" dirty="0"/>
              <a:t> - лотос. </a:t>
            </a:r>
            <a:r>
              <a:rPr lang="ru-RU" sz="2400" b="1" dirty="0" err="1"/>
              <a:t>Національний</a:t>
            </a:r>
            <a:r>
              <a:rPr lang="ru-RU" sz="2400" b="1" dirty="0"/>
              <a:t> </a:t>
            </a:r>
            <a:r>
              <a:rPr lang="ru-RU" sz="2400" b="1" dirty="0" err="1"/>
              <a:t>одяг</a:t>
            </a:r>
            <a:r>
              <a:rPr lang="ru-RU" sz="2400" b="1" dirty="0"/>
              <a:t> </a:t>
            </a:r>
            <a:r>
              <a:rPr lang="ru-RU" sz="2400" b="1" dirty="0" err="1"/>
              <a:t>сарі</a:t>
            </a:r>
            <a:r>
              <a:rPr lang="ru-RU" sz="2400" b="1" dirty="0"/>
              <a:t>.</a:t>
            </a:r>
          </a:p>
          <a:p>
            <a:pPr algn="ctr"/>
            <a:r>
              <a:rPr lang="ru-RU" sz="2400" b="1" dirty="0" err="1"/>
              <a:t>Корови</a:t>
            </a:r>
            <a:r>
              <a:rPr lang="ru-RU" sz="2400" b="1" dirty="0"/>
              <a:t> там є </a:t>
            </a:r>
            <a:r>
              <a:rPr lang="ru-RU" sz="2400" b="1" dirty="0" err="1"/>
              <a:t>священними</a:t>
            </a:r>
            <a:r>
              <a:rPr lang="ru-RU" sz="2400" b="1" dirty="0"/>
              <a:t> </a:t>
            </a:r>
            <a:r>
              <a:rPr lang="ru-RU" sz="2400" b="1" dirty="0" err="1" smtClean="0"/>
              <a:t>тваринами</a:t>
            </a:r>
            <a:r>
              <a:rPr lang="ru-RU" sz="2400" b="1" dirty="0" smtClean="0"/>
              <a:t>, </a:t>
            </a:r>
            <a:r>
              <a:rPr lang="ru-RU" sz="2400" b="1" dirty="0" err="1"/>
              <a:t>чіпати</a:t>
            </a:r>
            <a:r>
              <a:rPr lang="ru-RU" sz="2400" b="1" dirty="0"/>
              <a:t> і </a:t>
            </a:r>
            <a:r>
              <a:rPr lang="ru-RU" sz="2400" b="1" dirty="0" err="1"/>
              <a:t>їсти</a:t>
            </a:r>
            <a:r>
              <a:rPr lang="ru-RU" sz="2400" b="1" dirty="0"/>
              <a:t> </a:t>
            </a:r>
            <a:r>
              <a:rPr lang="ru-RU" sz="2400" b="1" dirty="0" err="1"/>
              <a:t>їх</a:t>
            </a:r>
            <a:r>
              <a:rPr lang="ru-RU" sz="2400" b="1" dirty="0"/>
              <a:t> не </a:t>
            </a:r>
            <a:r>
              <a:rPr lang="ru-RU" sz="2400" b="1" dirty="0" err="1" smtClean="0"/>
              <a:t>можна</a:t>
            </a:r>
            <a:r>
              <a:rPr lang="ru-RU" sz="2400" b="1" dirty="0" smtClean="0"/>
              <a:t>, </a:t>
            </a:r>
            <a:r>
              <a:rPr lang="ru-RU" sz="2400" b="1" dirty="0"/>
              <a:t>тому вони </a:t>
            </a:r>
            <a:r>
              <a:rPr lang="ru-RU" sz="2400" b="1" dirty="0" err="1"/>
              <a:t>безперешкодно</a:t>
            </a:r>
            <a:r>
              <a:rPr lang="ru-RU" sz="2400" b="1" dirty="0"/>
              <a:t> </a:t>
            </a:r>
            <a:r>
              <a:rPr lang="ru-RU" sz="2400" b="1" dirty="0" err="1"/>
              <a:t>ходять</a:t>
            </a:r>
            <a:r>
              <a:rPr lang="ru-RU" sz="2400" b="1" dirty="0"/>
              <a:t> по </a:t>
            </a:r>
            <a:r>
              <a:rPr lang="ru-RU" sz="2400" b="1" dirty="0" err="1" smtClean="0"/>
              <a:t>містах</a:t>
            </a:r>
            <a:r>
              <a:rPr lang="ru-RU" sz="2400" b="1" dirty="0" smtClean="0"/>
              <a:t>, </a:t>
            </a:r>
            <a:r>
              <a:rPr lang="ru-RU" sz="2400" b="1" dirty="0" err="1"/>
              <a:t>вулицях</a:t>
            </a:r>
            <a:r>
              <a:rPr lang="ru-RU" sz="2400" b="1" dirty="0"/>
              <a:t> і пляжах.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364" y="1784335"/>
            <a:ext cx="3014265" cy="4019020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3" y="4100518"/>
            <a:ext cx="3294198" cy="247309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Індійський лотос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63" y="4136571"/>
            <a:ext cx="3393391" cy="248687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99456" y="701396"/>
            <a:ext cx="10080173" cy="8770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Познайомимось з деякими </a:t>
            </a:r>
            <a:r>
              <a:rPr lang="uk-UA" sz="3600" b="1" dirty="0" smtClean="0"/>
              <a:t>країнами.</a:t>
            </a:r>
            <a:r>
              <a:rPr lang="ru-RU" sz="3600" b="1" dirty="0" smtClean="0"/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Індія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045029" y="1452856"/>
            <a:ext cx="5344886" cy="238216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Безперечний</a:t>
            </a:r>
            <a:r>
              <a:rPr lang="ru-RU" sz="2400" b="1" dirty="0"/>
              <a:t> символ Китаю — </a:t>
            </a:r>
            <a:r>
              <a:rPr lang="ru-RU" sz="2400" b="1" dirty="0" err="1"/>
              <a:t>півонія</a:t>
            </a:r>
            <a:r>
              <a:rPr lang="ru-RU" sz="2400" b="1" dirty="0"/>
              <a:t>. Тут </a:t>
            </a:r>
            <a:r>
              <a:rPr lang="ru-RU" sz="2400" b="1" dirty="0" err="1"/>
              <a:t>нарахували</a:t>
            </a:r>
            <a:r>
              <a:rPr lang="ru-RU" sz="2400" b="1" dirty="0"/>
              <a:t> </a:t>
            </a:r>
            <a:r>
              <a:rPr lang="ru-RU" sz="2400" b="1" dirty="0" err="1"/>
              <a:t>близько</a:t>
            </a:r>
            <a:r>
              <a:rPr lang="ru-RU" sz="2400" b="1" dirty="0"/>
              <a:t> 100 </a:t>
            </a:r>
            <a:r>
              <a:rPr lang="ru-RU" sz="2400" b="1" dirty="0" err="1"/>
              <a:t>видів</a:t>
            </a:r>
            <a:r>
              <a:rPr lang="ru-RU" sz="2400" b="1" dirty="0"/>
              <a:t> </a:t>
            </a:r>
            <a:r>
              <a:rPr lang="ru-RU" sz="2400" b="1" dirty="0" err="1"/>
              <a:t>тварин</a:t>
            </a:r>
            <a:r>
              <a:rPr lang="ru-RU" sz="2400" b="1" dirty="0"/>
              <a:t> , </a:t>
            </a:r>
            <a:r>
              <a:rPr lang="ru-RU" sz="2400" b="1" dirty="0" err="1"/>
              <a:t>які</a:t>
            </a:r>
            <a:r>
              <a:rPr lang="ru-RU" sz="2400" b="1" dirty="0"/>
              <a:t> не </a:t>
            </a:r>
            <a:r>
              <a:rPr lang="ru-RU" sz="2400" b="1" dirty="0" err="1"/>
              <a:t>зустрічаються</a:t>
            </a:r>
            <a:r>
              <a:rPr lang="ru-RU" sz="2400" b="1" dirty="0"/>
              <a:t> </a:t>
            </a:r>
            <a:r>
              <a:rPr lang="ru-RU" sz="2400" b="1" dirty="0" err="1"/>
              <a:t>більше</a:t>
            </a:r>
            <a:r>
              <a:rPr lang="ru-RU" sz="2400" b="1" dirty="0"/>
              <a:t> </a:t>
            </a:r>
            <a:r>
              <a:rPr lang="ru-RU" sz="2400" b="1" dirty="0" err="1"/>
              <a:t>ніде</a:t>
            </a:r>
            <a:r>
              <a:rPr lang="ru-RU" sz="2400" b="1" dirty="0"/>
              <a:t>. </a:t>
            </a:r>
            <a:r>
              <a:rPr lang="ru-RU" sz="2400" b="1" dirty="0" err="1"/>
              <a:t>Найбільш</a:t>
            </a:r>
            <a:r>
              <a:rPr lang="ru-RU" sz="2400" b="1" dirty="0"/>
              <a:t> </a:t>
            </a:r>
            <a:r>
              <a:rPr lang="ru-RU" sz="2400" b="1" dirty="0" err="1"/>
              <a:t>відомі</a:t>
            </a:r>
            <a:r>
              <a:rPr lang="ru-RU" sz="2400" b="1" dirty="0"/>
              <a:t> з них - </a:t>
            </a:r>
            <a:r>
              <a:rPr lang="ru-RU" sz="2400" b="1" dirty="0" err="1"/>
              <a:t>це</a:t>
            </a:r>
            <a:r>
              <a:rPr lang="ru-RU" sz="2400" b="1" dirty="0"/>
              <a:t> </a:t>
            </a:r>
            <a:r>
              <a:rPr lang="ru-RU" sz="2400" b="1" dirty="0" err="1"/>
              <a:t>Ірбіс</a:t>
            </a:r>
            <a:r>
              <a:rPr lang="ru-RU" sz="2400" b="1" dirty="0"/>
              <a:t> і </a:t>
            </a:r>
            <a:r>
              <a:rPr lang="ru-RU" sz="2400" b="1" dirty="0" smtClean="0"/>
              <a:t>Панда</a:t>
            </a:r>
            <a:r>
              <a:rPr lang="ru-RU" sz="2400" b="1" dirty="0"/>
              <a:t>. </a:t>
            </a:r>
            <a:r>
              <a:rPr lang="ru-RU" sz="2400" b="1" dirty="0" err="1"/>
              <a:t>Китайський</a:t>
            </a:r>
            <a:r>
              <a:rPr lang="ru-RU" sz="2400" b="1" dirty="0"/>
              <a:t> </a:t>
            </a:r>
            <a:r>
              <a:rPr lang="ru-RU" sz="2400" b="1" dirty="0" err="1"/>
              <a:t>національний</a:t>
            </a:r>
            <a:r>
              <a:rPr lang="ru-RU" sz="2400" b="1" dirty="0"/>
              <a:t> костюм – </a:t>
            </a:r>
            <a:r>
              <a:rPr lang="ru-RU" sz="2400" b="1" dirty="0" err="1" smtClean="0"/>
              <a:t>ханьфу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12" y="3835021"/>
            <a:ext cx="3718631" cy="259123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8" y="3835020"/>
            <a:ext cx="3416449" cy="2561795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Квітка, яку вважають символом Китаю, ще буяє і на Тернопільщині  (фоторепортаж) — Тере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286" y="1452856"/>
            <a:ext cx="2711669" cy="1819255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національний костюм японіі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658" y="2171028"/>
            <a:ext cx="2670800" cy="420871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99456" y="701396"/>
            <a:ext cx="10080173" cy="8770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Познайомимось з деякими </a:t>
            </a:r>
            <a:r>
              <a:rPr lang="uk-UA" sz="3600" b="1" dirty="0" smtClean="0"/>
              <a:t>країнами.</a:t>
            </a:r>
            <a:r>
              <a:rPr lang="ru-RU" sz="3600" b="1" dirty="0" smtClean="0"/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Китай.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0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0457" y="506004"/>
            <a:ext cx="9290033" cy="7586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Розкажи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1329" y="1534584"/>
            <a:ext cx="5311614" cy="8820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Які </a:t>
            </a:r>
            <a:r>
              <a:rPr lang="uk-UA" sz="2400" b="1" dirty="0" smtClean="0"/>
              <a:t>рослинні й тваринні символи України ти </a:t>
            </a:r>
            <a:r>
              <a:rPr lang="uk-UA" sz="2400" b="1" dirty="0" smtClean="0"/>
              <a:t>знаєш?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61329" y="3456629"/>
            <a:ext cx="5747043" cy="1017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національні страви України ти знаєш?</a:t>
            </a:r>
            <a:endParaRPr lang="ru-RU" sz="2400" b="1" dirty="0"/>
          </a:p>
          <a:p>
            <a:pPr algn="ctr"/>
            <a:r>
              <a:rPr lang="uk-UA" sz="2400" b="1" dirty="0" smtClean="0"/>
              <a:t>Яка </a:t>
            </a:r>
            <a:r>
              <a:rPr lang="uk-UA" sz="2400" b="1" dirty="0" smtClean="0"/>
              <a:t>тобі найбільш до вподоби?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39865" y="2514600"/>
            <a:ext cx="5768507" cy="827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Чорнобривці, калина, мальви, соняшник.</a:t>
            </a:r>
          </a:p>
          <a:p>
            <a:pPr algn="ctr"/>
            <a:r>
              <a:rPr lang="uk-UA" sz="2400" b="1" dirty="0" smtClean="0"/>
              <a:t>Ластівка, зозуля, соловейко, лелека.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25488" y="4604656"/>
            <a:ext cx="5347455" cy="805543"/>
          </a:xfrm>
          <a:prstGeom prst="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Борщ з пампушками, вареники, сало, узвар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03716" y="5519721"/>
            <a:ext cx="5347764" cy="675578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любиш ти одягати вишиванку?</a:t>
            </a:r>
            <a:endParaRPr lang="ru-RU" sz="2400" b="1" dirty="0"/>
          </a:p>
        </p:txBody>
      </p:sp>
      <p:pic>
        <p:nvPicPr>
          <p:cNvPr id="5122" name="Picture 2" descr="Чорнобривці Червона Брокада- купити насіння в Україні за низькою ціною |  FLORIUM.U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72" y="1534584"/>
            <a:ext cx="1861457" cy="18614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804" y="1541689"/>
            <a:ext cx="2271713" cy="1800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092" y="3664377"/>
            <a:ext cx="2143711" cy="1698789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930" y="3627060"/>
            <a:ext cx="2137587" cy="169393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84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09500" y="494528"/>
            <a:ext cx="8732066" cy="7709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Нейропсихологічна гра Роби як Лорі (повтори, якщо зможеш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1157" y="1265482"/>
            <a:ext cx="9685272" cy="544796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7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9311" y="494528"/>
            <a:ext cx="8732066" cy="626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Пофантазуй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63534" y="1164771"/>
            <a:ext cx="8688523" cy="91627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Інсценуй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діалоги між представниками різних країн, які рекламують свої національні страви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Вибери, страву </a:t>
            </a:r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якої країни ти будеш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вихваляти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01" y="2429200"/>
            <a:ext cx="3352035" cy="25140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626" y="2429200"/>
            <a:ext cx="3035596" cy="251402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" b="9796"/>
          <a:stretch/>
        </p:blipFill>
        <p:spPr>
          <a:xfrm>
            <a:off x="831962" y="2429200"/>
            <a:ext cx="3487740" cy="212545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29933" y="4785061"/>
            <a:ext cx="2928669" cy="1134418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Хачапурі. Грузія</a:t>
            </a:r>
            <a:endParaRPr lang="ru-RU" sz="32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93089" y="5128798"/>
            <a:ext cx="2928669" cy="62441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/>
              <a:t>Піцца</a:t>
            </a:r>
            <a:r>
              <a:rPr lang="uk-UA" sz="3200" b="1" dirty="0" smtClean="0"/>
              <a:t>. Італія</a:t>
            </a:r>
            <a:endParaRPr lang="ru-RU" sz="3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98084" y="5087920"/>
            <a:ext cx="2928669" cy="101896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Вареники. Україна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614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67542" y="494529"/>
            <a:ext cx="9220200" cy="12145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Розглянь чарівні світлини дітей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різних </a:t>
            </a:r>
            <a:r>
              <a:rPr lang="uk-UA" sz="3600" b="1" dirty="0" smtClean="0">
                <a:solidFill>
                  <a:schemeClr val="bg1"/>
                </a:solidFill>
              </a:rPr>
              <a:t>країн світу під час гри. 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9544">
            <a:off x="334547" y="2149510"/>
            <a:ext cx="3763391" cy="251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886389" y="4724401"/>
            <a:ext cx="2281353" cy="7448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Тайланд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00" y="1841609"/>
            <a:ext cx="3609879" cy="240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195648" y="3557304"/>
            <a:ext cx="1464924" cy="7448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Гана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63590" y="5094515"/>
            <a:ext cx="2281353" cy="7448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Італія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52300" y="5371905"/>
            <a:ext cx="2057981" cy="744882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Естонія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0126">
            <a:off x="7862370" y="2373084"/>
            <a:ext cx="3858007" cy="257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6152" b="8314"/>
          <a:stretch/>
        </p:blipFill>
        <p:spPr>
          <a:xfrm>
            <a:off x="5202514" y="4169645"/>
            <a:ext cx="3240000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41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8057" y="625157"/>
            <a:ext cx="9529519" cy="8008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на </a:t>
            </a:r>
            <a:r>
              <a:rPr lang="uk-UA" sz="3600" b="1" dirty="0">
                <a:solidFill>
                  <a:schemeClr val="bg1"/>
                </a:solidFill>
              </a:rPr>
              <a:t>роботу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925219" y="1693560"/>
            <a:ext cx="4920410" cy="3915966"/>
          </a:xfrm>
          <a:prstGeom prst="round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Пролунав дзвінок веселий.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Всі готові?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Все готово?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не відпочиваємо,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+mn-lt"/>
              </a:rPr>
              <a:t>Ми працювати починаємо.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16" y="1693560"/>
            <a:ext cx="5405718" cy="37637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5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0711" y="1295401"/>
            <a:ext cx="8732066" cy="6117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З’єднай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стрілочками. Як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ти гадаєш,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звідки ці ляльки?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0711" y="494528"/>
            <a:ext cx="8732066" cy="626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693229"/>
            <a:ext cx="1203719" cy="1150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 №4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D:\1 клас\3 Я досліджую світ\1 УРОКИ 2023\3 Людина і світ\№66 Які країни є на Землі\2024-02-22_1931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711" y="2043068"/>
            <a:ext cx="8732066" cy="365016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4049484" y="4631873"/>
            <a:ext cx="1360715" cy="4299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7043057" y="4528458"/>
            <a:ext cx="1273629" cy="53339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668487" y="4648200"/>
            <a:ext cx="4441370" cy="31024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38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1 клас\3 Я досліджую світ\1 УРОКИ 2023\3 Людина і світ\№66 Які країни є на Землі\2024-02-22_1930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77" y="1750755"/>
            <a:ext cx="5400675" cy="436245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0711" y="1121229"/>
            <a:ext cx="8732066" cy="6117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75000"/>
                  </a:schemeClr>
                </a:solidFill>
              </a:rPr>
              <a:t>З’єднай 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стрілочками. Символи яких країн зображені на світлинах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0711" y="494528"/>
            <a:ext cx="8732066" cy="6267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90" y="5693229"/>
            <a:ext cx="1203719" cy="1150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16 №5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5938156" y="2844769"/>
            <a:ext cx="636814" cy="114752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856514" y="3992290"/>
            <a:ext cx="718456" cy="157031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780313" y="2844769"/>
            <a:ext cx="794658" cy="217354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3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1853" y="494529"/>
            <a:ext cx="873206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46125" y="1543488"/>
            <a:ext cx="5935864" cy="946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Представники </a:t>
            </a:r>
            <a:r>
              <a:rPr lang="uk-UA" sz="2400" b="1" dirty="0" smtClean="0"/>
              <a:t>яких народів живуть в Україні?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46125" y="3657890"/>
            <a:ext cx="5935864" cy="946103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найважливіше у стосунках між країнами?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6125" y="2601021"/>
            <a:ext cx="5935864" cy="946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 якій країні світу тобі хотілося б побувати?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331" y="1326398"/>
            <a:ext cx="4224894" cy="520033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46125" y="4777210"/>
            <a:ext cx="5935864" cy="9461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інформація зацікавила тебе найбільше?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07301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47202" y="490350"/>
            <a:ext cx="8697595" cy="61048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i="1" dirty="0">
                <a:solidFill>
                  <a:schemeClr val="bg1">
                    <a:lumMod val="50000"/>
                  </a:schemeClr>
                </a:solidFill>
              </a:rPr>
              <a:t>(для відкриття інтерактивного завдання натисніть на </a:t>
            </a:r>
            <a:r>
              <a:rPr lang="uk-UA" i="1" dirty="0" smtClean="0">
                <a:solidFill>
                  <a:schemeClr val="bg1">
                    <a:lumMod val="50000"/>
                  </a:schemeClr>
                </a:solidFill>
              </a:rPr>
              <a:t>помаранчевий  </a:t>
            </a:r>
            <a:r>
              <a:rPr lang="uk-UA" i="1" dirty="0">
                <a:solidFill>
                  <a:schemeClr val="bg1">
                    <a:lumMod val="50000"/>
                  </a:schemeClr>
                </a:solidFill>
              </a:rPr>
              <a:t>прямокутник)</a:t>
            </a: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258077" y="1299961"/>
            <a:ext cx="11675846" cy="5245217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368784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Найбільше</a:t>
              </a:r>
            </a:p>
            <a:p>
              <a:r>
                <a:rPr lang="uk-UA" dirty="0" smtClean="0"/>
                <a:t> </a:t>
              </a:r>
              <a:r>
                <a:rPr lang="uk-UA" dirty="0"/>
                <a:t>мені сподобалося…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975398" y="4471171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Труднощі викликали…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920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 smtClean="0"/>
                <a:t>Урок я завершую з настроєм...</a:t>
              </a:r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755396" y="494529"/>
            <a:ext cx="8732066" cy="6814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4" y="1975073"/>
            <a:ext cx="4718720" cy="4634917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34720" y="1176017"/>
            <a:ext cx="4734766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Вибери 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лист, який ти хочеш відкрити</a:t>
            </a: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234990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=""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16265" y="1605593"/>
              <a:ext cx="158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 smtClean="0">
                  <a:solidFill>
                    <a:schemeClr val="bg1"/>
                  </a:solidFill>
                </a:rPr>
                <a:t>Чудове спілкування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=""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=""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851145" y="1605593"/>
              <a:ext cx="1741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Приємні зустрічі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=""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03175" y="1434071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8976639" y="1605593"/>
              <a:ext cx="1529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Отримаю </a:t>
              </a:r>
              <a:r>
                <a:rPr lang="uk-UA" sz="2000" dirty="0" err="1" smtClean="0">
                  <a:solidFill>
                    <a:schemeClr val="bg1"/>
                  </a:solidFill>
                </a:rPr>
                <a:t>втомлення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=""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=""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254980" y="4310292"/>
              <a:ext cx="16655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Цікаві знання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=""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=""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894656" y="4251536"/>
              <a:ext cx="15822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Зайва інформація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=""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8969357" y="4310292"/>
              <a:ext cx="1698171" cy="705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2000" dirty="0" smtClean="0">
                  <a:solidFill>
                    <a:schemeClr val="bg1"/>
                  </a:solidFill>
                </a:rPr>
                <a:t>Стикнусь із труднощами</a:t>
              </a:r>
              <a:endParaRPr lang="ru-RU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896910" y="527776"/>
            <a:ext cx="8732066" cy="7676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Очікування </a:t>
            </a:r>
            <a:r>
              <a:rPr lang="uk-UA" sz="4000" b="1" dirty="0"/>
              <a:t>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154475" y="2353827"/>
            <a:ext cx="4102991" cy="403012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=""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7026409" y="1430497"/>
            <a:ext cx="4359125" cy="7848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Вибери лист</a:t>
            </a:r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dirty="0" smtClean="0">
                <a:solidFill>
                  <a:schemeClr val="accent6">
                    <a:lumMod val="50000"/>
                  </a:schemeClr>
                </a:solidFill>
              </a:rPr>
              <a:t>з передбаченням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(для відкриття по листі варто натиснути)</a:t>
            </a:r>
          </a:p>
        </p:txBody>
      </p:sp>
    </p:spTree>
    <p:extLst>
      <p:ext uri="{BB962C8B-B14F-4D97-AF65-F5344CB8AC3E}">
        <p14:creationId xmlns:p14="http://schemas.microsoft.com/office/powerpoint/2010/main" val="211883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218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81224" y="538662"/>
            <a:ext cx="8732066" cy="8329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81225" y="1600031"/>
            <a:ext cx="5767504" cy="93634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Скільки в нас країн – сусідів</a:t>
            </a:r>
            <a:r>
              <a:rPr lang="uk-UA" sz="2400" b="1" dirty="0"/>
              <a:t>?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Назви </a:t>
            </a:r>
            <a:r>
              <a:rPr lang="uk-UA" sz="2400" b="1" dirty="0"/>
              <a:t>ті, які ти запам’ятав</a:t>
            </a:r>
            <a:r>
              <a:rPr lang="uk-UA" sz="2400" b="1" dirty="0" smtClean="0"/>
              <a:t>.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81224" y="2685475"/>
            <a:ext cx="5805695" cy="9656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 ти гадаєш, скільки </a:t>
            </a:r>
            <a:r>
              <a:rPr lang="uk-UA" sz="2400" b="1" dirty="0" smtClean="0"/>
              <a:t>країн є на землі</a:t>
            </a:r>
            <a:r>
              <a:rPr lang="uk-UA" sz="2400" b="1" dirty="0" smtClean="0"/>
              <a:t>? Які країни можеш назвати?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81225" y="3823078"/>
            <a:ext cx="5767504" cy="89105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Про яку країну ти можеш розказати?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81224" y="4818403"/>
            <a:ext cx="5767505" cy="7194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Де б ти хотів побувати? Чому?</a:t>
            </a:r>
            <a:endParaRPr lang="ru-RU" sz="2400" b="1" dirty="0"/>
          </a:p>
        </p:txBody>
      </p:sp>
      <p:pic>
        <p:nvPicPr>
          <p:cNvPr id="12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51" y="1583659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4253" y="516890"/>
            <a:ext cx="8732066" cy="8130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00124" y="1667386"/>
            <a:ext cx="5791276" cy="39169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Країн у світі є чимало:</a:t>
            </a:r>
          </a:p>
          <a:p>
            <a:pPr algn="ctr"/>
            <a:r>
              <a:rPr lang="uk-UA" sz="2800" b="1" dirty="0" smtClean="0"/>
              <a:t>Одні великі. Інші - ні.</a:t>
            </a:r>
          </a:p>
          <a:p>
            <a:pPr algn="ctr"/>
            <a:r>
              <a:rPr lang="uk-UA" sz="2800" b="1" dirty="0" smtClean="0"/>
              <a:t>В одних буяє ліс красивий,</a:t>
            </a:r>
          </a:p>
          <a:p>
            <a:pPr algn="ctr"/>
            <a:r>
              <a:rPr lang="uk-UA" sz="2800" b="1" dirty="0" smtClean="0"/>
              <a:t>А в інших лиш жаркі піски.</a:t>
            </a:r>
          </a:p>
          <a:p>
            <a:pPr algn="ctr"/>
            <a:r>
              <a:rPr lang="uk-UA" sz="2800" b="1" dirty="0"/>
              <a:t>Італія, Канада, Куба, </a:t>
            </a:r>
          </a:p>
          <a:p>
            <a:pPr algn="ctr"/>
            <a:r>
              <a:rPr lang="uk-UA" sz="2800" b="1" dirty="0"/>
              <a:t>Бразилія, Китай, Алжир,</a:t>
            </a:r>
          </a:p>
          <a:p>
            <a:pPr algn="ctr"/>
            <a:r>
              <a:rPr lang="uk-UA" sz="2800" b="1" dirty="0"/>
              <a:t>Єгипет, Греція і Чилі,</a:t>
            </a:r>
          </a:p>
          <a:p>
            <a:pPr algn="ctr"/>
            <a:r>
              <a:rPr lang="uk-UA" sz="2800" b="1" dirty="0"/>
              <a:t>Німеччина і Казахстан</a:t>
            </a:r>
            <a:r>
              <a:rPr lang="uk-UA" sz="2800" b="1" dirty="0" smtClean="0"/>
              <a:t>.</a:t>
            </a:r>
            <a:endParaRPr lang="uk-UA" sz="28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25" l="312" r="100000">
                        <a14:foregroundMark x1="30685" y1="70750" x2="33801" y2="6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4685" y="1729024"/>
            <a:ext cx="3958593" cy="50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6105" y="506004"/>
            <a:ext cx="9169700" cy="7676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Слово вчителя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02995" y="1583659"/>
            <a:ext cx="6017005" cy="335845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 світі нараховують близько 200 країн. </a:t>
            </a:r>
            <a:r>
              <a:rPr lang="uk-UA" sz="2400" b="1" dirty="0" smtClean="0"/>
              <a:t>Усі народи зовні відрізняються  між собою. Вони мають різні колір </a:t>
            </a:r>
            <a:r>
              <a:rPr lang="uk-UA" sz="2400" b="1" dirty="0" smtClean="0"/>
              <a:t>шкіри, </a:t>
            </a:r>
            <a:r>
              <a:rPr lang="uk-UA" sz="2400" b="1" dirty="0" smtClean="0"/>
              <a:t>волосся, колір </a:t>
            </a:r>
            <a:r>
              <a:rPr lang="uk-UA" sz="2400" b="1" dirty="0" smtClean="0"/>
              <a:t>та </a:t>
            </a:r>
            <a:r>
              <a:rPr lang="uk-UA" sz="2400" b="1" dirty="0" smtClean="0"/>
              <a:t>форму </a:t>
            </a:r>
            <a:r>
              <a:rPr lang="uk-UA" sz="2400" b="1" dirty="0" smtClean="0"/>
              <a:t>очей, </a:t>
            </a:r>
            <a:r>
              <a:rPr lang="uk-UA" sz="2400" b="1" dirty="0" smtClean="0"/>
              <a:t>звичаї, традиції, мову. </a:t>
            </a:r>
          </a:p>
          <a:p>
            <a:pPr algn="ctr"/>
            <a:r>
              <a:rPr lang="uk-UA" sz="2400" b="1" dirty="0" smtClean="0"/>
              <a:t>Водночас їх об’єднують спільні цінності: </a:t>
            </a:r>
            <a:r>
              <a:rPr lang="uk-UA" sz="2400" b="1" dirty="0" smtClean="0"/>
              <a:t>прагнення миру, щастя, добробуту, здоров’я та поваги один до одного.</a:t>
            </a:r>
          </a:p>
        </p:txBody>
      </p:sp>
      <p:pic>
        <p:nvPicPr>
          <p:cNvPr id="7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751" y="1583659"/>
            <a:ext cx="2984551" cy="4263644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581223" y="5034301"/>
            <a:ext cx="5767505" cy="71941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Впізнай країну за магнітом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950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23257" y="494528"/>
            <a:ext cx="9988180" cy="8335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Упізнай країну за магнітом. Поясни, як тобі це вдалося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3" y="1456506"/>
            <a:ext cx="4658438" cy="243840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697" y="4158343"/>
            <a:ext cx="3504977" cy="233665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10 маловідомих фактів про Коліз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413" y="4147457"/>
            <a:ext cx="3506468" cy="23361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Майдан Независимости, Киев: информация, фото, отзыв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652" y="1456506"/>
            <a:ext cx="3797990" cy="252803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68328" y="3401816"/>
            <a:ext cx="1684490" cy="5827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Єгипет</a:t>
            </a:r>
            <a:endParaRPr lang="ru-RU" sz="24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71830" y="4158343"/>
            <a:ext cx="1684490" cy="5827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Франція</a:t>
            </a:r>
            <a:endParaRPr lang="ru-RU" sz="24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186112" y="1519949"/>
            <a:ext cx="1684490" cy="5827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Україна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186112" y="4158343"/>
            <a:ext cx="1684490" cy="58272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Італія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80361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6657" y="484233"/>
            <a:ext cx="9285514" cy="1137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Країни мають свої символи.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</a:t>
            </a:r>
            <a:r>
              <a:rPr lang="uk-UA" sz="3200" b="1" dirty="0">
                <a:solidFill>
                  <a:schemeClr val="bg1"/>
                </a:solidFill>
              </a:rPr>
              <a:t>Ф</a:t>
            </a:r>
            <a:r>
              <a:rPr lang="uk-UA" sz="3200" b="1" dirty="0" smtClean="0">
                <a:solidFill>
                  <a:schemeClr val="bg1"/>
                </a:solidFill>
              </a:rPr>
              <a:t>ранції це – Ейфелева вежа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19942" y="1931191"/>
            <a:ext cx="5148944" cy="34296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А</a:t>
            </a:r>
            <a:r>
              <a:rPr lang="ru-RU" sz="2400" b="1" dirty="0" err="1" smtClean="0"/>
              <a:t>рхітектурна</a:t>
            </a:r>
            <a:r>
              <a:rPr lang="ru-RU" sz="2400" b="1" dirty="0" smtClean="0"/>
              <a:t> </a:t>
            </a:r>
            <a:r>
              <a:rPr lang="ru-RU" sz="2400" b="1" dirty="0" err="1"/>
              <a:t>пам'ятка</a:t>
            </a:r>
            <a:r>
              <a:rPr lang="ru-RU" sz="2400" b="1" dirty="0"/>
              <a:t> </a:t>
            </a:r>
            <a:r>
              <a:rPr lang="ru-RU" sz="2400" b="1" dirty="0" smtClean="0"/>
              <a:t>Парижа </a:t>
            </a:r>
            <a:r>
              <a:rPr lang="ru-RU" sz="2400" b="1" dirty="0" err="1" smtClean="0"/>
              <a:t>розміщена</a:t>
            </a:r>
            <a:r>
              <a:rPr lang="ru-RU" sz="2400" b="1" dirty="0" smtClean="0"/>
              <a:t> </a:t>
            </a:r>
            <a:r>
              <a:rPr lang="ru-RU" sz="2400" b="1" dirty="0"/>
              <a:t>на Марсовому </a:t>
            </a:r>
            <a:r>
              <a:rPr lang="ru-RU" sz="2400" b="1" dirty="0" err="1" smtClean="0"/>
              <a:t>полі</a:t>
            </a:r>
            <a:r>
              <a:rPr lang="ru-RU" sz="2400" b="1" dirty="0" smtClean="0"/>
              <a:t>. </a:t>
            </a:r>
            <a:r>
              <a:rPr lang="ru-RU" sz="2400" b="1" dirty="0"/>
              <a:t>Вежу названо на честь </a:t>
            </a:r>
            <a:r>
              <a:rPr lang="ru-RU" sz="2400" b="1" dirty="0" err="1"/>
              <a:t>її</a:t>
            </a:r>
            <a:r>
              <a:rPr lang="ru-RU" sz="2400" b="1" dirty="0"/>
              <a:t> конструктора </a:t>
            </a:r>
            <a:r>
              <a:rPr lang="ru-RU" sz="2400" b="1" dirty="0" smtClean="0"/>
              <a:t>Густава </a:t>
            </a:r>
            <a:r>
              <a:rPr lang="ru-RU" sz="2400" b="1" dirty="0" err="1" smtClean="0"/>
              <a:t>Ейфеля</a:t>
            </a:r>
            <a:r>
              <a:rPr lang="ru-RU" sz="2400" b="1" dirty="0" smtClean="0"/>
              <a:t>.</a:t>
            </a:r>
            <a:r>
              <a:rPr lang="ru-RU" sz="2400" b="1" dirty="0"/>
              <a:t> </a:t>
            </a:r>
            <a:endParaRPr lang="ru-RU" sz="2400" b="1" dirty="0" smtClean="0"/>
          </a:p>
          <a:p>
            <a:pPr algn="ctr"/>
            <a:r>
              <a:rPr lang="ru-RU" sz="2400" b="1" dirty="0" err="1" smtClean="0"/>
              <a:t>Популярний</a:t>
            </a:r>
            <a:r>
              <a:rPr lang="ru-RU" sz="2400" b="1" dirty="0"/>
              <a:t> </a:t>
            </a:r>
            <a:r>
              <a:rPr lang="ru-RU" sz="2400" b="1" dirty="0" err="1"/>
              <a:t>туристичний</a:t>
            </a:r>
            <a:r>
              <a:rPr lang="ru-RU" sz="2400" b="1" dirty="0"/>
              <a:t> </a:t>
            </a:r>
            <a:r>
              <a:rPr lang="ru-RU" sz="2400" b="1" dirty="0" err="1" smtClean="0"/>
              <a:t>об'єкт</a:t>
            </a:r>
            <a:r>
              <a:rPr lang="ru-RU" sz="2400" b="1" dirty="0" smtClean="0"/>
              <a:t> </a:t>
            </a:r>
            <a:r>
              <a:rPr lang="ru-RU" sz="2400" b="1" dirty="0" err="1"/>
              <a:t>щорічно</a:t>
            </a:r>
            <a:r>
              <a:rPr lang="ru-RU" sz="2400" b="1" dirty="0"/>
              <a:t> </a:t>
            </a:r>
            <a:r>
              <a:rPr lang="ru-RU" sz="2400" b="1" dirty="0" err="1"/>
              <a:t>приймає</a:t>
            </a:r>
            <a:r>
              <a:rPr lang="ru-RU" sz="2400" b="1" dirty="0"/>
              <a:t> </a:t>
            </a:r>
            <a:r>
              <a:rPr lang="ru-RU" sz="2400" b="1" dirty="0" err="1"/>
              <a:t>понад</a:t>
            </a:r>
            <a:r>
              <a:rPr lang="ru-RU" sz="2400" b="1" dirty="0"/>
              <a:t> 6 </a:t>
            </a:r>
            <a:r>
              <a:rPr lang="ru-RU" sz="2400" b="1" dirty="0" err="1"/>
              <a:t>мільйонів</a:t>
            </a:r>
            <a:r>
              <a:rPr lang="ru-RU" sz="2400" b="1" dirty="0"/>
              <a:t> </a:t>
            </a:r>
            <a:r>
              <a:rPr lang="ru-RU" sz="2400" b="1" dirty="0" err="1"/>
              <a:t>відвідувачів</a:t>
            </a:r>
            <a:r>
              <a:rPr lang="ru-RU" sz="2400" b="1" dirty="0"/>
              <a:t>.</a:t>
            </a:r>
            <a:endParaRPr lang="uk-UA" sz="2400" b="1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98" y="1754144"/>
            <a:ext cx="3270374" cy="464665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94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714</Words>
  <Application>Microsoft Office PowerPoint</Application>
  <PresentationFormat>Произвольный</PresentationFormat>
  <Paragraphs>128</Paragraphs>
  <Slides>24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81</cp:revision>
  <dcterms:created xsi:type="dcterms:W3CDTF">2018-01-05T16:38:53Z</dcterms:created>
  <dcterms:modified xsi:type="dcterms:W3CDTF">2024-02-22T18:30:44Z</dcterms:modified>
</cp:coreProperties>
</file>