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4v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1693" r:id="rId3"/>
    <p:sldId id="1644" r:id="rId4"/>
    <p:sldId id="1689" r:id="rId5"/>
    <p:sldId id="1676" r:id="rId6"/>
    <p:sldId id="1677" r:id="rId7"/>
    <p:sldId id="1665" r:id="rId8"/>
    <p:sldId id="1666" r:id="rId9"/>
    <p:sldId id="1431" r:id="rId10"/>
    <p:sldId id="1449" r:id="rId11"/>
    <p:sldId id="1648" r:id="rId12"/>
    <p:sldId id="1686" r:id="rId13"/>
    <p:sldId id="1687" r:id="rId14"/>
    <p:sldId id="1694" r:id="rId15"/>
    <p:sldId id="1645" r:id="rId16"/>
    <p:sldId id="1681" r:id="rId17"/>
    <p:sldId id="1674" r:id="rId18"/>
    <p:sldId id="1675" r:id="rId19"/>
    <p:sldId id="1662" r:id="rId20"/>
    <p:sldId id="1639" r:id="rId21"/>
    <p:sldId id="1440" r:id="rId22"/>
    <p:sldId id="1692" r:id="rId23"/>
    <p:sldId id="151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3300"/>
    <a:srgbClr val="354B80"/>
    <a:srgbClr val="99FFCC"/>
    <a:srgbClr val="CCFF66"/>
    <a:srgbClr val="FFB7FF"/>
    <a:srgbClr val="FF99FF"/>
    <a:srgbClr val="ECDAB2"/>
    <a:srgbClr val="E6CEA0"/>
    <a:srgbClr val="CC8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32" autoAdjust="0"/>
    <p:restoredTop sz="95274" autoAdjust="0"/>
  </p:normalViewPr>
  <p:slideViewPr>
    <p:cSldViewPr snapToGrid="0">
      <p:cViewPr varScale="1">
        <p:scale>
          <a:sx n="85" d="100"/>
          <a:sy n="85" d="100"/>
        </p:scale>
        <p:origin x="-282" y="-7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2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9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microsoft.com/office/2007/relationships/hdphoto" Target="../media/hdphoto4.wdp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microsoft.com/office/2007/relationships/hdphoto" Target="../media/hdphoto6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hyperlink" Target="https://learningapps.org/watch?v=pj8v9kt7522" TargetMode="Externa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microsoft.com/office/2007/relationships/hdphoto" Target="../media/hdphoto6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hyperlink" Target="https://wordwall.net/uk/embed/6cb5aa1f611d48a79d28ebc80d76f732?themeId=21&amp;templateId=30&amp;fontStackId=0" TargetMode="External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gif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504322" y="4469892"/>
            <a:ext cx="8925018" cy="17366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Задачі з виразом «стільки ж». </a:t>
            </a:r>
            <a:r>
              <a:rPr lang="uk-UA" sz="4800" b="1" dirty="0" smtClean="0">
                <a:solidFill>
                  <a:schemeClr val="bg1"/>
                </a:solidFill>
              </a:rPr>
              <a:t>Обчислення в </a:t>
            </a:r>
            <a:r>
              <a:rPr lang="uk-UA" sz="4800" b="1" dirty="0">
                <a:solidFill>
                  <a:schemeClr val="bg1"/>
                </a:solidFill>
              </a:rPr>
              <a:t>межах 10. </a:t>
            </a:r>
            <a:endParaRPr lang="x-none" sz="4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="" xmlns:a16="http://schemas.microsoft.com/office/drawing/2014/main" id="{A1F7A89C-1169-1EDC-E856-2D10DA4E7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0"/>
          <a:stretch/>
        </p:blipFill>
        <p:spPr bwMode="auto">
          <a:xfrm>
            <a:off x="1738498" y="908283"/>
            <a:ext cx="3011922" cy="309172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69152" y="1385102"/>
            <a:ext cx="3525204" cy="228147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І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. Задачі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66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16.01.2024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Гімнастика для очей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EF70354-AC86-4451-9374-B0ECE2C699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19029" r="4683" b="16505"/>
          <a:stretch/>
        </p:blipFill>
        <p:spPr>
          <a:xfrm>
            <a:off x="683579" y="1678981"/>
            <a:ext cx="10955045" cy="4421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2E9EF476-82D4-43B3-AE2B-35C11B1548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" t="13334" r="91845" b="74110"/>
          <a:stretch/>
        </p:blipFill>
        <p:spPr>
          <a:xfrm>
            <a:off x="84922" y="994737"/>
            <a:ext cx="889961" cy="86113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8B75EE9E-5970-4B0B-8CE6-90C38836E6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5" t="16156" r="79686" b="74110"/>
          <a:stretch/>
        </p:blipFill>
        <p:spPr>
          <a:xfrm>
            <a:off x="2545966" y="1170555"/>
            <a:ext cx="889961" cy="66757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5BC785B1-C6C8-413B-A06B-F8A6303C51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3" t="16156" r="62305" b="74110"/>
          <a:stretch/>
        </p:blipFill>
        <p:spPr>
          <a:xfrm>
            <a:off x="4834332" y="1297240"/>
            <a:ext cx="1326769" cy="66757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DD879D9-742B-4C30-AD99-1676CEC463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8" t="14023" r="48280" b="76243"/>
          <a:stretch/>
        </p:blipFill>
        <p:spPr>
          <a:xfrm>
            <a:off x="7480204" y="1047751"/>
            <a:ext cx="1326769" cy="66757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534BDB6-5777-4128-9D6C-71ED898723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27489" r="86147" b="62493"/>
          <a:stretch/>
        </p:blipFill>
        <p:spPr>
          <a:xfrm>
            <a:off x="10172473" y="1196418"/>
            <a:ext cx="1326769" cy="68707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431D62C-03FD-40A1-8C4E-BCB2832B74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25383" r="71147" b="62785"/>
          <a:stretch/>
        </p:blipFill>
        <p:spPr>
          <a:xfrm>
            <a:off x="10569540" y="3705658"/>
            <a:ext cx="1326769" cy="8114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E18D3F6-490A-4110-B448-E5E39ABA1A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3" t="25383" r="55945" b="62785"/>
          <a:stretch/>
        </p:blipFill>
        <p:spPr>
          <a:xfrm>
            <a:off x="9051636" y="5816026"/>
            <a:ext cx="1326769" cy="81147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B44BD13F-B057-4F2B-9C2D-C391D49050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3" t="25383" r="45295" b="62785"/>
          <a:stretch/>
        </p:blipFill>
        <p:spPr>
          <a:xfrm>
            <a:off x="6464648" y="5816026"/>
            <a:ext cx="1326769" cy="81147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32C2FA8-B135-41AC-B440-801A008F91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6" t="26050" r="34532" b="62118"/>
          <a:stretch/>
        </p:blipFill>
        <p:spPr>
          <a:xfrm>
            <a:off x="4343625" y="6014121"/>
            <a:ext cx="1326769" cy="81147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AAA58F0-F4B7-4AD4-899B-9EF2E8E51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1" t="26050" r="18907" b="62118"/>
          <a:stretch/>
        </p:blipFill>
        <p:spPr>
          <a:xfrm>
            <a:off x="946115" y="5992671"/>
            <a:ext cx="1326769" cy="81147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1008EE52-A5F1-4D33-B36B-23EB6CA705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8" t="26050" r="5240" b="62118"/>
          <a:stretch/>
        </p:blipFill>
        <p:spPr>
          <a:xfrm>
            <a:off x="20194" y="4367541"/>
            <a:ext cx="1326769" cy="81147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B47DF2B3-9F46-4E8F-B9C7-7F44632F89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49358" r="34075" b="38810"/>
          <a:stretch/>
        </p:blipFill>
        <p:spPr>
          <a:xfrm>
            <a:off x="1361636" y="3567617"/>
            <a:ext cx="1052628" cy="64380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59883E8-FE86-4865-BD44-07468E48FA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1" t="49358" r="46240" b="40509"/>
          <a:stretch/>
        </p:blipFill>
        <p:spPr>
          <a:xfrm>
            <a:off x="4316418" y="3613837"/>
            <a:ext cx="827931" cy="55136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95B505AF-A426-4CDE-8BB9-0138108C43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3" t="50590" r="72488" b="39277"/>
          <a:stretch/>
        </p:blipFill>
        <p:spPr>
          <a:xfrm>
            <a:off x="6499238" y="3613837"/>
            <a:ext cx="1096830" cy="55136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0E977F35-CB4E-4B02-B455-686FF88D30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 t="62228" r="60425" b="27639"/>
          <a:stretch/>
        </p:blipFill>
        <p:spPr>
          <a:xfrm>
            <a:off x="10874836" y="5716987"/>
            <a:ext cx="1096830" cy="551368"/>
          </a:xfrm>
          <a:prstGeom prst="rect">
            <a:avLst/>
          </a:prstGeom>
        </p:spPr>
      </p:pic>
      <p:pic>
        <p:nvPicPr>
          <p:cNvPr id="41" name="Гімнастика для очей №9">
            <a:hlinkClick r:id="" action="ppaction://media"/>
            <a:extLst>
              <a:ext uri="{FF2B5EF4-FFF2-40B4-BE49-F238E27FC236}">
                <a16:creationId xmlns="" xmlns:a16="http://schemas.microsoft.com/office/drawing/2014/main" id="{8F1D326D-CF20-4E45-B778-67B35ED0B3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r="918" b="918"/>
          <a:stretch/>
        </p:blipFill>
        <p:spPr>
          <a:xfrm>
            <a:off x="0" y="-1729"/>
            <a:ext cx="12195074" cy="685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284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TextBox 2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" name="Прямоугольник 11">
            <a:extLst>
              <a:ext uri="{FF2B5EF4-FFF2-40B4-BE49-F238E27FC236}">
                <a16:creationId xmlns="" xmlns:a16="http://schemas.microsoft.com/office/drawing/2014/main" id="{32BC328D-661B-34F1-AB74-583A76F94E62}"/>
              </a:ext>
            </a:extLst>
          </p:cNvPr>
          <p:cNvSpPr/>
          <p:nvPr/>
        </p:nvSpPr>
        <p:spPr>
          <a:xfrm>
            <a:off x="1365320" y="497332"/>
            <a:ext cx="9399126" cy="8558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Розв'язування </a:t>
            </a:r>
            <a:r>
              <a:rPr lang="uk-UA" sz="3600" b="1" dirty="0">
                <a:solidFill>
                  <a:schemeClr val="bg1"/>
                </a:solidFill>
              </a:rPr>
              <a:t>задачі. Поняття «стільки само» 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5653764" y="1786812"/>
            <a:ext cx="4983370" cy="132802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В Іванки 7 повітряних кульок, у Марійки — стільки само</a:t>
            </a:r>
            <a:r>
              <a:rPr lang="uk-UA" sz="2400" b="1" dirty="0" smtClean="0">
                <a:solidFill>
                  <a:srgbClr val="7030A0"/>
                </a:solidFill>
              </a:rPr>
              <a:t>.</a:t>
            </a:r>
            <a:r>
              <a:rPr lang="uk-UA" sz="2400" b="1" dirty="0">
                <a:solidFill>
                  <a:srgbClr val="7030A0"/>
                </a:solidFill>
              </a:rPr>
              <a:t> Скільки повітряних кульок у Марійки</a:t>
            </a:r>
            <a:r>
              <a:rPr lang="uk-UA" sz="2400" b="1" dirty="0" smtClean="0">
                <a:solidFill>
                  <a:srgbClr val="7030A0"/>
                </a:solidFill>
              </a:rPr>
              <a:t>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1" name="Прямокутник: округлені кути 1">
            <a:extLst>
              <a:ext uri="{FF2B5EF4-FFF2-40B4-BE49-F238E27FC236}">
                <a16:creationId xmlns="" xmlns:a16="http://schemas.microsoft.com/office/drawing/2014/main" id="{AB40231A-05DD-DEBE-2840-0D3CABC01D7F}"/>
              </a:ext>
            </a:extLst>
          </p:cNvPr>
          <p:cNvSpPr/>
          <p:nvPr/>
        </p:nvSpPr>
        <p:spPr>
          <a:xfrm>
            <a:off x="1018572" y="1795804"/>
            <a:ext cx="4468559" cy="25266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2" name="Picture 2" descr="Парта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88C15C08-5298-82FC-19BE-F7847A23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30" y="4923391"/>
            <a:ext cx="1694306" cy="16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eabody &amp; Sherman - Facebook Sticker Repository">
            <a:extLst>
              <a:ext uri="{FF2B5EF4-FFF2-40B4-BE49-F238E27FC236}">
                <a16:creationId xmlns="" xmlns:a16="http://schemas.microsoft.com/office/drawing/2014/main" id="{B577C875-EE10-BF7D-898C-D4E484DF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2353555" y="4245308"/>
            <a:ext cx="977988" cy="13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03B08700-C30B-8A77-DBF9-D7BD7361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61086" y="3619807"/>
            <a:ext cx="1606720" cy="30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2B7D57E0-DD5D-A996-4B28-63FB62A07D6C}"/>
              </a:ext>
            </a:extLst>
          </p:cNvPr>
          <p:cNvSpPr/>
          <p:nvPr/>
        </p:nvSpPr>
        <p:spPr>
          <a:xfrm>
            <a:off x="5804233" y="3232906"/>
            <a:ext cx="4423847" cy="82990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Прочитай задачу.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треба обчислювати в цій задачі?</a:t>
            </a:r>
          </a:p>
        </p:txBody>
      </p:sp>
      <p:pic>
        <p:nvPicPr>
          <p:cNvPr id="54" name="Picture 2" descr="Клипарт девочка (49 фото) » Рисунки для срисовки и не только">
            <a:extLst>
              <a:ext uri="{FF2B5EF4-FFF2-40B4-BE49-F238E27FC236}">
                <a16:creationId xmlns="" xmlns:a16="http://schemas.microsoft.com/office/drawing/2014/main" id="{00AE87F9-161D-6D5A-889C-C93EBA110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8034" y="2057410"/>
            <a:ext cx="1344515" cy="224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дети девочка держит воздушный шар иллюстрации PNG , девушка, Дети, Милый  PNG картинки и пнг PSD рисунок для бесплатной загрузки">
            <a:extLst>
              <a:ext uri="{FF2B5EF4-FFF2-40B4-BE49-F238E27FC236}">
                <a16:creationId xmlns="" xmlns:a16="http://schemas.microsoft.com/office/drawing/2014/main" id="{CCCFB9C6-A941-D161-2179-25BDA5C20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" b="99375" l="10000" r="90000">
                        <a14:foregroundMark x1="56406" y1="33281" x2="56406" y2="33281"/>
                        <a14:foregroundMark x1="56406" y1="33281" x2="58438" y2="34063"/>
                        <a14:foregroundMark x1="59219" y1="34531" x2="59219" y2="3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010" y="1987480"/>
            <a:ext cx="2257828" cy="225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5DC6EED1-8DAA-0122-6309-C4E25FF4E2AE}"/>
              </a:ext>
            </a:extLst>
          </p:cNvPr>
          <p:cNvSpPr/>
          <p:nvPr/>
        </p:nvSpPr>
        <p:spPr>
          <a:xfrm>
            <a:off x="5537239" y="4234794"/>
            <a:ext cx="4423847" cy="53476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Що означає «стільки само»?</a:t>
            </a:r>
          </a:p>
        </p:txBody>
      </p:sp>
      <p:sp>
        <p:nvSpPr>
          <p:cNvPr id="62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E0C03DE2-D224-96E6-56A0-5D1078229790}"/>
              </a:ext>
            </a:extLst>
          </p:cNvPr>
          <p:cNvSpPr/>
          <p:nvPr/>
        </p:nvSpPr>
        <p:spPr>
          <a:xfrm>
            <a:off x="4190035" y="4923390"/>
            <a:ext cx="5393803" cy="8447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Однакова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кількість.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Отже, у Марійки теж 7 повітряних кульок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4" name="Picture 2" descr="Клипарт шары (43 фото) » Рисунки для срисовки и не только">
            <a:extLst>
              <a:ext uri="{FF2B5EF4-FFF2-40B4-BE49-F238E27FC236}">
                <a16:creationId xmlns="" xmlns:a16="http://schemas.microsoft.com/office/drawing/2014/main" id="{1B644654-6EAA-F99D-5035-ABD079F63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66" y="1612251"/>
            <a:ext cx="989664" cy="114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Клипарт шары (43 фото) » Рисунки для срисовки и не только">
            <a:extLst>
              <a:ext uri="{FF2B5EF4-FFF2-40B4-BE49-F238E27FC236}">
                <a16:creationId xmlns="" xmlns:a16="http://schemas.microsoft.com/office/drawing/2014/main" id="{61476DF2-06FC-DA9A-6359-3715038E7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083" flipH="1">
            <a:off x="2230348" y="1820063"/>
            <a:ext cx="989664" cy="114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7391124" y="2604304"/>
            <a:ext cx="170657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TextBox 25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5754029" y="1726113"/>
            <a:ext cx="5010417" cy="200906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Дідусь знайшов 4 гриби, Світланка — </a:t>
            </a:r>
            <a:r>
              <a:rPr lang="uk-UA" sz="2800" b="1" dirty="0">
                <a:solidFill>
                  <a:srgbClr val="FF0000"/>
                </a:solidFill>
              </a:rPr>
              <a:t>стільки само. </a:t>
            </a:r>
            <a:r>
              <a:rPr lang="uk-UA" sz="2800" b="1" dirty="0">
                <a:solidFill>
                  <a:srgbClr val="7030A0"/>
                </a:solidFill>
              </a:rPr>
              <a:t>Скільки </a:t>
            </a:r>
            <a:r>
              <a:rPr lang="uk-UA" sz="2800" b="1" dirty="0">
                <a:solidFill>
                  <a:srgbClr val="FF0000"/>
                </a:solidFill>
              </a:rPr>
              <a:t>всього</a:t>
            </a:r>
            <a:r>
              <a:rPr lang="uk-UA" sz="2800" b="1" dirty="0">
                <a:solidFill>
                  <a:srgbClr val="7030A0"/>
                </a:solidFill>
              </a:rPr>
              <a:t> грибів знайшли дідусь і Світланка</a:t>
            </a:r>
            <a:r>
              <a:rPr lang="uk-UA" sz="2800" b="1" dirty="0" smtClean="0">
                <a:solidFill>
                  <a:srgbClr val="7030A0"/>
                </a:solidFill>
              </a:rPr>
              <a:t>?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3" name="Прямокутник: округлені кути 1">
            <a:extLst>
              <a:ext uri="{FF2B5EF4-FFF2-40B4-BE49-F238E27FC236}">
                <a16:creationId xmlns="" xmlns:a16="http://schemas.microsoft.com/office/drawing/2014/main" id="{AB40231A-05DD-DEBE-2840-0D3CABC01D7F}"/>
              </a:ext>
            </a:extLst>
          </p:cNvPr>
          <p:cNvSpPr/>
          <p:nvPr/>
        </p:nvSpPr>
        <p:spPr>
          <a:xfrm>
            <a:off x="587288" y="1726114"/>
            <a:ext cx="4517147" cy="2602832"/>
          </a:xfrm>
          <a:prstGeom prst="roundRect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4" name="Picture 2" descr="Парта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88C15C08-5298-82FC-19BE-F7847A23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00" y="5010058"/>
            <a:ext cx="1694306" cy="16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Peabody &amp; Sherman - Facebook Sticker Repository">
            <a:extLst>
              <a:ext uri="{FF2B5EF4-FFF2-40B4-BE49-F238E27FC236}">
                <a16:creationId xmlns="" xmlns:a16="http://schemas.microsoft.com/office/drawing/2014/main" id="{B577C875-EE10-BF7D-898C-D4E484DF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1688883" y="4328946"/>
            <a:ext cx="977988" cy="13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>
            <a:extLst>
              <a:ext uri="{FF2B5EF4-FFF2-40B4-BE49-F238E27FC236}">
                <a16:creationId xmlns="" xmlns:a16="http://schemas.microsoft.com/office/drawing/2014/main" id="{BE019B63-54D5-A54E-F3C2-8D73470B6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152" y="3125642"/>
            <a:ext cx="608416" cy="73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Дедушка картинки - 81 фото - картинки и рисунки: скачать бесплатно">
            <a:extLst>
              <a:ext uri="{FF2B5EF4-FFF2-40B4-BE49-F238E27FC236}">
                <a16:creationId xmlns="" xmlns:a16="http://schemas.microsoft.com/office/drawing/2014/main" id="{71BF376C-5173-542A-196B-66CDEA6B7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63" y="1239835"/>
            <a:ext cx="2237948" cy="31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DE4DC15A-513E-A8E9-95E9-CA6B27FD6D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6516927" y="3859820"/>
            <a:ext cx="3484620" cy="1226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CB6CA297-77A5-6986-72A3-FA470B5820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7767859" y="4168915"/>
            <a:ext cx="424330" cy="68689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11598B16-2F6C-340A-F83D-09F768CD2E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216562" y="4430166"/>
            <a:ext cx="336084" cy="2206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7F5E9653-3D66-F93E-79D6-6FF8662B3A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367740" y="4400845"/>
            <a:ext cx="387602" cy="27926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40FCD656-F4D0-F50F-DBDA-92534D5F5326}"/>
              </a:ext>
            </a:extLst>
          </p:cNvPr>
          <p:cNvSpPr txBox="1"/>
          <p:nvPr/>
        </p:nvSpPr>
        <p:spPr>
          <a:xfrm>
            <a:off x="3487938" y="5270025"/>
            <a:ext cx="855984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8 грибів знайшли дідусь і Світланка.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F74FB229-4D94-E78A-46FB-504952CDAD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7003927" y="4168915"/>
            <a:ext cx="424330" cy="68689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8230412A-3A25-A7F0-C49D-807F55853DB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8531791" y="4168915"/>
            <a:ext cx="424330" cy="6868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00" y="1947039"/>
            <a:ext cx="1145261" cy="2258351"/>
          </a:xfrm>
          <a:prstGeom prst="rect">
            <a:avLst/>
          </a:prstGeom>
        </p:spPr>
      </p:pic>
      <p:sp>
        <p:nvSpPr>
          <p:cNvPr id="27" name="Прямоугольник 11">
            <a:extLst>
              <a:ext uri="{FF2B5EF4-FFF2-40B4-BE49-F238E27FC236}">
                <a16:creationId xmlns="" xmlns:a16="http://schemas.microsoft.com/office/drawing/2014/main" id="{32BC328D-661B-34F1-AB74-583A76F94E62}"/>
              </a:ext>
            </a:extLst>
          </p:cNvPr>
          <p:cNvSpPr/>
          <p:nvPr/>
        </p:nvSpPr>
        <p:spPr>
          <a:xfrm>
            <a:off x="1365320" y="497332"/>
            <a:ext cx="9399126" cy="8558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Розв'язування </a:t>
            </a:r>
            <a:r>
              <a:rPr lang="uk-UA" sz="3600" b="1" dirty="0">
                <a:solidFill>
                  <a:schemeClr val="bg1"/>
                </a:solidFill>
              </a:rPr>
              <a:t>задачі. Поняття «стільки само» 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56121" y="4205390"/>
            <a:ext cx="1034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i="1" dirty="0" smtClean="0">
                <a:solidFill>
                  <a:schemeClr val="tx2">
                    <a:lumMod val="75000"/>
                  </a:schemeClr>
                </a:solidFill>
              </a:rPr>
              <a:t>(гр.)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TextBox 26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6133590" y="1579761"/>
            <a:ext cx="4570617" cy="2485787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На полуденок спекли 5 пиріжків із вишнями й </a:t>
            </a:r>
            <a:r>
              <a:rPr lang="uk-UA" sz="2800" b="1" dirty="0">
                <a:solidFill>
                  <a:srgbClr val="FF0000"/>
                </a:solidFill>
              </a:rPr>
              <a:t>стільки само </a:t>
            </a:r>
            <a:r>
              <a:rPr lang="uk-UA" sz="2800" b="1" dirty="0">
                <a:solidFill>
                  <a:srgbClr val="7030A0"/>
                </a:solidFill>
              </a:rPr>
              <a:t>із сиром. Скільки </a:t>
            </a:r>
            <a:r>
              <a:rPr lang="uk-UA" sz="2800" b="1" dirty="0">
                <a:solidFill>
                  <a:srgbClr val="FF0000"/>
                </a:solidFill>
              </a:rPr>
              <a:t>всього</a:t>
            </a:r>
            <a:r>
              <a:rPr lang="uk-UA" sz="2800" b="1" dirty="0">
                <a:solidFill>
                  <a:srgbClr val="7030A0"/>
                </a:solidFill>
              </a:rPr>
              <a:t> пиріжків спекли на полуденок</a:t>
            </a:r>
            <a:r>
              <a:rPr lang="uk-UA" sz="2800" b="1" dirty="0" smtClean="0">
                <a:solidFill>
                  <a:srgbClr val="7030A0"/>
                </a:solidFill>
              </a:rPr>
              <a:t>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4" name="Прямокутник: округлені кути 1">
            <a:extLst>
              <a:ext uri="{FF2B5EF4-FFF2-40B4-BE49-F238E27FC236}">
                <a16:creationId xmlns="" xmlns:a16="http://schemas.microsoft.com/office/drawing/2014/main" id="{AB40231A-05DD-DEBE-2840-0D3CABC01D7F}"/>
              </a:ext>
            </a:extLst>
          </p:cNvPr>
          <p:cNvSpPr/>
          <p:nvPr/>
        </p:nvSpPr>
        <p:spPr>
          <a:xfrm>
            <a:off x="572567" y="1701209"/>
            <a:ext cx="5045131" cy="212779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5" name="Picture 2" descr="Парта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88C15C08-5298-82FC-19BE-F7847A23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30" y="4923391"/>
            <a:ext cx="1694306" cy="16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eabody &amp; Sherman - Facebook Sticker Repository">
            <a:extLst>
              <a:ext uri="{FF2B5EF4-FFF2-40B4-BE49-F238E27FC236}">
                <a16:creationId xmlns="" xmlns:a16="http://schemas.microsoft.com/office/drawing/2014/main" id="{B577C875-EE10-BF7D-898C-D4E484DF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2353555" y="4245308"/>
            <a:ext cx="977988" cy="13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DE4DC15A-513E-A8E9-95E9-CA6B27FD6D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6332709" y="4184082"/>
            <a:ext cx="3629082" cy="1226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11598B16-2F6C-340A-F83D-09F768CD2E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074372" y="4754025"/>
            <a:ext cx="336084" cy="22062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7F5E9653-3D66-F93E-79D6-6FF8662B3A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150313" y="4755045"/>
            <a:ext cx="387602" cy="279263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0FCD656-F4D0-F50F-DBDA-92534D5F5326}"/>
              </a:ext>
            </a:extLst>
          </p:cNvPr>
          <p:cNvSpPr txBox="1"/>
          <p:nvPr/>
        </p:nvSpPr>
        <p:spPr>
          <a:xfrm>
            <a:off x="4219321" y="5601473"/>
            <a:ext cx="728865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10 пиріжків спекли всього.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pic>
        <p:nvPicPr>
          <p:cNvPr id="64" name="Picture 2" descr="Пирожки клипарт (63 фото) » Рисунки для срисовки и не только">
            <a:extLst>
              <a:ext uri="{FF2B5EF4-FFF2-40B4-BE49-F238E27FC236}">
                <a16:creationId xmlns="" xmlns:a16="http://schemas.microsoft.com/office/drawing/2014/main" id="{2EA9E771-5DBF-7E4E-BED0-8E8F5EBDF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42" y="2257783"/>
            <a:ext cx="1924506" cy="112974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Пирожки клипарт (63 фото) » Рисунки для срисовки и не только">
            <a:extLst>
              <a:ext uri="{FF2B5EF4-FFF2-40B4-BE49-F238E27FC236}">
                <a16:creationId xmlns="" xmlns:a16="http://schemas.microsoft.com/office/drawing/2014/main" id="{282DD1DD-E3E5-4214-0BD7-E49815AA1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68" y="2257783"/>
            <a:ext cx="1924506" cy="112974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516824F6-DF00-FF18-EEA2-5E7DB95644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6831215" y="4428355"/>
            <a:ext cx="424330" cy="68689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FBA8AD78-1E53-F968-C124-2076B7330A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7611685" y="4428355"/>
            <a:ext cx="424330" cy="68689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7591C732-C604-38C3-69FD-031FB82CDC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8856370" y="4520890"/>
            <a:ext cx="317675" cy="68689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76252F79-DE1B-E4CE-AA6F-4001503C51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464845" y="4510911"/>
            <a:ext cx="381740" cy="604335"/>
          </a:xfrm>
          <a:prstGeom prst="rect">
            <a:avLst/>
          </a:prstGeom>
        </p:spPr>
      </p:pic>
      <p:sp>
        <p:nvSpPr>
          <p:cNvPr id="26" name="Прямоугольник 11">
            <a:extLst>
              <a:ext uri="{FF2B5EF4-FFF2-40B4-BE49-F238E27FC236}">
                <a16:creationId xmlns="" xmlns:a16="http://schemas.microsoft.com/office/drawing/2014/main" id="{32BC328D-661B-34F1-AB74-583A76F94E62}"/>
              </a:ext>
            </a:extLst>
          </p:cNvPr>
          <p:cNvSpPr/>
          <p:nvPr/>
        </p:nvSpPr>
        <p:spPr>
          <a:xfrm>
            <a:off x="1365320" y="497332"/>
            <a:ext cx="9399126" cy="8558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Розв'язування </a:t>
            </a:r>
            <a:r>
              <a:rPr lang="uk-UA" sz="3600" b="1" dirty="0">
                <a:solidFill>
                  <a:schemeClr val="bg1"/>
                </a:solidFill>
              </a:rPr>
              <a:t>задачі. Поняття «стільки само» 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118290" y="4507716"/>
            <a:ext cx="843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/>
              <a:t>(п.)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6237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2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клас\2 Матем\1 УРОКИ Листопад\4 Задачі\№066 Додавання і віднімання у межах 10. Задача\2024-01-09_1703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364" r="3298" b="1358"/>
          <a:stretch/>
        </p:blipFill>
        <p:spPr bwMode="auto">
          <a:xfrm>
            <a:off x="2160446" y="1462539"/>
            <a:ext cx="8604000" cy="4680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11">
            <a:extLst>
              <a:ext uri="{FF2B5EF4-FFF2-40B4-BE49-F238E27FC236}">
                <a16:creationId xmlns="" xmlns:a16="http://schemas.microsoft.com/office/drawing/2014/main" id="{32BC328D-661B-34F1-AB74-583A76F94E62}"/>
              </a:ext>
            </a:extLst>
          </p:cNvPr>
          <p:cNvSpPr/>
          <p:nvPr/>
        </p:nvSpPr>
        <p:spPr>
          <a:xfrm>
            <a:off x="1365320" y="497332"/>
            <a:ext cx="9399126" cy="8558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Лінії прямі, криві, ламані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61" y="1423029"/>
            <a:ext cx="1848395" cy="40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9636833" y="1427809"/>
            <a:ext cx="2349660" cy="16626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Обчисли.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 об’єднує вирази кожної колонки?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3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2562473" y="1407374"/>
            <a:ext cx="2025617" cy="6197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6 + 4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14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2613157" y="2149159"/>
            <a:ext cx="2025617" cy="6197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2 + 8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15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7593342" y="2929729"/>
            <a:ext cx="1912832" cy="6197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7 </a:t>
            </a:r>
            <a:r>
              <a:rPr lang="uk-UA" sz="3600" b="1" dirty="0">
                <a:solidFill>
                  <a:srgbClr val="7030A0"/>
                </a:solidFill>
              </a:rPr>
              <a:t>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16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2613157" y="2903156"/>
            <a:ext cx="1947908" cy="6197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5 + 5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912052" y="1415936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8957714" y="2929730"/>
            <a:ext cx="47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922881" y="2122565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916968" y="2956324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10</a:t>
            </a:r>
          </a:p>
        </p:txBody>
      </p:sp>
      <p:pic>
        <p:nvPicPr>
          <p:cNvPr id="121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61" y="1423029"/>
            <a:ext cx="1848395" cy="40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054254" y="1412277"/>
            <a:ext cx="2025617" cy="6197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4 – 3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8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054252" y="2155777"/>
            <a:ext cx="2025617" cy="64585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10 – 9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37091" y="1409688"/>
            <a:ext cx="525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83906" y="2197350"/>
            <a:ext cx="37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21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7560943" y="1416314"/>
            <a:ext cx="1912832" cy="6197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5 – 5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22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7593342" y="2135861"/>
            <a:ext cx="1912832" cy="6197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9 – 9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43779" y="1469480"/>
            <a:ext cx="37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84927" y="2166010"/>
            <a:ext cx="37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45863" y="410524"/>
            <a:ext cx="8732066" cy="7621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569256"/>
            <a:ext cx="1315458" cy="1288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48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№1-2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054254" y="2933908"/>
            <a:ext cx="2025617" cy="6197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0 + 1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35032" y="2929730"/>
            <a:ext cx="37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43356" y="3699720"/>
            <a:ext cx="7247408" cy="5478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err="1">
                <a:solidFill>
                  <a:srgbClr val="7030A0"/>
                </a:solidFill>
              </a:rPr>
              <a:t>Підкресли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вирази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значення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яких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дорівнює</a:t>
            </a:r>
            <a:r>
              <a:rPr lang="ru-RU" sz="2000" dirty="0">
                <a:solidFill>
                  <a:srgbClr val="7030A0"/>
                </a:solidFill>
              </a:rPr>
              <a:t> 6.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68223" y="4323185"/>
            <a:ext cx="1834066" cy="81846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>
                <a:solidFill>
                  <a:srgbClr val="7030A0"/>
                </a:solidFill>
              </a:rPr>
              <a:t>6 + 4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68223" y="5218683"/>
            <a:ext cx="1854658" cy="81846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>
                <a:solidFill>
                  <a:srgbClr val="7030A0"/>
                </a:solidFill>
              </a:rPr>
              <a:t>8 – 2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93495" y="4323185"/>
            <a:ext cx="1760257" cy="81846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>
                <a:solidFill>
                  <a:srgbClr val="7030A0"/>
                </a:solidFill>
              </a:rPr>
              <a:t>3 + 3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82544" y="5217855"/>
            <a:ext cx="1771208" cy="81846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>
                <a:solidFill>
                  <a:srgbClr val="7030A0"/>
                </a:solidFill>
              </a:rPr>
              <a:t>7 –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31554" y="4390992"/>
            <a:ext cx="1751360" cy="81846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>
                <a:solidFill>
                  <a:srgbClr val="7030A0"/>
                </a:solidFill>
              </a:rPr>
              <a:t>6 – 6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12165" y="5285664"/>
            <a:ext cx="1670750" cy="81846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>
                <a:solidFill>
                  <a:srgbClr val="7030A0"/>
                </a:solidFill>
              </a:rPr>
              <a:t>6 – 0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71860" y="4373658"/>
            <a:ext cx="1718273" cy="81846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>
                <a:solidFill>
                  <a:srgbClr val="7030A0"/>
                </a:solidFill>
              </a:rPr>
              <a:t>5 + 5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52471" y="5292664"/>
            <a:ext cx="1660733" cy="81846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>
                <a:solidFill>
                  <a:srgbClr val="7030A0"/>
                </a:solidFill>
              </a:rPr>
              <a:t>7 – 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974812" y="4400218"/>
            <a:ext cx="1638981" cy="81846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>
                <a:solidFill>
                  <a:srgbClr val="7030A0"/>
                </a:solidFill>
              </a:rPr>
              <a:t>1 + 5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028743" y="5292664"/>
            <a:ext cx="1585050" cy="81846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>
                <a:solidFill>
                  <a:srgbClr val="7030A0"/>
                </a:solidFill>
              </a:rPr>
              <a:t>10 – 4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600415" y="5903992"/>
            <a:ext cx="951345" cy="0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492475" y="5042190"/>
            <a:ext cx="951345" cy="0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497950" y="5903992"/>
            <a:ext cx="951345" cy="0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558291" y="5958723"/>
            <a:ext cx="951345" cy="0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0318629" y="5058858"/>
            <a:ext cx="951345" cy="0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0318628" y="5958723"/>
            <a:ext cx="951345" cy="0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0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20" grpId="0"/>
      <p:bldP spid="19" grpId="0"/>
      <p:bldP spid="20" grpId="0"/>
      <p:bldP spid="25" grpId="0"/>
      <p:bldP spid="26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445863" y="410524"/>
            <a:ext cx="8732066" cy="7621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569256"/>
            <a:ext cx="1054100" cy="1288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48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2 Матем\1 УРОКИ Листопад\4 Задачі\№066 Додавання і віднімання у межах 10. Задача\2024-01-09_175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84" y="1458949"/>
            <a:ext cx="9398370" cy="359255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3226452" y="2111552"/>
            <a:ext cx="951345" cy="0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449369" y="2576186"/>
            <a:ext cx="1362527" cy="0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445863" y="3457132"/>
            <a:ext cx="2256261" cy="0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80474" y="3707907"/>
            <a:ext cx="1654100" cy="5015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600" dirty="0">
                <a:solidFill>
                  <a:srgbClr val="7030A0"/>
                </a:solidFill>
              </a:rPr>
              <a:t>8 – </a:t>
            </a:r>
            <a:r>
              <a:rPr lang="ru-RU" sz="3600" dirty="0" smtClean="0">
                <a:solidFill>
                  <a:srgbClr val="7030A0"/>
                </a:solidFill>
              </a:rPr>
              <a:t>2 =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0296" y="3629053"/>
            <a:ext cx="1285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6 ( п.)</a:t>
            </a:r>
            <a:endParaRPr lang="ru-RU" sz="36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293278" y="433826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6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2882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92159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Посібник.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41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EE63A1CC-28DA-AEB2-8073-02AC51F5B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8999"/>
          <a:stretch/>
        </p:blipFill>
        <p:spPr>
          <a:xfrm>
            <a:off x="3530713" y="4069339"/>
            <a:ext cx="8114415" cy="9503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32" name="Пряма сполучна лінія 24">
            <a:extLst>
              <a:ext uri="{FF2B5EF4-FFF2-40B4-BE49-F238E27FC236}">
                <a16:creationId xmlns="" xmlns:a16="http://schemas.microsoft.com/office/drawing/2014/main" id="{D3E1A25E-541B-0DB4-260A-A87AE42B53CF}"/>
              </a:ext>
            </a:extLst>
          </p:cNvPr>
          <p:cNvCxnSpPr>
            <a:cxnSpLocks/>
            <a:endCxn id="33" idx="6"/>
          </p:cNvCxnSpPr>
          <p:nvPr/>
        </p:nvCxnSpPr>
        <p:spPr>
          <a:xfrm>
            <a:off x="3809278" y="3928717"/>
            <a:ext cx="6733395" cy="1206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E65F89F1-B575-515D-302F-DA15ACDD57C8}"/>
              </a:ext>
            </a:extLst>
          </p:cNvPr>
          <p:cNvSpPr/>
          <p:nvPr/>
        </p:nvSpPr>
        <p:spPr>
          <a:xfrm>
            <a:off x="10342907" y="3826685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FB8AEA3B-CF48-A929-BBA8-B4C26F5DD4EC}"/>
              </a:ext>
            </a:extLst>
          </p:cNvPr>
          <p:cNvSpPr/>
          <p:nvPr/>
        </p:nvSpPr>
        <p:spPr>
          <a:xfrm>
            <a:off x="3615176" y="3807966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35" name="Пряма сполучна лінія 28">
            <a:extLst>
              <a:ext uri="{FF2B5EF4-FFF2-40B4-BE49-F238E27FC236}">
                <a16:creationId xmlns="" xmlns:a16="http://schemas.microsoft.com/office/drawing/2014/main" id="{8AAE294B-0008-49CC-19ED-42CDF4C7170D}"/>
              </a:ext>
            </a:extLst>
          </p:cNvPr>
          <p:cNvCxnSpPr>
            <a:cxnSpLocks/>
          </p:cNvCxnSpPr>
          <p:nvPr/>
        </p:nvCxnSpPr>
        <p:spPr>
          <a:xfrm flipV="1">
            <a:off x="3807196" y="3286592"/>
            <a:ext cx="5173357" cy="25849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D20CB299-5839-3E77-FC5E-EC820B96ED6B}"/>
              </a:ext>
            </a:extLst>
          </p:cNvPr>
          <p:cNvSpPr/>
          <p:nvPr/>
        </p:nvSpPr>
        <p:spPr>
          <a:xfrm>
            <a:off x="8880670" y="3191690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842D8883-00C8-3568-B693-5CE99DF6F2A7}"/>
              </a:ext>
            </a:extLst>
          </p:cNvPr>
          <p:cNvSpPr/>
          <p:nvPr/>
        </p:nvSpPr>
        <p:spPr>
          <a:xfrm>
            <a:off x="3613094" y="3191690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38" name="Пряма сполучна лінія 31">
            <a:extLst>
              <a:ext uri="{FF2B5EF4-FFF2-40B4-BE49-F238E27FC236}">
                <a16:creationId xmlns="" xmlns:a16="http://schemas.microsoft.com/office/drawing/2014/main" id="{234144DC-4444-7E3E-CCEC-57EA5CE60F75}"/>
              </a:ext>
            </a:extLst>
          </p:cNvPr>
          <p:cNvCxnSpPr>
            <a:cxnSpLocks/>
            <a:endCxn id="39" idx="6"/>
          </p:cNvCxnSpPr>
          <p:nvPr/>
        </p:nvCxnSpPr>
        <p:spPr>
          <a:xfrm flipV="1">
            <a:off x="3809278" y="2659225"/>
            <a:ext cx="3032063" cy="24408"/>
          </a:xfrm>
          <a:prstGeom prst="line">
            <a:avLst/>
          </a:prstGeom>
          <a:ln w="762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2E28FC22-3CE0-6D25-8590-BBE37C245C54}"/>
              </a:ext>
            </a:extLst>
          </p:cNvPr>
          <p:cNvSpPr/>
          <p:nvPr/>
        </p:nvSpPr>
        <p:spPr>
          <a:xfrm>
            <a:off x="6641575" y="2545132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227B92EB-B30D-1830-D647-71AE1171E327}"/>
              </a:ext>
            </a:extLst>
          </p:cNvPr>
          <p:cNvSpPr/>
          <p:nvPr/>
        </p:nvSpPr>
        <p:spPr>
          <a:xfrm>
            <a:off x="3615176" y="2562882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Прямокутник 35">
            <a:extLst>
              <a:ext uri="{FF2B5EF4-FFF2-40B4-BE49-F238E27FC236}">
                <a16:creationId xmlns="" xmlns:a16="http://schemas.microsoft.com/office/drawing/2014/main" id="{BD5CD8EC-34B3-B6AF-F797-21EF8D74FFED}"/>
              </a:ext>
            </a:extLst>
          </p:cNvPr>
          <p:cNvSpPr/>
          <p:nvPr/>
        </p:nvSpPr>
        <p:spPr>
          <a:xfrm>
            <a:off x="7035443" y="2241165"/>
            <a:ext cx="458259" cy="51511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Прямокутник 45">
            <a:extLst>
              <a:ext uri="{FF2B5EF4-FFF2-40B4-BE49-F238E27FC236}">
                <a16:creationId xmlns="" xmlns:a16="http://schemas.microsoft.com/office/drawing/2014/main" id="{D950319F-D1CC-D748-E71B-5D70E9574E65}"/>
              </a:ext>
            </a:extLst>
          </p:cNvPr>
          <p:cNvSpPr/>
          <p:nvPr/>
        </p:nvSpPr>
        <p:spPr>
          <a:xfrm>
            <a:off x="9174655" y="2901624"/>
            <a:ext cx="458259" cy="51511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Прямокутник 46">
            <a:extLst>
              <a:ext uri="{FF2B5EF4-FFF2-40B4-BE49-F238E27FC236}">
                <a16:creationId xmlns="" xmlns:a16="http://schemas.microsoft.com/office/drawing/2014/main" id="{DC07472B-DDC2-546A-088E-6C87EDBB7096}"/>
              </a:ext>
            </a:extLst>
          </p:cNvPr>
          <p:cNvSpPr/>
          <p:nvPr/>
        </p:nvSpPr>
        <p:spPr>
          <a:xfrm>
            <a:off x="10653832" y="3490180"/>
            <a:ext cx="458259" cy="51511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38AF2B4-CB8A-391B-C7CF-7A4B5E933B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7587921" y="2243751"/>
            <a:ext cx="834995" cy="68371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51D83534-EA47-F7C5-0364-C49663E103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9689772" y="2957659"/>
            <a:ext cx="834995" cy="68371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D9CBEC7A-8C4C-D629-0D54-B918AB9FC1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11154551" y="3580202"/>
            <a:ext cx="834995" cy="68371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3091B1B3-9152-5979-3050-9E7E8A4F26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10724489" y="3416739"/>
            <a:ext cx="387602" cy="68689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A522E9C4-322C-BE72-45D3-5F107D5F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9315239" y="2798481"/>
            <a:ext cx="317675" cy="68689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81EFA279-D384-3972-DA45-B48FACB2D8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7002466" y="2136480"/>
            <a:ext cx="424330" cy="68689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A552BD4-66EE-88CF-51B8-F0FE713BF908}"/>
              </a:ext>
            </a:extLst>
          </p:cNvPr>
          <p:cNvSpPr txBox="1"/>
          <p:nvPr/>
        </p:nvSpPr>
        <p:spPr>
          <a:xfrm>
            <a:off x="3257068" y="5864719"/>
            <a:ext cx="89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7030A0"/>
                </a:solidFill>
              </a:rPr>
              <a:t>4 см</a:t>
            </a:r>
            <a:endParaRPr lang="x-none" sz="2800" b="1" i="1" dirty="0">
              <a:solidFill>
                <a:srgbClr val="7030A0"/>
              </a:solidFill>
            </a:endParaRPr>
          </a:p>
        </p:txBody>
      </p:sp>
      <p:sp>
        <p:nvSpPr>
          <p:cNvPr id="52" name="Прямокутник 53">
            <a:extLst>
              <a:ext uri="{FF2B5EF4-FFF2-40B4-BE49-F238E27FC236}">
                <a16:creationId xmlns="" xmlns:a16="http://schemas.microsoft.com/office/drawing/2014/main" id="{3D5702D8-484C-8181-DD42-81A942214A96}"/>
              </a:ext>
            </a:extLst>
          </p:cNvPr>
          <p:cNvSpPr/>
          <p:nvPr/>
        </p:nvSpPr>
        <p:spPr>
          <a:xfrm>
            <a:off x="4155527" y="5864719"/>
            <a:ext cx="458259" cy="51511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D1866CA-82F5-364E-9C28-E4E61A3A14D6}"/>
              </a:ext>
            </a:extLst>
          </p:cNvPr>
          <p:cNvSpPr txBox="1"/>
          <p:nvPr/>
        </p:nvSpPr>
        <p:spPr>
          <a:xfrm>
            <a:off x="4662140" y="5864719"/>
            <a:ext cx="89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7030A0"/>
                </a:solidFill>
              </a:rPr>
              <a:t>9 см</a:t>
            </a:r>
            <a:endParaRPr lang="x-none" sz="2800" b="1" i="1" dirty="0">
              <a:solidFill>
                <a:srgbClr val="7030A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9E6BECC7-C7D5-E550-85F6-F5391B8CE34E}"/>
              </a:ext>
            </a:extLst>
          </p:cNvPr>
          <p:cNvSpPr txBox="1"/>
          <p:nvPr/>
        </p:nvSpPr>
        <p:spPr>
          <a:xfrm>
            <a:off x="6358495" y="5864719"/>
            <a:ext cx="89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7030A0"/>
                </a:solidFill>
              </a:rPr>
              <a:t>9 см</a:t>
            </a:r>
            <a:endParaRPr lang="x-none" sz="2800" b="1" i="1" dirty="0">
              <a:solidFill>
                <a:srgbClr val="7030A0"/>
              </a:solidFill>
            </a:endParaRPr>
          </a:p>
        </p:txBody>
      </p:sp>
      <p:sp>
        <p:nvSpPr>
          <p:cNvPr id="55" name="Прямокутник 56">
            <a:extLst>
              <a:ext uri="{FF2B5EF4-FFF2-40B4-BE49-F238E27FC236}">
                <a16:creationId xmlns="" xmlns:a16="http://schemas.microsoft.com/office/drawing/2014/main" id="{422ED53D-EDD5-0B04-67A7-91E0060B1E58}"/>
              </a:ext>
            </a:extLst>
          </p:cNvPr>
          <p:cNvSpPr/>
          <p:nvPr/>
        </p:nvSpPr>
        <p:spPr>
          <a:xfrm>
            <a:off x="7256954" y="5864719"/>
            <a:ext cx="458259" cy="51511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8615C475-1FB5-AB15-4C97-C316F817C6DB}"/>
              </a:ext>
            </a:extLst>
          </p:cNvPr>
          <p:cNvSpPr txBox="1"/>
          <p:nvPr/>
        </p:nvSpPr>
        <p:spPr>
          <a:xfrm>
            <a:off x="7763567" y="5864719"/>
            <a:ext cx="89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7030A0"/>
                </a:solidFill>
              </a:rPr>
              <a:t>7 см</a:t>
            </a:r>
            <a:endParaRPr lang="x-none" sz="2800" b="1" i="1" dirty="0">
              <a:solidFill>
                <a:srgbClr val="7030A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70BAD979-A220-6715-5003-5E655F910AF1}"/>
              </a:ext>
            </a:extLst>
          </p:cNvPr>
          <p:cNvSpPr txBox="1"/>
          <p:nvPr/>
        </p:nvSpPr>
        <p:spPr>
          <a:xfrm>
            <a:off x="9523036" y="5864719"/>
            <a:ext cx="89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7030A0"/>
                </a:solidFill>
              </a:rPr>
              <a:t>4 см</a:t>
            </a:r>
            <a:endParaRPr lang="x-none" sz="2800" b="1" i="1" dirty="0">
              <a:solidFill>
                <a:srgbClr val="7030A0"/>
              </a:solidFill>
            </a:endParaRPr>
          </a:p>
        </p:txBody>
      </p:sp>
      <p:sp>
        <p:nvSpPr>
          <p:cNvPr id="61" name="Прямокутник 59">
            <a:extLst>
              <a:ext uri="{FF2B5EF4-FFF2-40B4-BE49-F238E27FC236}">
                <a16:creationId xmlns="" xmlns:a16="http://schemas.microsoft.com/office/drawing/2014/main" id="{4740283C-1DD9-4EA3-AB64-DDD86C60D0DF}"/>
              </a:ext>
            </a:extLst>
          </p:cNvPr>
          <p:cNvSpPr/>
          <p:nvPr/>
        </p:nvSpPr>
        <p:spPr>
          <a:xfrm>
            <a:off x="10421495" y="5864719"/>
            <a:ext cx="458259" cy="51511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EB6C73C-AA24-154D-3ED3-0A138584A45B}"/>
              </a:ext>
            </a:extLst>
          </p:cNvPr>
          <p:cNvSpPr txBox="1"/>
          <p:nvPr/>
        </p:nvSpPr>
        <p:spPr>
          <a:xfrm>
            <a:off x="10928108" y="5864719"/>
            <a:ext cx="89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7030A0"/>
                </a:solidFill>
              </a:rPr>
              <a:t>7 см</a:t>
            </a:r>
            <a:endParaRPr lang="x-none" sz="2800" b="1" i="1" dirty="0">
              <a:solidFill>
                <a:srgbClr val="7030A0"/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8921EAB-B79A-D124-2141-FC5BCD41A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098563" y="5920063"/>
            <a:ext cx="496235" cy="42538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BD190A87-F89A-DF60-6C61-4269247B8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6954" y="5916790"/>
            <a:ext cx="496235" cy="42538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897BAF56-864F-DCEA-378D-FC8700FB2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379601" y="5928763"/>
            <a:ext cx="496235" cy="4253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41691" y="1270153"/>
            <a:ext cx="7736238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 Виміряй довжину кожного відрізка. Порівняй.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445863" y="410524"/>
            <a:ext cx="8732066" cy="7621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569256"/>
            <a:ext cx="1054100" cy="1288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48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61" y="1423029"/>
            <a:ext cx="1848395" cy="40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84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22336" y="1317599"/>
            <a:ext cx="2394630" cy="181589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Добудуй щаблі драбини в мотузковому </a:t>
            </a:r>
            <a:r>
              <a:rPr lang="uk-UA" sz="2400" b="1" dirty="0" smtClean="0">
                <a:solidFill>
                  <a:srgbClr val="7030A0"/>
                </a:solidFill>
              </a:rPr>
              <a:t>парку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9"/>
          <a:stretch/>
        </p:blipFill>
        <p:spPr>
          <a:xfrm>
            <a:off x="4925137" y="1284147"/>
            <a:ext cx="6460933" cy="5417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45863" y="410524"/>
            <a:ext cx="8732066" cy="7621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0" y="5569256"/>
            <a:ext cx="1054100" cy="1288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48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61" y="1423029"/>
            <a:ext cx="1848395" cy="408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29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1503524" y="464728"/>
            <a:ext cx="8395730" cy="74504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Логічне завдання</a:t>
            </a:r>
          </a:p>
        </p:txBody>
      </p:sp>
      <p:grpSp>
        <p:nvGrpSpPr>
          <p:cNvPr id="96" name="Групувати 28">
            <a:extLst>
              <a:ext uri="{FF2B5EF4-FFF2-40B4-BE49-F238E27FC236}">
                <a16:creationId xmlns="" xmlns:a16="http://schemas.microsoft.com/office/drawing/2014/main" id="{4F914006-7542-AE71-A92B-ADAF09C8626E}"/>
              </a:ext>
            </a:extLst>
          </p:cNvPr>
          <p:cNvGrpSpPr/>
          <p:nvPr/>
        </p:nvGrpSpPr>
        <p:grpSpPr>
          <a:xfrm>
            <a:off x="251534" y="4347491"/>
            <a:ext cx="11940466" cy="1544871"/>
            <a:chOff x="0" y="3004458"/>
            <a:chExt cx="14377428" cy="1900782"/>
          </a:xfrm>
        </p:grpSpPr>
        <p:pic>
          <p:nvPicPr>
            <p:cNvPr id="97" name="Picture 2" descr="Поезд клипарт-картинка. Бесплатная загрузка. | Creazilla">
              <a:extLst>
                <a:ext uri="{FF2B5EF4-FFF2-40B4-BE49-F238E27FC236}">
                  <a16:creationId xmlns="" xmlns:a16="http://schemas.microsoft.com/office/drawing/2014/main" id="{BFEBCB94-8449-8B26-470C-CC831156BB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87"/>
            <a:stretch/>
          </p:blipFill>
          <p:spPr bwMode="auto">
            <a:xfrm flipH="1">
              <a:off x="0" y="3004458"/>
              <a:ext cx="7755509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2" descr="Поезд клипарт-картинка. Бесплатная загрузка. | Creazilla">
              <a:extLst>
                <a:ext uri="{FF2B5EF4-FFF2-40B4-BE49-F238E27FC236}">
                  <a16:creationId xmlns="" xmlns:a16="http://schemas.microsoft.com/office/drawing/2014/main" id="{9A668AE0-04DE-C4EF-D6CF-489FAD50A8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0" r="70174"/>
            <a:stretch/>
          </p:blipFill>
          <p:spPr bwMode="auto">
            <a:xfrm flipH="1">
              <a:off x="6745624" y="3004458"/>
              <a:ext cx="1741714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" descr="Поезд клипарт-картинка. Бесплатная загрузка. | Creazilla">
              <a:extLst>
                <a:ext uri="{FF2B5EF4-FFF2-40B4-BE49-F238E27FC236}">
                  <a16:creationId xmlns="" xmlns:a16="http://schemas.microsoft.com/office/drawing/2014/main" id="{E2BFDE88-8FE1-0C42-60F5-29BE980748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19" r="70174"/>
            <a:stretch/>
          </p:blipFill>
          <p:spPr bwMode="auto">
            <a:xfrm flipH="1">
              <a:off x="10002629" y="3004458"/>
              <a:ext cx="2760679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Поезд клипарт-картинка. Бесплатная загрузка. | Creazilla">
              <a:extLst>
                <a:ext uri="{FF2B5EF4-FFF2-40B4-BE49-F238E27FC236}">
                  <a16:creationId xmlns="" xmlns:a16="http://schemas.microsoft.com/office/drawing/2014/main" id="{37937B5F-C771-69F2-4AE5-BA09AB35B0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0" r="70174"/>
            <a:stretch/>
          </p:blipFill>
          <p:spPr bwMode="auto">
            <a:xfrm flipH="1">
              <a:off x="8396733" y="3004458"/>
              <a:ext cx="1741714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Прямокутник: округлені кути 27">
              <a:extLst>
                <a:ext uri="{FF2B5EF4-FFF2-40B4-BE49-F238E27FC236}">
                  <a16:creationId xmlns="" xmlns:a16="http://schemas.microsoft.com/office/drawing/2014/main" id="{EEA4BFB2-B873-0237-5A06-18571CF79A31}"/>
                </a:ext>
              </a:extLst>
            </p:cNvPr>
            <p:cNvSpPr/>
            <p:nvPr/>
          </p:nvSpPr>
          <p:spPr>
            <a:xfrm>
              <a:off x="2142308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2" name="Прямокутник: округлені кути 40">
              <a:extLst>
                <a:ext uri="{FF2B5EF4-FFF2-40B4-BE49-F238E27FC236}">
                  <a16:creationId xmlns="" xmlns:a16="http://schemas.microsoft.com/office/drawing/2014/main" id="{0DD85884-AF80-1FEA-8A1E-00EE6D46B073}"/>
                </a:ext>
              </a:extLst>
            </p:cNvPr>
            <p:cNvSpPr/>
            <p:nvPr/>
          </p:nvSpPr>
          <p:spPr>
            <a:xfrm>
              <a:off x="3758892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3" name="Прямокутник: округлені кути 42">
              <a:extLst>
                <a:ext uri="{FF2B5EF4-FFF2-40B4-BE49-F238E27FC236}">
                  <a16:creationId xmlns="" xmlns:a16="http://schemas.microsoft.com/office/drawing/2014/main" id="{B7619FAD-997C-F703-AEEC-602CA8A3D6D5}"/>
                </a:ext>
              </a:extLst>
            </p:cNvPr>
            <p:cNvSpPr/>
            <p:nvPr/>
          </p:nvSpPr>
          <p:spPr>
            <a:xfrm>
              <a:off x="5500299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4" name="Прямокутник: округлені кути 44">
              <a:extLst>
                <a:ext uri="{FF2B5EF4-FFF2-40B4-BE49-F238E27FC236}">
                  <a16:creationId xmlns="" xmlns:a16="http://schemas.microsoft.com/office/drawing/2014/main" id="{9B7C1696-7AC8-A89D-5452-E3D037AD2510}"/>
                </a:ext>
              </a:extLst>
            </p:cNvPr>
            <p:cNvSpPr/>
            <p:nvPr/>
          </p:nvSpPr>
          <p:spPr>
            <a:xfrm>
              <a:off x="7116883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5" name="Прямокутник: округлені кути 45">
              <a:extLst>
                <a:ext uri="{FF2B5EF4-FFF2-40B4-BE49-F238E27FC236}">
                  <a16:creationId xmlns="" xmlns:a16="http://schemas.microsoft.com/office/drawing/2014/main" id="{1777DC0E-036D-C5BA-7B7C-47B8E8683096}"/>
                </a:ext>
              </a:extLst>
            </p:cNvPr>
            <p:cNvSpPr/>
            <p:nvPr/>
          </p:nvSpPr>
          <p:spPr>
            <a:xfrm>
              <a:off x="8757303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6" name="Прямокутник: округлені кути 46">
              <a:extLst>
                <a:ext uri="{FF2B5EF4-FFF2-40B4-BE49-F238E27FC236}">
                  <a16:creationId xmlns="" xmlns:a16="http://schemas.microsoft.com/office/drawing/2014/main" id="{798ABF12-7450-839F-9DF4-675FD9EF070A}"/>
                </a:ext>
              </a:extLst>
            </p:cNvPr>
            <p:cNvSpPr/>
            <p:nvPr/>
          </p:nvSpPr>
          <p:spPr>
            <a:xfrm>
              <a:off x="10475517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7" name="Picture 2" descr="Поезд клипарт-картинка. Бесплатная загрузка. | Creazilla">
              <a:extLst>
                <a:ext uri="{FF2B5EF4-FFF2-40B4-BE49-F238E27FC236}">
                  <a16:creationId xmlns="" xmlns:a16="http://schemas.microsoft.com/office/drawing/2014/main" id="{0B56FBF8-8AF9-A9A0-35A3-7F1489CCE1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19" r="70174"/>
            <a:stretch/>
          </p:blipFill>
          <p:spPr bwMode="auto">
            <a:xfrm flipH="1">
              <a:off x="11616749" y="3004458"/>
              <a:ext cx="2760679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Прямокутник: округлені кути 60">
              <a:extLst>
                <a:ext uri="{FF2B5EF4-FFF2-40B4-BE49-F238E27FC236}">
                  <a16:creationId xmlns="" xmlns:a16="http://schemas.microsoft.com/office/drawing/2014/main" id="{13C639E7-97CE-5597-94BF-B7FD089CAEEF}"/>
                </a:ext>
              </a:extLst>
            </p:cNvPr>
            <p:cNvSpPr/>
            <p:nvPr/>
          </p:nvSpPr>
          <p:spPr>
            <a:xfrm>
              <a:off x="12021729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09" name="Скругленная прямоугольная выноска 13">
            <a:extLst>
              <a:ext uri="{FF2B5EF4-FFF2-40B4-BE49-F238E27FC236}">
                <a16:creationId xmlns="" xmlns:a16="http://schemas.microsoft.com/office/drawing/2014/main" id="{3F0D9621-4AF4-1910-E3BD-A212EC82B99D}"/>
              </a:ext>
            </a:extLst>
          </p:cNvPr>
          <p:cNvSpPr/>
          <p:nvPr/>
        </p:nvSpPr>
        <p:spPr>
          <a:xfrm>
            <a:off x="1634085" y="1289846"/>
            <a:ext cx="7529248" cy="1723824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Мавпочка вирушає в путь у п'ятому вагоні з голови потяга, а жирафа - у третьому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з хвоста потяга. Чи можуть вони опинитися в одному вагоні, якщо в потягу 7 вагонів?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10" name="Picture 2" descr="Картинки по запросу &quot;клипарт лампочка&quot;">
            <a:extLst>
              <a:ext uri="{FF2B5EF4-FFF2-40B4-BE49-F238E27FC236}">
                <a16:creationId xmlns="" xmlns:a16="http://schemas.microsoft.com/office/drawing/2014/main" id="{36C4EF41-12E0-DE4D-046C-ACCBEED40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35136" y="317918"/>
            <a:ext cx="1855305" cy="23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Изображения Gorilla Thinking | Бесплатные векторы, стоковые фото и PSD">
            <a:extLst>
              <a:ext uri="{FF2B5EF4-FFF2-40B4-BE49-F238E27FC236}">
                <a16:creationId xmlns="" xmlns:a16="http://schemas.microsoft.com/office/drawing/2014/main" id="{E613215D-7501-8A57-93A2-F2444A7CB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00" y="3999697"/>
            <a:ext cx="966275" cy="9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6" descr="Жираф клипарт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542F939B-5F77-E16B-D98B-BFC99FB1E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64"/>
          <a:stretch/>
        </p:blipFill>
        <p:spPr bwMode="auto">
          <a:xfrm flipH="1">
            <a:off x="7816706" y="3727223"/>
            <a:ext cx="875042" cy="9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91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Веселый карандаш (60 фото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" b="99281" l="10000" r="99867">
                        <a14:foregroundMark x1="43333" y1="19544" x2="43333" y2="19544"/>
                        <a14:foregroundMark x1="50533" y1="31175" x2="50533" y2="311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9" r="24170"/>
          <a:stretch/>
        </p:blipFill>
        <p:spPr bwMode="auto">
          <a:xfrm>
            <a:off x="365576" y="1568036"/>
            <a:ext cx="2880000" cy="480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168754" y="1747062"/>
            <a:ext cx="7746274" cy="4622340"/>
          </a:xfrm>
          <a:prstGeom prst="rect">
            <a:avLst/>
          </a:prstGeom>
          <a:solidFill>
            <a:srgbClr val="E9E9DF"/>
          </a:solidFill>
          <a:ln>
            <a:solidFill>
              <a:srgbClr val="E9E9DF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805576" y="493526"/>
            <a:ext cx="8732066" cy="80748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580" y="3775887"/>
            <a:ext cx="3934846" cy="2343905"/>
          </a:xfrm>
          <a:prstGeom prst="round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2913017" y="1747062"/>
            <a:ext cx="8109257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773943" y="6369402"/>
            <a:ext cx="8248331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71695" y="1919247"/>
            <a:ext cx="3285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Вушка, прислухайтесь!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Очки, придивляйтесь!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Носик, глибше дихай!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Ротик, посміхнись!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41891" y="1895519"/>
            <a:ext cx="358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Спинки, розправляйтесь!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Ручки, піднімайтесь!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Нумо до роботи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Дружно всі взялись!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5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1597305" y="435971"/>
            <a:ext cx="9433367" cy="76779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Складання потяга із геометричних фігур</a:t>
            </a:r>
          </a:p>
        </p:txBody>
      </p:sp>
      <p:sp>
        <p:nvSpPr>
          <p:cNvPr id="77" name="Овал 76">
            <a:extLst>
              <a:ext uri="{FF2B5EF4-FFF2-40B4-BE49-F238E27FC236}">
                <a16:creationId xmlns="" xmlns:a16="http://schemas.microsoft.com/office/drawing/2014/main" id="{31F84261-5608-8784-ECEC-9F6F815CBA7F}"/>
              </a:ext>
            </a:extLst>
          </p:cNvPr>
          <p:cNvSpPr/>
          <p:nvPr/>
        </p:nvSpPr>
        <p:spPr>
          <a:xfrm>
            <a:off x="1039150" y="5168013"/>
            <a:ext cx="861134" cy="823804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Овал 77">
            <a:extLst>
              <a:ext uri="{FF2B5EF4-FFF2-40B4-BE49-F238E27FC236}">
                <a16:creationId xmlns="" xmlns:a16="http://schemas.microsoft.com/office/drawing/2014/main" id="{126A3C4B-1E4F-36AA-1BB9-2E213BFD6EB4}"/>
              </a:ext>
            </a:extLst>
          </p:cNvPr>
          <p:cNvSpPr/>
          <p:nvPr/>
        </p:nvSpPr>
        <p:spPr>
          <a:xfrm>
            <a:off x="4449984" y="5149856"/>
            <a:ext cx="861134" cy="823804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Овал 78">
            <a:extLst>
              <a:ext uri="{FF2B5EF4-FFF2-40B4-BE49-F238E27FC236}">
                <a16:creationId xmlns="" xmlns:a16="http://schemas.microsoft.com/office/drawing/2014/main" id="{5A830B4C-9E83-502B-59E4-8A9C818B14A9}"/>
              </a:ext>
            </a:extLst>
          </p:cNvPr>
          <p:cNvSpPr/>
          <p:nvPr/>
        </p:nvSpPr>
        <p:spPr>
          <a:xfrm>
            <a:off x="7570561" y="1660075"/>
            <a:ext cx="861134" cy="823804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Овал 79">
            <a:extLst>
              <a:ext uri="{FF2B5EF4-FFF2-40B4-BE49-F238E27FC236}">
                <a16:creationId xmlns="" xmlns:a16="http://schemas.microsoft.com/office/drawing/2014/main" id="{8EC02B7C-FA0F-9D56-8C13-996626928302}"/>
              </a:ext>
            </a:extLst>
          </p:cNvPr>
          <p:cNvSpPr/>
          <p:nvPr/>
        </p:nvSpPr>
        <p:spPr>
          <a:xfrm>
            <a:off x="1070624" y="1812055"/>
            <a:ext cx="861134" cy="823804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Овал 80">
            <a:extLst>
              <a:ext uri="{FF2B5EF4-FFF2-40B4-BE49-F238E27FC236}">
                <a16:creationId xmlns="" xmlns:a16="http://schemas.microsoft.com/office/drawing/2014/main" id="{465CD33C-E5C7-4E07-DEA1-E8FCB905C0C3}"/>
              </a:ext>
            </a:extLst>
          </p:cNvPr>
          <p:cNvSpPr/>
          <p:nvPr/>
        </p:nvSpPr>
        <p:spPr>
          <a:xfrm>
            <a:off x="1039150" y="3305004"/>
            <a:ext cx="861134" cy="823804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B346F186-EC14-A876-EC87-209103FAFCC4}"/>
              </a:ext>
            </a:extLst>
          </p:cNvPr>
          <p:cNvSpPr/>
          <p:nvPr/>
        </p:nvSpPr>
        <p:spPr>
          <a:xfrm>
            <a:off x="2276182" y="5179865"/>
            <a:ext cx="861134" cy="823804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Рівнобедрений трикутник 8">
            <a:extLst>
              <a:ext uri="{FF2B5EF4-FFF2-40B4-BE49-F238E27FC236}">
                <a16:creationId xmlns="" xmlns:a16="http://schemas.microsoft.com/office/drawing/2014/main" id="{BD0CF576-AE32-5D45-C5F6-7E5E418A5ADA}"/>
              </a:ext>
            </a:extLst>
          </p:cNvPr>
          <p:cNvSpPr/>
          <p:nvPr/>
        </p:nvSpPr>
        <p:spPr>
          <a:xfrm rot="10800000">
            <a:off x="4762293" y="2352655"/>
            <a:ext cx="1165934" cy="1029809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Рівнобедрений трикутник 16">
            <a:extLst>
              <a:ext uri="{FF2B5EF4-FFF2-40B4-BE49-F238E27FC236}">
                <a16:creationId xmlns="" xmlns:a16="http://schemas.microsoft.com/office/drawing/2014/main" id="{0D2FBCDE-B6AF-E76A-3366-97C47FDB8E46}"/>
              </a:ext>
            </a:extLst>
          </p:cNvPr>
          <p:cNvSpPr/>
          <p:nvPr/>
        </p:nvSpPr>
        <p:spPr>
          <a:xfrm rot="5400000">
            <a:off x="3508477" y="4041083"/>
            <a:ext cx="1165934" cy="1029809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Рівнобедрений трикутник 17">
            <a:extLst>
              <a:ext uri="{FF2B5EF4-FFF2-40B4-BE49-F238E27FC236}">
                <a16:creationId xmlns="" xmlns:a16="http://schemas.microsoft.com/office/drawing/2014/main" id="{1CE5A37B-22F5-04F8-1063-FE38AC8D79C6}"/>
              </a:ext>
            </a:extLst>
          </p:cNvPr>
          <p:cNvSpPr/>
          <p:nvPr/>
        </p:nvSpPr>
        <p:spPr>
          <a:xfrm rot="5400000">
            <a:off x="5345259" y="3638985"/>
            <a:ext cx="1165934" cy="1029809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Прямокутник 19">
            <a:extLst>
              <a:ext uri="{FF2B5EF4-FFF2-40B4-BE49-F238E27FC236}">
                <a16:creationId xmlns="" xmlns:a16="http://schemas.microsoft.com/office/drawing/2014/main" id="{A179E4E2-6B3A-01E5-9D05-C5EA03EF6D88}"/>
              </a:ext>
            </a:extLst>
          </p:cNvPr>
          <p:cNvSpPr/>
          <p:nvPr/>
        </p:nvSpPr>
        <p:spPr>
          <a:xfrm>
            <a:off x="6700326" y="2934868"/>
            <a:ext cx="2086252" cy="1564075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Прямокутник 20">
            <a:extLst>
              <a:ext uri="{FF2B5EF4-FFF2-40B4-BE49-F238E27FC236}">
                <a16:creationId xmlns="" xmlns:a16="http://schemas.microsoft.com/office/drawing/2014/main" id="{FA5D2D5D-0816-C348-520D-A9FC42522515}"/>
              </a:ext>
            </a:extLst>
          </p:cNvPr>
          <p:cNvSpPr/>
          <p:nvPr/>
        </p:nvSpPr>
        <p:spPr>
          <a:xfrm>
            <a:off x="9057347" y="1709097"/>
            <a:ext cx="2086252" cy="1564075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Прямокутник 23">
            <a:extLst>
              <a:ext uri="{FF2B5EF4-FFF2-40B4-BE49-F238E27FC236}">
                <a16:creationId xmlns="" xmlns:a16="http://schemas.microsoft.com/office/drawing/2014/main" id="{610324FC-94C8-E967-84FC-170AC3859BF5}"/>
              </a:ext>
            </a:extLst>
          </p:cNvPr>
          <p:cNvSpPr/>
          <p:nvPr/>
        </p:nvSpPr>
        <p:spPr>
          <a:xfrm>
            <a:off x="2301289" y="1754073"/>
            <a:ext cx="2086252" cy="1880689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9" name="Прямокутник 24">
            <a:extLst>
              <a:ext uri="{FF2B5EF4-FFF2-40B4-BE49-F238E27FC236}">
                <a16:creationId xmlns="" xmlns:a16="http://schemas.microsoft.com/office/drawing/2014/main" id="{976D8B7B-3C11-0AE4-CE60-1E8C69EF6C50}"/>
              </a:ext>
            </a:extLst>
          </p:cNvPr>
          <p:cNvSpPr/>
          <p:nvPr/>
        </p:nvSpPr>
        <p:spPr>
          <a:xfrm>
            <a:off x="8012890" y="5601571"/>
            <a:ext cx="1547376" cy="40209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0" name="Прямокутник 25">
            <a:extLst>
              <a:ext uri="{FF2B5EF4-FFF2-40B4-BE49-F238E27FC236}">
                <a16:creationId xmlns="" xmlns:a16="http://schemas.microsoft.com/office/drawing/2014/main" id="{64FFEFAD-6D14-E47F-8EA8-9666AA4FD46D}"/>
              </a:ext>
            </a:extLst>
          </p:cNvPr>
          <p:cNvSpPr/>
          <p:nvPr/>
        </p:nvSpPr>
        <p:spPr>
          <a:xfrm>
            <a:off x="9326785" y="4736856"/>
            <a:ext cx="1547376" cy="40209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E61E15A5-7AE2-D0F1-9D87-12862EE43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0" t="12718" r="4376" b="688"/>
          <a:stretch/>
        </p:blipFill>
        <p:spPr>
          <a:xfrm>
            <a:off x="715948" y="1376906"/>
            <a:ext cx="10800000" cy="46800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97345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351114" y="424085"/>
            <a:ext cx="8811364" cy="78024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9032" y="2201620"/>
            <a:ext cx="1173150" cy="11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839655" y="424085"/>
            <a:ext cx="8811364" cy="915645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wordwall.net/resourceajax/qr?activityId=6490323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75" y="2201619"/>
            <a:ext cx="1280489" cy="12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53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224310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326995" y="458266"/>
            <a:ext cx="9779360" cy="8345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«Скриньки настрою» </a:t>
            </a:r>
          </a:p>
        </p:txBody>
      </p:sp>
      <p:pic>
        <p:nvPicPr>
          <p:cNvPr id="27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4043635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7862960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224308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4083252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7915836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4" b="67351"/>
          <a:stretch/>
        </p:blipFill>
        <p:spPr bwMode="auto">
          <a:xfrm>
            <a:off x="9027171" y="2276763"/>
            <a:ext cx="1514706" cy="1489771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8" r="67359" b="33272"/>
          <a:stretch/>
        </p:blipFill>
        <p:spPr bwMode="auto">
          <a:xfrm>
            <a:off x="5150115" y="2284032"/>
            <a:ext cx="1489404" cy="1518558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232161" y="2381555"/>
            <a:ext cx="1469887" cy="1497726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153781" y="1292866"/>
            <a:ext cx="827836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В яку скриньку ви покладете враження від уроку?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9" name="Выноска со стрелкой вверх 38"/>
          <p:cNvSpPr/>
          <p:nvPr/>
        </p:nvSpPr>
        <p:spPr>
          <a:xfrm>
            <a:off x="4326292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rgbClr val="00C663">
                  <a:tint val="66000"/>
                  <a:satMod val="160000"/>
                </a:srgbClr>
              </a:gs>
              <a:gs pos="50000">
                <a:srgbClr val="00C663">
                  <a:tint val="44500"/>
                  <a:satMod val="160000"/>
                </a:srgbClr>
              </a:gs>
              <a:gs pos="100000">
                <a:srgbClr val="00C663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Скринька  подиву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0" name="Выноска со стрелкой вверх 39"/>
          <p:cNvSpPr/>
          <p:nvPr/>
        </p:nvSpPr>
        <p:spPr>
          <a:xfrm>
            <a:off x="478767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Скринька радості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1" name="Выноска со стрелкой вверх 40"/>
          <p:cNvSpPr/>
          <p:nvPr/>
        </p:nvSpPr>
        <p:spPr>
          <a:xfrm>
            <a:off x="8241527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Скринька суму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2109626" y="477216"/>
            <a:ext cx="8732066" cy="73812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«Потяг»</a:t>
            </a:r>
          </a:p>
        </p:txBody>
      </p:sp>
      <p:grpSp>
        <p:nvGrpSpPr>
          <p:cNvPr id="44" name="Групувати 28">
            <a:extLst>
              <a:ext uri="{FF2B5EF4-FFF2-40B4-BE49-F238E27FC236}">
                <a16:creationId xmlns="" xmlns:a16="http://schemas.microsoft.com/office/drawing/2014/main" id="{4F914006-7542-AE71-A92B-ADAF09C8626E}"/>
              </a:ext>
            </a:extLst>
          </p:cNvPr>
          <p:cNvGrpSpPr/>
          <p:nvPr/>
        </p:nvGrpSpPr>
        <p:grpSpPr>
          <a:xfrm>
            <a:off x="0" y="2502699"/>
            <a:ext cx="12763308" cy="1900782"/>
            <a:chOff x="0" y="3004458"/>
            <a:chExt cx="12763308" cy="1900782"/>
          </a:xfrm>
        </p:grpSpPr>
        <p:pic>
          <p:nvPicPr>
            <p:cNvPr id="45" name="Picture 2" descr="Поезд клипарт-картинка. Бесплатная загрузка. | Creazilla">
              <a:extLst>
                <a:ext uri="{FF2B5EF4-FFF2-40B4-BE49-F238E27FC236}">
                  <a16:creationId xmlns="" xmlns:a16="http://schemas.microsoft.com/office/drawing/2014/main" id="{BFEBCB94-8449-8B26-470C-CC831156BB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87"/>
            <a:stretch/>
          </p:blipFill>
          <p:spPr bwMode="auto">
            <a:xfrm flipH="1">
              <a:off x="0" y="3004458"/>
              <a:ext cx="7755509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Поезд клипарт-картинка. Бесплатная загрузка. | Creazilla">
              <a:extLst>
                <a:ext uri="{FF2B5EF4-FFF2-40B4-BE49-F238E27FC236}">
                  <a16:creationId xmlns="" xmlns:a16="http://schemas.microsoft.com/office/drawing/2014/main" id="{9A668AE0-04DE-C4EF-D6CF-489FAD50A8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0" r="70174"/>
            <a:stretch/>
          </p:blipFill>
          <p:spPr bwMode="auto">
            <a:xfrm flipH="1">
              <a:off x="6745624" y="3004458"/>
              <a:ext cx="1741714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Поезд клипарт-картинка. Бесплатная загрузка. | Creazilla">
              <a:extLst>
                <a:ext uri="{FF2B5EF4-FFF2-40B4-BE49-F238E27FC236}">
                  <a16:creationId xmlns="" xmlns:a16="http://schemas.microsoft.com/office/drawing/2014/main" id="{E2BFDE88-8FE1-0C42-60F5-29BE980748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19" r="70174"/>
            <a:stretch/>
          </p:blipFill>
          <p:spPr bwMode="auto">
            <a:xfrm flipH="1">
              <a:off x="10002629" y="3004458"/>
              <a:ext cx="2760679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Поезд клипарт-картинка. Бесплатная загрузка. | Creazilla">
              <a:extLst>
                <a:ext uri="{FF2B5EF4-FFF2-40B4-BE49-F238E27FC236}">
                  <a16:creationId xmlns="" xmlns:a16="http://schemas.microsoft.com/office/drawing/2014/main" id="{37937B5F-C771-69F2-4AE5-BA09AB35B0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0" r="70174"/>
            <a:stretch/>
          </p:blipFill>
          <p:spPr bwMode="auto">
            <a:xfrm flipH="1">
              <a:off x="8396733" y="3004458"/>
              <a:ext cx="1741714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Прямокутник: округлені кути 27">
              <a:extLst>
                <a:ext uri="{FF2B5EF4-FFF2-40B4-BE49-F238E27FC236}">
                  <a16:creationId xmlns="" xmlns:a16="http://schemas.microsoft.com/office/drawing/2014/main" id="{EEA4BFB2-B873-0237-5A06-18571CF79A31}"/>
                </a:ext>
              </a:extLst>
            </p:cNvPr>
            <p:cNvSpPr/>
            <p:nvPr/>
          </p:nvSpPr>
          <p:spPr>
            <a:xfrm>
              <a:off x="2142308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9" name="Прямокутник: округлені кути 40">
              <a:extLst>
                <a:ext uri="{FF2B5EF4-FFF2-40B4-BE49-F238E27FC236}">
                  <a16:creationId xmlns="" xmlns:a16="http://schemas.microsoft.com/office/drawing/2014/main" id="{0DD85884-AF80-1FEA-8A1E-00EE6D46B073}"/>
                </a:ext>
              </a:extLst>
            </p:cNvPr>
            <p:cNvSpPr/>
            <p:nvPr/>
          </p:nvSpPr>
          <p:spPr>
            <a:xfrm>
              <a:off x="3758892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0" name="Прямокутник: округлені кути 42">
              <a:extLst>
                <a:ext uri="{FF2B5EF4-FFF2-40B4-BE49-F238E27FC236}">
                  <a16:creationId xmlns="" xmlns:a16="http://schemas.microsoft.com/office/drawing/2014/main" id="{B7619FAD-997C-F703-AEEC-602CA8A3D6D5}"/>
                </a:ext>
              </a:extLst>
            </p:cNvPr>
            <p:cNvSpPr/>
            <p:nvPr/>
          </p:nvSpPr>
          <p:spPr>
            <a:xfrm>
              <a:off x="5500299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1" name="Прямокутник: округлені кути 44">
              <a:extLst>
                <a:ext uri="{FF2B5EF4-FFF2-40B4-BE49-F238E27FC236}">
                  <a16:creationId xmlns="" xmlns:a16="http://schemas.microsoft.com/office/drawing/2014/main" id="{9B7C1696-7AC8-A89D-5452-E3D037AD2510}"/>
                </a:ext>
              </a:extLst>
            </p:cNvPr>
            <p:cNvSpPr/>
            <p:nvPr/>
          </p:nvSpPr>
          <p:spPr>
            <a:xfrm>
              <a:off x="7116883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2" name="Прямокутник: округлені кути 45">
              <a:extLst>
                <a:ext uri="{FF2B5EF4-FFF2-40B4-BE49-F238E27FC236}">
                  <a16:creationId xmlns="" xmlns:a16="http://schemas.microsoft.com/office/drawing/2014/main" id="{1777DC0E-036D-C5BA-7B7C-47B8E8683096}"/>
                </a:ext>
              </a:extLst>
            </p:cNvPr>
            <p:cNvSpPr/>
            <p:nvPr/>
          </p:nvSpPr>
          <p:spPr>
            <a:xfrm>
              <a:off x="8757303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3" name="Прямокутник: округлені кути 46">
              <a:extLst>
                <a:ext uri="{FF2B5EF4-FFF2-40B4-BE49-F238E27FC236}">
                  <a16:creationId xmlns="" xmlns:a16="http://schemas.microsoft.com/office/drawing/2014/main" id="{798ABF12-7450-839F-9DF4-675FD9EF070A}"/>
                </a:ext>
              </a:extLst>
            </p:cNvPr>
            <p:cNvSpPr/>
            <p:nvPr/>
          </p:nvSpPr>
          <p:spPr>
            <a:xfrm>
              <a:off x="10475517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94" name="Виноска: зі стрілкою вниз 47">
            <a:extLst>
              <a:ext uri="{FF2B5EF4-FFF2-40B4-BE49-F238E27FC236}">
                <a16:creationId xmlns="" xmlns:a16="http://schemas.microsoft.com/office/drawing/2014/main" id="{AAA4E46E-F730-9A9D-F337-EA8A28830F9B}"/>
              </a:ext>
            </a:extLst>
          </p:cNvPr>
          <p:cNvSpPr/>
          <p:nvPr/>
        </p:nvSpPr>
        <p:spPr>
          <a:xfrm>
            <a:off x="3658743" y="1861006"/>
            <a:ext cx="1175657" cy="907303"/>
          </a:xfrm>
          <a:prstGeom prst="down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+5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Виноска: зі стрілкою вниз 48">
            <a:extLst>
              <a:ext uri="{FF2B5EF4-FFF2-40B4-BE49-F238E27FC236}">
                <a16:creationId xmlns="" xmlns:a16="http://schemas.microsoft.com/office/drawing/2014/main" id="{FB2C6983-2D43-1B12-3E83-24C6F143037E}"/>
              </a:ext>
            </a:extLst>
          </p:cNvPr>
          <p:cNvSpPr/>
          <p:nvPr/>
        </p:nvSpPr>
        <p:spPr>
          <a:xfrm>
            <a:off x="5300002" y="1861006"/>
            <a:ext cx="1175657" cy="907303"/>
          </a:xfrm>
          <a:prstGeom prst="down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</a:p>
        </p:txBody>
      </p:sp>
      <p:sp>
        <p:nvSpPr>
          <p:cNvPr id="96" name="Виноска: зі стрілкою вниз 49">
            <a:extLst>
              <a:ext uri="{FF2B5EF4-FFF2-40B4-BE49-F238E27FC236}">
                <a16:creationId xmlns="" xmlns:a16="http://schemas.microsoft.com/office/drawing/2014/main" id="{364A6800-54FC-27B9-835C-78AFBEAAD27E}"/>
              </a:ext>
            </a:extLst>
          </p:cNvPr>
          <p:cNvSpPr/>
          <p:nvPr/>
        </p:nvSpPr>
        <p:spPr>
          <a:xfrm>
            <a:off x="6976282" y="1861006"/>
            <a:ext cx="1175657" cy="907303"/>
          </a:xfrm>
          <a:prstGeom prst="down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Виноска: зі стрілкою вниз 50">
            <a:extLst>
              <a:ext uri="{FF2B5EF4-FFF2-40B4-BE49-F238E27FC236}">
                <a16:creationId xmlns="" xmlns:a16="http://schemas.microsoft.com/office/drawing/2014/main" id="{F2F08996-576E-3189-FC38-1385A636F6ED}"/>
              </a:ext>
            </a:extLst>
          </p:cNvPr>
          <p:cNvSpPr/>
          <p:nvPr/>
        </p:nvSpPr>
        <p:spPr>
          <a:xfrm>
            <a:off x="8633405" y="1861006"/>
            <a:ext cx="1175657" cy="907303"/>
          </a:xfrm>
          <a:prstGeom prst="down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Виноска: зі стрілкою вниз 51">
            <a:extLst>
              <a:ext uri="{FF2B5EF4-FFF2-40B4-BE49-F238E27FC236}">
                <a16:creationId xmlns="" xmlns:a16="http://schemas.microsoft.com/office/drawing/2014/main" id="{2B7E43C5-5249-C473-6E94-82EFC427359F}"/>
              </a:ext>
            </a:extLst>
          </p:cNvPr>
          <p:cNvSpPr/>
          <p:nvPr/>
        </p:nvSpPr>
        <p:spPr>
          <a:xfrm>
            <a:off x="10291527" y="1861006"/>
            <a:ext cx="1175657" cy="907303"/>
          </a:xfrm>
          <a:prstGeom prst="down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+7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9799EE8B-303C-7220-8164-8D55516EFAEF}"/>
              </a:ext>
            </a:extLst>
          </p:cNvPr>
          <p:cNvSpPr txBox="1"/>
          <p:nvPr/>
        </p:nvSpPr>
        <p:spPr>
          <a:xfrm>
            <a:off x="10587848" y="2963006"/>
            <a:ext cx="75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0" name="Picture 16" descr="Мистер Пибоди и Шерман на мотоцикле">
            <a:extLst>
              <a:ext uri="{FF2B5EF4-FFF2-40B4-BE49-F238E27FC236}">
                <a16:creationId xmlns="" xmlns:a16="http://schemas.microsoft.com/office/drawing/2014/main" id="{A9ECA33D-95C1-AF71-678F-68C9E8D2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9" y="4322453"/>
            <a:ext cx="2746735" cy="24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4013B4EF-97BE-7BF0-1890-159D716C1B38}"/>
              </a:ext>
            </a:extLst>
          </p:cNvPr>
          <p:cNvSpPr/>
          <p:nvPr/>
        </p:nvSpPr>
        <p:spPr>
          <a:xfrm>
            <a:off x="3293880" y="4652245"/>
            <a:ext cx="7669316" cy="6960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пасажирів везе кожний вагон потяга?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31B8ED05-33B9-7151-E2D7-011E240B2835}"/>
              </a:ext>
            </a:extLst>
          </p:cNvPr>
          <p:cNvSpPr txBox="1"/>
          <p:nvPr/>
        </p:nvSpPr>
        <p:spPr>
          <a:xfrm>
            <a:off x="2430993" y="2985928"/>
            <a:ext cx="54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E716FF75-D2B4-BABC-0B09-5301EE52C5FC}"/>
              </a:ext>
            </a:extLst>
          </p:cNvPr>
          <p:cNvSpPr txBox="1"/>
          <p:nvPr/>
        </p:nvSpPr>
        <p:spPr>
          <a:xfrm>
            <a:off x="4029866" y="2985928"/>
            <a:ext cx="54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15C21EF6-DED9-EECC-2557-2DD1F9E78227}"/>
              </a:ext>
            </a:extLst>
          </p:cNvPr>
          <p:cNvSpPr txBox="1"/>
          <p:nvPr/>
        </p:nvSpPr>
        <p:spPr>
          <a:xfrm>
            <a:off x="5771078" y="3002003"/>
            <a:ext cx="478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1AE4C2DA-2A43-0B31-EFAC-0D2EA1DA74DB}"/>
              </a:ext>
            </a:extLst>
          </p:cNvPr>
          <p:cNvSpPr txBox="1"/>
          <p:nvPr/>
        </p:nvSpPr>
        <p:spPr>
          <a:xfrm>
            <a:off x="7356655" y="2972860"/>
            <a:ext cx="78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2A24CF20-C9AC-50FF-FEC3-3E284EB1AB1B}"/>
              </a:ext>
            </a:extLst>
          </p:cNvPr>
          <p:cNvSpPr txBox="1"/>
          <p:nvPr/>
        </p:nvSpPr>
        <p:spPr>
          <a:xfrm>
            <a:off x="9020145" y="2972860"/>
            <a:ext cx="78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F8E8CE36-19F6-F3E3-9635-AC3E6008BBFC}"/>
              </a:ext>
            </a:extLst>
          </p:cNvPr>
          <p:cNvSpPr/>
          <p:nvPr/>
        </p:nvSpPr>
        <p:spPr>
          <a:xfrm>
            <a:off x="3279889" y="4607011"/>
            <a:ext cx="7669316" cy="9267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вагонів у потяга?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В якому вагоні найбільше пасажирів? Найменше?</a:t>
            </a:r>
          </a:p>
        </p:txBody>
      </p:sp>
    </p:spTree>
    <p:extLst>
      <p:ext uri="{BB962C8B-B14F-4D97-AF65-F5344CB8AC3E}">
        <p14:creationId xmlns:p14="http://schemas.microsoft.com/office/powerpoint/2010/main" val="885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/>
      <p:bldP spid="103" grpId="0"/>
      <p:bldP spid="104" grpId="0"/>
      <p:bldP spid="105" grpId="0"/>
      <p:bldP spid="106" grpId="0"/>
      <p:bldP spid="1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6" descr="Мистер Пибоди и Шерман на мотоцикле">
            <a:extLst>
              <a:ext uri="{FF2B5EF4-FFF2-40B4-BE49-F238E27FC236}">
                <a16:creationId xmlns="" xmlns:a16="http://schemas.microsoft.com/office/drawing/2014/main" id="{A9ECA33D-95C1-AF71-678F-68C9E8D2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1" y="2798453"/>
            <a:ext cx="4323654" cy="381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26" y="1779967"/>
            <a:ext cx="5895975" cy="3838575"/>
          </a:xfrm>
          <a:prstGeom prst="rect">
            <a:avLst/>
          </a:prstGeom>
        </p:spPr>
      </p:pic>
      <p:sp>
        <p:nvSpPr>
          <p:cNvPr id="31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F8E8CE36-19F6-F3E3-9635-AC3E6008BBFC}"/>
              </a:ext>
            </a:extLst>
          </p:cNvPr>
          <p:cNvSpPr/>
          <p:nvPr/>
        </p:nvSpPr>
        <p:spPr>
          <a:xfrm>
            <a:off x="7309586" y="4547651"/>
            <a:ext cx="1309225" cy="804306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275" y="1925765"/>
            <a:ext cx="5781675" cy="391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F8E8CE36-19F6-F3E3-9635-AC3E6008BBFC}"/>
              </a:ext>
            </a:extLst>
          </p:cNvPr>
          <p:cNvSpPr/>
          <p:nvPr/>
        </p:nvSpPr>
        <p:spPr>
          <a:xfrm>
            <a:off x="7354190" y="4767585"/>
            <a:ext cx="1475480" cy="804306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275" y="1779967"/>
            <a:ext cx="5781675" cy="41052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1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F8E8CE36-19F6-F3E3-9635-AC3E6008BBFC}"/>
              </a:ext>
            </a:extLst>
          </p:cNvPr>
          <p:cNvSpPr/>
          <p:nvPr/>
        </p:nvSpPr>
        <p:spPr>
          <a:xfrm>
            <a:off x="7408864" y="4671732"/>
            <a:ext cx="1475480" cy="804306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57152" y="670716"/>
            <a:ext cx="8732066" cy="83495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рахунок</a:t>
            </a:r>
          </a:p>
        </p:txBody>
      </p:sp>
    </p:spTree>
    <p:extLst>
      <p:ext uri="{BB962C8B-B14F-4D97-AF65-F5344CB8AC3E}">
        <p14:creationId xmlns:p14="http://schemas.microsoft.com/office/powerpoint/2010/main" val="186022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34 Shanks Vector Images - Free &amp;amp; Royalty-free Shanks Vectors |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2" y="1882092"/>
            <a:ext cx="3811304" cy="355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92814" y="428201"/>
            <a:ext cx="8732066" cy="76710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Віршована задача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21380" y="1349200"/>
            <a:ext cx="55053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Каже  мати-квочка: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– У мене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дочки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Та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синочки.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Скільки ж діток в квочки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Picture 4" descr="Изображения Цыпленок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73553" y="1316805"/>
            <a:ext cx="1875783" cy="186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Идеи на тему «Цыпленок» (36) | цыпленок, цыплята, детские картин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8"/>
          <a:stretch/>
        </p:blipFill>
        <p:spPr bwMode="auto">
          <a:xfrm>
            <a:off x="9882554" y="3405195"/>
            <a:ext cx="1294073" cy="159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Цыпленок милый мультяшный: стоковые векторные изображения, иллюстрации |  Depositphot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70" y="3995810"/>
            <a:ext cx="1000914" cy="130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Цыпленок милый мультяшный: стоковые векторные изображения, иллюстрации |  Depositphot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13" y="3995811"/>
            <a:ext cx="1000914" cy="130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Цыпленок милый мультяшный: стоковые векторные изображения, иллюстрации |  Depositphot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2277" y="3995811"/>
            <a:ext cx="1000914" cy="130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63F0BDCF-5C90-8A31-CEC8-2F76F11D5C44}"/>
              </a:ext>
            </a:extLst>
          </p:cNvPr>
          <p:cNvSpPr/>
          <p:nvPr/>
        </p:nvSpPr>
        <p:spPr>
          <a:xfrm>
            <a:off x="321309" y="5439217"/>
            <a:ext cx="3746939" cy="8220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Назвіть компоненти прикладу.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8FF8D7F-2988-883E-8E35-696E7EBB2CFE}"/>
              </a:ext>
            </a:extLst>
          </p:cNvPr>
          <p:cNvSpPr txBox="1"/>
          <p:nvPr/>
        </p:nvSpPr>
        <p:spPr>
          <a:xfrm>
            <a:off x="7378613" y="5637626"/>
            <a:ext cx="2566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 +  2  =  5</a:t>
            </a:r>
            <a:endParaRPr lang="x-none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6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256" y="2075613"/>
            <a:ext cx="1718174" cy="2162036"/>
          </a:xfrm>
          <a:prstGeom prst="rect">
            <a:avLst/>
          </a:prstGeom>
        </p:spPr>
      </p:pic>
      <p:pic>
        <p:nvPicPr>
          <p:cNvPr id="12" name="Picture 2" descr="Индюк Векторные клипарты и картинки в формате EPS.55 799 Индюк векторные  клипарты и картинки от тысяч дизайнеров стоковых работ и иллюстраций на  условиях «роялти-фри»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7"/>
          <a:stretch/>
        </p:blipFill>
        <p:spPr bwMode="auto">
          <a:xfrm>
            <a:off x="7536727" y="3246077"/>
            <a:ext cx="201460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92128" y="1755502"/>
            <a:ext cx="4754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Чотири</a:t>
            </a:r>
            <a:r>
              <a:rPr lang="uk-UA" sz="3600" b="1" dirty="0">
                <a:solidFill>
                  <a:schemeClr val="bg2">
                    <a:lumMod val="10000"/>
                  </a:schemeClr>
                </a:solidFill>
              </a:rPr>
              <a:t> індики</a:t>
            </a:r>
          </a:p>
          <a:p>
            <a:pPr algn="just"/>
            <a:r>
              <a:rPr lang="uk-UA" sz="3600" b="1" dirty="0">
                <a:solidFill>
                  <a:schemeClr val="bg2">
                    <a:lumMod val="10000"/>
                  </a:schemeClr>
                </a:solidFill>
              </a:rPr>
              <a:t>пішли на музики</a:t>
            </a:r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en-US" sz="3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uk-UA" sz="3600" b="1" dirty="0">
                <a:solidFill>
                  <a:schemeClr val="bg2">
                    <a:lumMod val="10000"/>
                  </a:schemeClr>
                </a:solidFill>
              </a:rPr>
              <a:t>танцювали, гупали...</a:t>
            </a:r>
          </a:p>
          <a:p>
            <a:pPr algn="just"/>
            <a:r>
              <a:rPr lang="uk-UA" sz="3600" b="1" dirty="0">
                <a:solidFill>
                  <a:schemeClr val="bg2">
                    <a:lumMod val="10000"/>
                  </a:schemeClr>
                </a:solidFill>
              </a:rPr>
              <a:t>Скільки ніжок тупало</a:t>
            </a:r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uk-UA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-4381" t="-18" r="3401" b="1168"/>
          <a:stretch/>
        </p:blipFill>
        <p:spPr>
          <a:xfrm>
            <a:off x="7536728" y="1195301"/>
            <a:ext cx="2014601" cy="1965337"/>
          </a:xfrm>
          <a:prstGeom prst="ellipse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5756" y="2151253"/>
            <a:ext cx="1880092" cy="201075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0FF2171-620D-D1DD-38C8-9B7F93BBB284}"/>
              </a:ext>
            </a:extLst>
          </p:cNvPr>
          <p:cNvSpPr txBox="1"/>
          <p:nvPr/>
        </p:nvSpPr>
        <p:spPr>
          <a:xfrm>
            <a:off x="6425544" y="5532078"/>
            <a:ext cx="4594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+  2  +  2  +  2  =  8</a:t>
            </a:r>
            <a:endParaRPr lang="x-none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63736" y="428200"/>
            <a:ext cx="8732066" cy="76710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Віршована задача</a:t>
            </a:r>
          </a:p>
        </p:txBody>
      </p:sp>
      <p:sp>
        <p:nvSpPr>
          <p:cNvPr id="18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63F0BDCF-5C90-8A31-CEC8-2F76F11D5C44}"/>
              </a:ext>
            </a:extLst>
          </p:cNvPr>
          <p:cNvSpPr/>
          <p:nvPr/>
        </p:nvSpPr>
        <p:spPr>
          <a:xfrm>
            <a:off x="321309" y="5439217"/>
            <a:ext cx="3746939" cy="8220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Назвіть компоненти прикладу.</a:t>
            </a:r>
          </a:p>
        </p:txBody>
      </p:sp>
    </p:spTree>
    <p:extLst>
      <p:ext uri="{BB962C8B-B14F-4D97-AF65-F5344CB8AC3E}">
        <p14:creationId xmlns:p14="http://schemas.microsoft.com/office/powerpoint/2010/main" val="385944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png_lelik: Веточки -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" y="1974867"/>
            <a:ext cx="3776671" cy="18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570123" y="1659767"/>
            <a:ext cx="61256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Ось до класу на урок</a:t>
            </a:r>
          </a:p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Прилетіло </a:t>
            </a:r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шість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 сорок,</a:t>
            </a:r>
          </a:p>
          <a:p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 пізніше прибуло.</a:t>
            </a:r>
          </a:p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Скільки всіх птахів було?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4" name="Picture 2" descr="Сорока векторы, картинки, клипарт Сорока | скачать на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5570" y="3732180"/>
            <a:ext cx="1557864" cy="15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Логопед советует...: 20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06" y="1900375"/>
            <a:ext cx="1419665" cy="109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5272" y="1444047"/>
            <a:ext cx="1485782" cy="86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Сорока — птица. Описание сороки с картинкам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68" y="1874924"/>
            <a:ext cx="1510887" cy="151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Сорока — птица. Описание сороки с картинкам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77" y="1676184"/>
            <a:ext cx="1358024" cy="135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2425" y="2011786"/>
            <a:ext cx="1773088" cy="10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Лис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17875">
            <a:off x="568533" y="2646632"/>
            <a:ext cx="464049" cy="58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Лис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27621">
            <a:off x="994663" y="2711469"/>
            <a:ext cx="464049" cy="58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Лис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6225">
            <a:off x="1379376" y="3020295"/>
            <a:ext cx="353375" cy="4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Лис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6225">
            <a:off x="1339519" y="2790853"/>
            <a:ext cx="353375" cy="4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Лис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47203">
            <a:off x="1723277" y="3033828"/>
            <a:ext cx="302013" cy="3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Загадай загадку - покажи отгадку - Форум о бесплатных мини играх и  казуальных играх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573" y="3513721"/>
            <a:ext cx="2050363" cy="136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Сорока — птица. Описание сороки с картинками">
            <a:extLst>
              <a:ext uri="{FF2B5EF4-FFF2-40B4-BE49-F238E27FC236}">
                <a16:creationId xmlns="" xmlns:a16="http://schemas.microsoft.com/office/drawing/2014/main" id="{447B106F-6016-DC79-7F3D-E6F675FC9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35" y="4768014"/>
            <a:ext cx="1533822" cy="15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5ABB8739-30AC-5B01-4B34-BDFCFBC94DC4}"/>
              </a:ext>
            </a:extLst>
          </p:cNvPr>
          <p:cNvSpPr txBox="1"/>
          <p:nvPr/>
        </p:nvSpPr>
        <p:spPr>
          <a:xfrm>
            <a:off x="6349884" y="4260415"/>
            <a:ext cx="2566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 +  2  =  8</a:t>
            </a:r>
            <a:endParaRPr lang="x-none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63736" y="428200"/>
            <a:ext cx="8732066" cy="76710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Віршована задача</a:t>
            </a:r>
          </a:p>
        </p:txBody>
      </p:sp>
      <p:sp>
        <p:nvSpPr>
          <p:cNvPr id="23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63F0BDCF-5C90-8A31-CEC8-2F76F11D5C44}"/>
              </a:ext>
            </a:extLst>
          </p:cNvPr>
          <p:cNvSpPr/>
          <p:nvPr/>
        </p:nvSpPr>
        <p:spPr>
          <a:xfrm>
            <a:off x="6541224" y="5194403"/>
            <a:ext cx="3746939" cy="8220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Назвіть компоненти прикладу.</a:t>
            </a:r>
          </a:p>
        </p:txBody>
      </p:sp>
    </p:spTree>
    <p:extLst>
      <p:ext uri="{BB962C8B-B14F-4D97-AF65-F5344CB8AC3E}">
        <p14:creationId xmlns:p14="http://schemas.microsoft.com/office/powerpoint/2010/main" val="326168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TextBox 8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F624358-E10A-1720-F0E7-916B74D12FCC}"/>
              </a:ext>
            </a:extLst>
          </p:cNvPr>
          <p:cNvSpPr/>
          <p:nvPr/>
        </p:nvSpPr>
        <p:spPr>
          <a:xfrm>
            <a:off x="1683545" y="443924"/>
            <a:ext cx="8732066" cy="77173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Складання рівностей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DF7FF466-B1FD-B55C-5154-68D065A807CD}"/>
              </a:ext>
            </a:extLst>
          </p:cNvPr>
          <p:cNvSpPr/>
          <p:nvPr/>
        </p:nvSpPr>
        <p:spPr>
          <a:xfrm flipH="1">
            <a:off x="2879453" y="5421684"/>
            <a:ext cx="8552391" cy="7729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Складіть всі можливі рівності на додавання та віднімання.</a:t>
            </a:r>
          </a:p>
        </p:txBody>
      </p:sp>
      <p:sp>
        <p:nvSpPr>
          <p:cNvPr id="16" name="Скругленный прямоугольник 59">
            <a:extLst>
              <a:ext uri="{FF2B5EF4-FFF2-40B4-BE49-F238E27FC236}">
                <a16:creationId xmlns="" xmlns:a16="http://schemas.microsoft.com/office/drawing/2014/main" id="{AC498517-814D-DB09-443C-B7FB9C02BE1F}"/>
              </a:ext>
            </a:extLst>
          </p:cNvPr>
          <p:cNvSpPr/>
          <p:nvPr/>
        </p:nvSpPr>
        <p:spPr>
          <a:xfrm>
            <a:off x="2831335" y="1612049"/>
            <a:ext cx="2450887" cy="106775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60">
            <a:extLst>
              <a:ext uri="{FF2B5EF4-FFF2-40B4-BE49-F238E27FC236}">
                <a16:creationId xmlns="" xmlns:a16="http://schemas.microsoft.com/office/drawing/2014/main" id="{14598287-5B86-4840-BFEA-1215D9AAE163}"/>
              </a:ext>
            </a:extLst>
          </p:cNvPr>
          <p:cNvCxnSpPr>
            <a:cxnSpLocks/>
            <a:stCxn id="16" idx="0"/>
            <a:endCxn id="16" idx="2"/>
          </p:cNvCxnSpPr>
          <p:nvPr/>
        </p:nvCxnSpPr>
        <p:spPr>
          <a:xfrm>
            <a:off x="4056779" y="1612049"/>
            <a:ext cx="0" cy="1067756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7640F232-88D4-9ED6-3D28-8F4C85E6A3E7}"/>
              </a:ext>
            </a:extLst>
          </p:cNvPr>
          <p:cNvSpPr/>
          <p:nvPr/>
        </p:nvSpPr>
        <p:spPr>
          <a:xfrm>
            <a:off x="3688898" y="182144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1B1F523A-1C33-83F6-4A38-94E2ACADF4AF}"/>
              </a:ext>
            </a:extLst>
          </p:cNvPr>
          <p:cNvSpPr/>
          <p:nvPr/>
        </p:nvSpPr>
        <p:spPr>
          <a:xfrm>
            <a:off x="3089403" y="2350223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FE42A080-694C-A02F-49D3-153A0D512C19}"/>
              </a:ext>
            </a:extLst>
          </p:cNvPr>
          <p:cNvSpPr/>
          <p:nvPr/>
        </p:nvSpPr>
        <p:spPr>
          <a:xfrm>
            <a:off x="4301619" y="2355563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4A156498-CDF5-B86C-B2B7-EE8A0B75D820}"/>
              </a:ext>
            </a:extLst>
          </p:cNvPr>
          <p:cNvSpPr/>
          <p:nvPr/>
        </p:nvSpPr>
        <p:spPr>
          <a:xfrm>
            <a:off x="4301619" y="182144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F2C79C12-B309-03E8-CFC3-E5B560D72D6C}"/>
              </a:ext>
            </a:extLst>
          </p:cNvPr>
          <p:cNvSpPr/>
          <p:nvPr/>
        </p:nvSpPr>
        <p:spPr>
          <a:xfrm>
            <a:off x="4301619" y="208850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35BA162F-F5E2-71C4-1C70-85EDB0599DF5}"/>
              </a:ext>
            </a:extLst>
          </p:cNvPr>
          <p:cNvSpPr/>
          <p:nvPr/>
        </p:nvSpPr>
        <p:spPr>
          <a:xfrm>
            <a:off x="4824666" y="2355563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7EB02690-B8E1-6969-E2B2-7946FF488110}"/>
              </a:ext>
            </a:extLst>
          </p:cNvPr>
          <p:cNvSpPr/>
          <p:nvPr/>
        </p:nvSpPr>
        <p:spPr>
          <a:xfrm>
            <a:off x="4824666" y="182144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1A5468DF-3511-3A35-2A60-1D84D7311F1D}"/>
              </a:ext>
            </a:extLst>
          </p:cNvPr>
          <p:cNvSpPr/>
          <p:nvPr/>
        </p:nvSpPr>
        <p:spPr>
          <a:xfrm>
            <a:off x="4824666" y="208850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59">
            <a:extLst>
              <a:ext uri="{FF2B5EF4-FFF2-40B4-BE49-F238E27FC236}">
                <a16:creationId xmlns="" xmlns:a16="http://schemas.microsoft.com/office/drawing/2014/main" id="{3C35DEC0-E5CF-7235-A1C7-8D05E8F240C6}"/>
              </a:ext>
            </a:extLst>
          </p:cNvPr>
          <p:cNvSpPr/>
          <p:nvPr/>
        </p:nvSpPr>
        <p:spPr>
          <a:xfrm>
            <a:off x="5834464" y="1566128"/>
            <a:ext cx="2450887" cy="106775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60">
            <a:extLst>
              <a:ext uri="{FF2B5EF4-FFF2-40B4-BE49-F238E27FC236}">
                <a16:creationId xmlns="" xmlns:a16="http://schemas.microsoft.com/office/drawing/2014/main" id="{D479C25A-7B9D-02FA-74C7-C7C2523FBCE0}"/>
              </a:ext>
            </a:extLst>
          </p:cNvPr>
          <p:cNvCxnSpPr>
            <a:cxnSpLocks/>
            <a:stCxn id="26" idx="0"/>
            <a:endCxn id="26" idx="2"/>
          </p:cNvCxnSpPr>
          <p:nvPr/>
        </p:nvCxnSpPr>
        <p:spPr>
          <a:xfrm>
            <a:off x="7059908" y="1566128"/>
            <a:ext cx="0" cy="1067756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0CB5C00E-12B0-DDF3-5B91-A7A622E5B20F}"/>
              </a:ext>
            </a:extLst>
          </p:cNvPr>
          <p:cNvSpPr/>
          <p:nvPr/>
        </p:nvSpPr>
        <p:spPr>
          <a:xfrm>
            <a:off x="6692027" y="1775521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BA03106D-C579-A6A3-0386-CE3DD4827FA7}"/>
              </a:ext>
            </a:extLst>
          </p:cNvPr>
          <p:cNvSpPr/>
          <p:nvPr/>
        </p:nvSpPr>
        <p:spPr>
          <a:xfrm>
            <a:off x="6092532" y="230430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1EE19F20-CA63-B696-1CEA-924E49B970F0}"/>
              </a:ext>
            </a:extLst>
          </p:cNvPr>
          <p:cNvSpPr/>
          <p:nvPr/>
        </p:nvSpPr>
        <p:spPr>
          <a:xfrm>
            <a:off x="7316925" y="230430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F8FE4B1E-A453-67CA-30E3-65AAE92AF263}"/>
              </a:ext>
            </a:extLst>
          </p:cNvPr>
          <p:cNvSpPr/>
          <p:nvPr/>
        </p:nvSpPr>
        <p:spPr>
          <a:xfrm>
            <a:off x="7313904" y="1783103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68BB83BB-63AD-4E9D-91D8-9B6BE8915B57}"/>
              </a:ext>
            </a:extLst>
          </p:cNvPr>
          <p:cNvSpPr/>
          <p:nvPr/>
        </p:nvSpPr>
        <p:spPr>
          <a:xfrm>
            <a:off x="6389190" y="2042581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ED46DE7E-2098-E4B1-E262-625C94F55498}"/>
              </a:ext>
            </a:extLst>
          </p:cNvPr>
          <p:cNvSpPr/>
          <p:nvPr/>
        </p:nvSpPr>
        <p:spPr>
          <a:xfrm>
            <a:off x="7870217" y="1783103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D290E20F-AF31-91AF-1D73-8DEAE88C71F5}"/>
              </a:ext>
            </a:extLst>
          </p:cNvPr>
          <p:cNvSpPr/>
          <p:nvPr/>
        </p:nvSpPr>
        <p:spPr>
          <a:xfrm>
            <a:off x="7879436" y="230429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59">
            <a:extLst>
              <a:ext uri="{FF2B5EF4-FFF2-40B4-BE49-F238E27FC236}">
                <a16:creationId xmlns="" xmlns:a16="http://schemas.microsoft.com/office/drawing/2014/main" id="{CB5398B5-AE89-8341-2C1F-0829824B2573}"/>
              </a:ext>
            </a:extLst>
          </p:cNvPr>
          <p:cNvSpPr/>
          <p:nvPr/>
        </p:nvSpPr>
        <p:spPr>
          <a:xfrm>
            <a:off x="8975368" y="1551792"/>
            <a:ext cx="2450887" cy="106775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60">
            <a:extLst>
              <a:ext uri="{FF2B5EF4-FFF2-40B4-BE49-F238E27FC236}">
                <a16:creationId xmlns="" xmlns:a16="http://schemas.microsoft.com/office/drawing/2014/main" id="{B7D6FF3C-8DF0-19AE-948E-8FC95F450638}"/>
              </a:ext>
            </a:extLst>
          </p:cNvPr>
          <p:cNvCxnSpPr>
            <a:cxnSpLocks/>
            <a:stCxn id="35" idx="0"/>
            <a:endCxn id="35" idx="2"/>
          </p:cNvCxnSpPr>
          <p:nvPr/>
        </p:nvCxnSpPr>
        <p:spPr>
          <a:xfrm>
            <a:off x="10200812" y="1551792"/>
            <a:ext cx="0" cy="1067756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7FB66312-05D1-8E67-2671-442D77230093}"/>
              </a:ext>
            </a:extLst>
          </p:cNvPr>
          <p:cNvSpPr/>
          <p:nvPr/>
        </p:nvSpPr>
        <p:spPr>
          <a:xfrm>
            <a:off x="9805543" y="1761185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04846AEB-3F22-235C-3222-D1FB0943D8A4}"/>
              </a:ext>
            </a:extLst>
          </p:cNvPr>
          <p:cNvSpPr/>
          <p:nvPr/>
        </p:nvSpPr>
        <p:spPr>
          <a:xfrm>
            <a:off x="9206048" y="2289966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CFF87942-E7CD-155F-242A-D9AD5AAF1672}"/>
              </a:ext>
            </a:extLst>
          </p:cNvPr>
          <p:cNvSpPr/>
          <p:nvPr/>
        </p:nvSpPr>
        <p:spPr>
          <a:xfrm>
            <a:off x="9199740" y="1762463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EC4886B0-E6B0-6DAA-3D62-E84452703946}"/>
              </a:ext>
            </a:extLst>
          </p:cNvPr>
          <p:cNvSpPr/>
          <p:nvPr/>
        </p:nvSpPr>
        <p:spPr>
          <a:xfrm>
            <a:off x="10470047" y="2289963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E157503E-2C06-DD5A-33D2-DA020D2FA921}"/>
              </a:ext>
            </a:extLst>
          </p:cNvPr>
          <p:cNvSpPr/>
          <p:nvPr/>
        </p:nvSpPr>
        <p:spPr>
          <a:xfrm>
            <a:off x="9508920" y="203413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9A1B51B5-D249-76F0-066A-A423705573BF}"/>
              </a:ext>
            </a:extLst>
          </p:cNvPr>
          <p:cNvSpPr/>
          <p:nvPr/>
        </p:nvSpPr>
        <p:spPr>
          <a:xfrm>
            <a:off x="9805543" y="2289965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30F15DE6-D540-28C7-8CC4-9F3ADDA7C8D1}"/>
              </a:ext>
            </a:extLst>
          </p:cNvPr>
          <p:cNvSpPr/>
          <p:nvPr/>
        </p:nvSpPr>
        <p:spPr>
          <a:xfrm>
            <a:off x="11012628" y="1761185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589DF031-9CFA-4FC4-A6BC-8472D7ACA32C}"/>
              </a:ext>
            </a:extLst>
          </p:cNvPr>
          <p:cNvSpPr/>
          <p:nvPr/>
        </p:nvSpPr>
        <p:spPr>
          <a:xfrm>
            <a:off x="10470047" y="1756306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3C7D2932-C998-DFA8-2908-664D770A66DD}"/>
              </a:ext>
            </a:extLst>
          </p:cNvPr>
          <p:cNvSpPr txBox="1"/>
          <p:nvPr/>
        </p:nvSpPr>
        <p:spPr>
          <a:xfrm>
            <a:off x="3040735" y="2890884"/>
            <a:ext cx="216015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</a:rPr>
              <a:t>2 + 6 = 8</a:t>
            </a:r>
            <a:endParaRPr lang="x-none" sz="4000" b="1" dirty="0">
              <a:solidFill>
                <a:srgbClr val="3366FF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24031F5-39B0-8112-690B-BE159BE8E3EF}"/>
              </a:ext>
            </a:extLst>
          </p:cNvPr>
          <p:cNvSpPr txBox="1"/>
          <p:nvPr/>
        </p:nvSpPr>
        <p:spPr>
          <a:xfrm>
            <a:off x="3040735" y="3437933"/>
            <a:ext cx="216015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</a:rPr>
              <a:t>6 + 2 = 8</a:t>
            </a:r>
            <a:endParaRPr lang="x-none" sz="4000" b="1" dirty="0">
              <a:solidFill>
                <a:srgbClr val="3366FF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B9E8CAA-BE27-B526-BAA5-CD5988AC077E}"/>
              </a:ext>
            </a:extLst>
          </p:cNvPr>
          <p:cNvSpPr txBox="1"/>
          <p:nvPr/>
        </p:nvSpPr>
        <p:spPr>
          <a:xfrm>
            <a:off x="3040735" y="3975984"/>
            <a:ext cx="216015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</a:rPr>
              <a:t>8 – 6 = 2</a:t>
            </a:r>
            <a:endParaRPr lang="x-none" sz="4000" b="1" dirty="0">
              <a:solidFill>
                <a:srgbClr val="3366FF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CD5B23C-154B-59E4-0308-283F51364E7A}"/>
              </a:ext>
            </a:extLst>
          </p:cNvPr>
          <p:cNvSpPr txBox="1"/>
          <p:nvPr/>
        </p:nvSpPr>
        <p:spPr>
          <a:xfrm>
            <a:off x="3040735" y="4553225"/>
            <a:ext cx="216015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</a:rPr>
              <a:t>8 – 2 = 6</a:t>
            </a:r>
            <a:endParaRPr lang="x-none" sz="4000" b="1" dirty="0">
              <a:solidFill>
                <a:srgbClr val="3366FF"/>
              </a:solidFill>
            </a:endParaRPr>
          </a:p>
        </p:txBody>
      </p:sp>
      <p:pic>
        <p:nvPicPr>
          <p:cNvPr id="49" name="Picture 6" descr="Mr Peabody Stickers | Redbubble">
            <a:extLst>
              <a:ext uri="{FF2B5EF4-FFF2-40B4-BE49-F238E27FC236}">
                <a16:creationId xmlns="" xmlns:a16="http://schemas.microsoft.com/office/drawing/2014/main" id="{3B6BBB3A-5DA9-7FA6-E8D7-721F3E9E3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73798" y="3730498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350E8CC-5760-6E49-906D-181889E39F50}"/>
              </a:ext>
            </a:extLst>
          </p:cNvPr>
          <p:cNvSpPr txBox="1"/>
          <p:nvPr/>
        </p:nvSpPr>
        <p:spPr>
          <a:xfrm>
            <a:off x="6019363" y="2888619"/>
            <a:ext cx="216015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3 + 4 = 7</a:t>
            </a:r>
            <a:endParaRPr lang="x-none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78D6E696-6F25-6CF5-47DA-35517D06ED57}"/>
              </a:ext>
            </a:extLst>
          </p:cNvPr>
          <p:cNvSpPr txBox="1"/>
          <p:nvPr/>
        </p:nvSpPr>
        <p:spPr>
          <a:xfrm>
            <a:off x="6019363" y="3435668"/>
            <a:ext cx="216015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4 + 3 = 7</a:t>
            </a:r>
            <a:endParaRPr lang="x-none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F3CFAB5-CF29-4AC5-1EAE-64F7AF7723DE}"/>
              </a:ext>
            </a:extLst>
          </p:cNvPr>
          <p:cNvSpPr txBox="1"/>
          <p:nvPr/>
        </p:nvSpPr>
        <p:spPr>
          <a:xfrm>
            <a:off x="6019363" y="3973719"/>
            <a:ext cx="216015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7 – 4 = 3</a:t>
            </a:r>
            <a:endParaRPr lang="x-none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002A256-EA83-FF8F-7343-D6A0D0BD9F21}"/>
              </a:ext>
            </a:extLst>
          </p:cNvPr>
          <p:cNvSpPr txBox="1"/>
          <p:nvPr/>
        </p:nvSpPr>
        <p:spPr>
          <a:xfrm>
            <a:off x="6019363" y="4550960"/>
            <a:ext cx="216015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7 – 3 = 4</a:t>
            </a:r>
            <a:endParaRPr lang="x-none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75E3BA71-6FCD-58DE-2C4E-29CFD47A955A}"/>
              </a:ext>
            </a:extLst>
          </p:cNvPr>
          <p:cNvSpPr txBox="1"/>
          <p:nvPr/>
        </p:nvSpPr>
        <p:spPr>
          <a:xfrm>
            <a:off x="9271688" y="2890884"/>
            <a:ext cx="216015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5 + 4 = 9</a:t>
            </a:r>
            <a:endParaRPr lang="x-none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E39DABAB-7D61-3A8B-13F9-299FC1FBA2CF}"/>
              </a:ext>
            </a:extLst>
          </p:cNvPr>
          <p:cNvSpPr txBox="1"/>
          <p:nvPr/>
        </p:nvSpPr>
        <p:spPr>
          <a:xfrm>
            <a:off x="9271688" y="3437933"/>
            <a:ext cx="216015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4 + 5 = 9</a:t>
            </a:r>
            <a:endParaRPr lang="x-none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2A9AAB9-0D42-B7DB-0102-398B4FE9B2D8}"/>
              </a:ext>
            </a:extLst>
          </p:cNvPr>
          <p:cNvSpPr txBox="1"/>
          <p:nvPr/>
        </p:nvSpPr>
        <p:spPr>
          <a:xfrm>
            <a:off x="9271688" y="3975984"/>
            <a:ext cx="216015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9 – 4 = 5</a:t>
            </a:r>
            <a:endParaRPr lang="x-none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984A6F4-D5FE-C174-1414-63CB0430B555}"/>
              </a:ext>
            </a:extLst>
          </p:cNvPr>
          <p:cNvSpPr txBox="1"/>
          <p:nvPr/>
        </p:nvSpPr>
        <p:spPr>
          <a:xfrm>
            <a:off x="9271688" y="4553225"/>
            <a:ext cx="216015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9 – 5 = 4</a:t>
            </a:r>
            <a:endParaRPr lang="x-none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="" xmlns:a16="http://schemas.microsoft.com/office/drawing/2014/main" id="{11CBE18E-D073-B9D4-7026-0CF148F86FB3}"/>
              </a:ext>
            </a:extLst>
          </p:cNvPr>
          <p:cNvSpPr/>
          <p:nvPr/>
        </p:nvSpPr>
        <p:spPr>
          <a:xfrm>
            <a:off x="11012628" y="2293884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92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86427" y="561435"/>
            <a:ext cx="8732066" cy="88822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1421" y="2158463"/>
            <a:ext cx="5462078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ми будемо розв'язувати задачі з виразом «стільки ж».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Обчислювати вирази в межах </a:t>
            </a:r>
            <a:r>
              <a:rPr lang="uk-UA" sz="2800" b="1" dirty="0" smtClean="0">
                <a:solidFill>
                  <a:schemeClr val="bg1"/>
                </a:solidFill>
              </a:rPr>
              <a:t>10, вимірювати і порівнювати довжини відрізків.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216704" y="256618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2158463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9170</TotalTime>
  <Words>689</Words>
  <Application>Microsoft Office PowerPoint</Application>
  <PresentationFormat>Произвольный</PresentationFormat>
  <Paragraphs>175</Paragraphs>
  <Slides>23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980</cp:revision>
  <dcterms:created xsi:type="dcterms:W3CDTF">2018-01-05T16:38:53Z</dcterms:created>
  <dcterms:modified xsi:type="dcterms:W3CDTF">2024-01-16T08:19:21Z</dcterms:modified>
</cp:coreProperties>
</file>