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805" r:id="rId3"/>
    <p:sldId id="806" r:id="rId4"/>
    <p:sldId id="776" r:id="rId5"/>
    <p:sldId id="807" r:id="rId6"/>
    <p:sldId id="797" r:id="rId7"/>
    <p:sldId id="798" r:id="rId8"/>
    <p:sldId id="630" r:id="rId9"/>
    <p:sldId id="802" r:id="rId10"/>
    <p:sldId id="803" r:id="rId11"/>
    <p:sldId id="750" r:id="rId12"/>
    <p:sldId id="804" r:id="rId13"/>
    <p:sldId id="800" r:id="rId14"/>
    <p:sldId id="809" r:id="rId15"/>
    <p:sldId id="810" r:id="rId16"/>
    <p:sldId id="352" r:id="rId17"/>
    <p:sldId id="80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1CE"/>
    <a:srgbClr val="934BC9"/>
    <a:srgbClr val="E838BA"/>
    <a:srgbClr val="295FFF"/>
    <a:srgbClr val="322ADA"/>
    <a:srgbClr val="463EDE"/>
    <a:srgbClr val="FF3300"/>
    <a:srgbClr val="FF5050"/>
    <a:srgbClr val="F2B800"/>
    <a:srgbClr val="F6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648" y="-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55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078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682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2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arningapps.org/watch?v=p9ew6emwa22" TargetMode="External"/><Relationship Id="rId5" Type="http://schemas.microsoft.com/office/2007/relationships/hdphoto" Target="../media/hdphoto2.wdp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3939" y="4222339"/>
            <a:ext cx="10272156" cy="16004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Буква ь (знак </a:t>
            </a:r>
            <a:r>
              <a:rPr lang="ru-RU" sz="4400" b="1" dirty="0" err="1">
                <a:solidFill>
                  <a:schemeClr val="bg1"/>
                </a:solidFill>
              </a:rPr>
              <a:t>м’якшення</a:t>
            </a:r>
            <a:r>
              <a:rPr lang="ru-RU" sz="4400" b="1" dirty="0">
                <a:solidFill>
                  <a:schemeClr val="bg1"/>
                </a:solidFill>
              </a:rPr>
              <a:t>). </a:t>
            </a:r>
            <a:r>
              <a:rPr lang="ru-RU" sz="4400" b="1" dirty="0" err="1">
                <a:solidFill>
                  <a:schemeClr val="bg1"/>
                </a:solidFill>
              </a:rPr>
              <a:t>Читання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слів</a:t>
            </a:r>
            <a:r>
              <a:rPr lang="ru-RU" sz="4400" b="1" dirty="0">
                <a:solidFill>
                  <a:schemeClr val="bg1"/>
                </a:solidFill>
              </a:rPr>
              <a:t>, </a:t>
            </a:r>
            <a:r>
              <a:rPr lang="ru-RU" sz="4400" b="1" dirty="0" err="1">
                <a:solidFill>
                  <a:schemeClr val="bg1"/>
                </a:solidFill>
              </a:rPr>
              <a:t>речень</a:t>
            </a:r>
            <a:r>
              <a:rPr lang="ru-RU" sz="4400" b="1" dirty="0">
                <a:solidFill>
                  <a:schemeClr val="bg1"/>
                </a:solidFill>
              </a:rPr>
              <a:t> і тексту з </a:t>
            </a:r>
            <a:r>
              <a:rPr lang="ru-RU" sz="4400" b="1" dirty="0" err="1">
                <a:solidFill>
                  <a:schemeClr val="bg1"/>
                </a:solidFill>
              </a:rPr>
              <a:t>вивченими</a:t>
            </a:r>
            <a:r>
              <a:rPr lang="ru-RU" sz="4400" b="1" dirty="0">
                <a:solidFill>
                  <a:schemeClr val="bg1"/>
                </a:solidFill>
              </a:rPr>
              <a:t> </a:t>
            </a:r>
            <a:r>
              <a:rPr lang="ru-RU" sz="4400" b="1" dirty="0" err="1">
                <a:solidFill>
                  <a:schemeClr val="bg1"/>
                </a:solidFill>
              </a:rPr>
              <a:t>літерами</a:t>
            </a:r>
            <a:endParaRPr lang="uk-UA" sz="4400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828" y="1204378"/>
            <a:ext cx="4467453" cy="2319244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324747" y="1204378"/>
            <a:ext cx="3360715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Навчання грамоти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Читання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Букварний період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66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37728" y="564500"/>
            <a:ext cx="8756193" cy="741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текст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375" y="1509793"/>
            <a:ext cx="5078971" cy="206210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Окунь і карась —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риби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Мальви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кульбаба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квіти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опеньки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гриби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Вони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ростуть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на пеньках.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45" t="7672" r="12853" b="3145"/>
          <a:stretch/>
        </p:blipFill>
        <p:spPr>
          <a:xfrm>
            <a:off x="7736773" y="4223429"/>
            <a:ext cx="3534535" cy="213290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2050" name="Picture 2" descr="Окунь звичайний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5" y="4214423"/>
            <a:ext cx="3082653" cy="21270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вітка мальва. Відхід і вирощуванн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051" y="4233569"/>
            <a:ext cx="3513144" cy="210788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731623" y="1486041"/>
            <a:ext cx="6018307" cy="25865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indent="-273050">
              <a:buAutoNum type="arabicPeriod"/>
            </a:pPr>
            <a:r>
              <a:rPr lang="ru-RU" sz="2000" b="1" dirty="0">
                <a:solidFill>
                  <a:schemeClr val="bg1"/>
                </a:solidFill>
              </a:rPr>
              <a:t>Про </a:t>
            </a:r>
            <a:r>
              <a:rPr lang="ru-RU" sz="2000" b="1" dirty="0" err="1">
                <a:solidFill>
                  <a:schemeClr val="bg1"/>
                </a:solidFill>
              </a:rPr>
              <a:t>які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риби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йшлося</a:t>
            </a:r>
            <a:r>
              <a:rPr lang="ru-RU" sz="2000" b="1" dirty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тексті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</a:p>
          <a:p>
            <a:pPr marL="273050" indent="-273050">
              <a:buAutoNum type="arabicPeriod"/>
            </a:pPr>
            <a:r>
              <a:rPr lang="ru-RU" sz="2000" b="1" dirty="0" err="1" smtClean="0">
                <a:solidFill>
                  <a:schemeClr val="bg1"/>
                </a:solidFill>
              </a:rPr>
              <a:t>Які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ще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риби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відомі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тобі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  <a:endParaRPr lang="ru-RU" sz="2000" b="1" dirty="0">
              <a:solidFill>
                <a:schemeClr val="bg1"/>
              </a:solidFill>
            </a:endParaRPr>
          </a:p>
          <a:p>
            <a:pPr marL="273050" indent="-273050">
              <a:buAutoNum type="arabicPeriod"/>
            </a:pPr>
            <a:r>
              <a:rPr lang="ru-RU" sz="2000" b="1" dirty="0">
                <a:solidFill>
                  <a:schemeClr val="bg1"/>
                </a:solidFill>
              </a:rPr>
              <a:t>Про </a:t>
            </a:r>
            <a:r>
              <a:rPr lang="ru-RU" sz="2000" b="1" dirty="0" err="1">
                <a:solidFill>
                  <a:schemeClr val="bg1"/>
                </a:solidFill>
              </a:rPr>
              <a:t>які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квіти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згадується</a:t>
            </a:r>
            <a:r>
              <a:rPr lang="ru-RU" sz="2000" b="1" dirty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тексті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</a:p>
          <a:p>
            <a:pPr marL="273050" indent="-273050">
              <a:buAutoNum type="arabicPeriod"/>
            </a:pPr>
            <a:r>
              <a:rPr lang="ru-RU" sz="2000" b="1" dirty="0" err="1" smtClean="0">
                <a:solidFill>
                  <a:schemeClr val="bg1"/>
                </a:solidFill>
              </a:rPr>
              <a:t>Які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ще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квіти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знаєш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endParaRPr lang="ru-RU" sz="2000" b="1" dirty="0">
              <a:solidFill>
                <a:schemeClr val="bg1"/>
              </a:solidFill>
            </a:endParaRPr>
          </a:p>
          <a:p>
            <a:pPr marL="273050" indent="-273050">
              <a:buAutoNum type="arabicPeriod"/>
            </a:pPr>
            <a:r>
              <a:rPr lang="ru-RU" sz="2000" b="1" dirty="0">
                <a:solidFill>
                  <a:schemeClr val="bg1"/>
                </a:solidFill>
              </a:rPr>
              <a:t>Про </a:t>
            </a:r>
            <a:r>
              <a:rPr lang="ru-RU" sz="2000" b="1" dirty="0" err="1">
                <a:solidFill>
                  <a:schemeClr val="bg1"/>
                </a:solidFill>
              </a:rPr>
              <a:t>які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гриби</a:t>
            </a:r>
            <a:r>
              <a:rPr lang="ru-RU" sz="2000" b="1" dirty="0">
                <a:solidFill>
                  <a:schemeClr val="bg1"/>
                </a:solidFill>
              </a:rPr>
              <a:t> говориться в </a:t>
            </a:r>
            <a:r>
              <a:rPr lang="ru-RU" sz="2000" b="1" dirty="0" err="1" smtClean="0">
                <a:solidFill>
                  <a:schemeClr val="bg1"/>
                </a:solidFill>
              </a:rPr>
              <a:t>тексті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</a:p>
          <a:p>
            <a:pPr marL="273050" indent="-273050"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</a:rPr>
              <a:t>Де </a:t>
            </a:r>
            <a:r>
              <a:rPr lang="ru-RU" sz="2000" b="1" dirty="0">
                <a:solidFill>
                  <a:schemeClr val="bg1"/>
                </a:solidFill>
              </a:rPr>
              <a:t>вони </a:t>
            </a:r>
            <a:r>
              <a:rPr lang="ru-RU" sz="2000" b="1" dirty="0" err="1">
                <a:solidFill>
                  <a:schemeClr val="bg1"/>
                </a:solidFill>
              </a:rPr>
              <a:t>ростуть</a:t>
            </a:r>
            <a:r>
              <a:rPr lang="ru-RU" sz="2000" b="1" dirty="0">
                <a:solidFill>
                  <a:schemeClr val="bg1"/>
                </a:solidFill>
              </a:rPr>
              <a:t>? </a:t>
            </a:r>
          </a:p>
          <a:p>
            <a:pPr marL="273050" indent="-273050">
              <a:buAutoNum type="arabicPeriod"/>
            </a:pPr>
            <a:r>
              <a:rPr lang="ru-RU" sz="2000" b="1" dirty="0" err="1">
                <a:solidFill>
                  <a:schemeClr val="bg1"/>
                </a:solidFill>
              </a:rPr>
              <a:t>Від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якого</a:t>
            </a:r>
            <a:r>
              <a:rPr lang="ru-RU" sz="2000" b="1" dirty="0">
                <a:solidFill>
                  <a:schemeClr val="bg1"/>
                </a:solidFill>
              </a:rPr>
              <a:t> слова </a:t>
            </a:r>
            <a:r>
              <a:rPr lang="ru-RU" sz="2000" b="1" dirty="0" err="1">
                <a:solidFill>
                  <a:schemeClr val="bg1"/>
                </a:solidFill>
              </a:rPr>
              <a:t>утворилась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назва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опеньків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чому</a:t>
            </a:r>
            <a:r>
              <a:rPr lang="ru-RU" sz="2000" b="1" dirty="0">
                <a:solidFill>
                  <a:schemeClr val="bg1"/>
                </a:solidFill>
              </a:rPr>
              <a:t>?</a:t>
            </a:r>
          </a:p>
          <a:p>
            <a:pPr marL="273050" indent="-273050">
              <a:buAutoNum type="arabicPeriod"/>
            </a:pPr>
            <a:r>
              <a:rPr lang="ru-RU" sz="2000" b="1" dirty="0" err="1">
                <a:solidFill>
                  <a:schemeClr val="bg1"/>
                </a:solidFill>
              </a:rPr>
              <a:t>Що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тобі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відомо</a:t>
            </a:r>
            <a:r>
              <a:rPr lang="ru-RU" sz="2000" b="1" dirty="0">
                <a:solidFill>
                  <a:schemeClr val="bg1"/>
                </a:solidFill>
              </a:rPr>
              <a:t> про </a:t>
            </a:r>
            <a:r>
              <a:rPr lang="ru-RU" sz="2000" b="1" dirty="0" err="1">
                <a:solidFill>
                  <a:schemeClr val="bg1"/>
                </a:solidFill>
              </a:rPr>
              <a:t>гриби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55584" y="445745"/>
            <a:ext cx="8756193" cy="565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Прочитай </a:t>
            </a:r>
            <a:r>
              <a:rPr lang="uk-UA" sz="3600" b="1" dirty="0" smtClean="0">
                <a:solidFill>
                  <a:schemeClr val="bg1"/>
                </a:solidFill>
              </a:rPr>
              <a:t>текст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9402" y="1031320"/>
            <a:ext cx="10842171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61950"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Булька і бурулька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Сіренький котик Булька вийшов з будинку. На мить він зупинивсь на ґанку. Легенький вітер залоскотав йому тоненькі вуса.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Раптом на носик котикові впала крапелька води. Булька задер голову догори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Над ним висіла прозора бурулька.</a:t>
            </a:r>
          </a:p>
          <a:p>
            <a:pPr indent="361950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— Скоро весна, — подумав котик. — Розтане сніг і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побіжать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струмки. Дерева стануть зеленими. Пташки співатимуть веселі пісеньки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Тоді увесь день буду гратись у дворі.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2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712409" y="1630412"/>
            <a:ext cx="5622332" cy="33132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0850" indent="-450850">
              <a:buAutoNum type="arabicPeriod"/>
            </a:pPr>
            <a:r>
              <a:rPr lang="ru-RU" sz="2400" b="1" dirty="0"/>
              <a:t>Про кого </a:t>
            </a:r>
            <a:r>
              <a:rPr lang="ru-RU" sz="2400" b="1" dirty="0" err="1"/>
              <a:t>розповідається</a:t>
            </a:r>
            <a:r>
              <a:rPr lang="ru-RU" sz="2400" b="1" dirty="0"/>
              <a:t> в </a:t>
            </a:r>
            <a:r>
              <a:rPr lang="ru-RU" sz="2400" b="1" dirty="0" err="1"/>
              <a:t>тексті</a:t>
            </a:r>
            <a:r>
              <a:rPr lang="ru-RU" sz="2400" b="1" dirty="0"/>
              <a:t>?</a:t>
            </a:r>
          </a:p>
          <a:p>
            <a:pPr marL="450850" indent="-450850">
              <a:buAutoNum type="arabicPeriod"/>
            </a:pPr>
            <a:r>
              <a:rPr lang="ru-RU" sz="2400" b="1" dirty="0" err="1"/>
              <a:t>Якої</a:t>
            </a:r>
            <a:r>
              <a:rPr lang="ru-RU" sz="2400" b="1" dirty="0"/>
              <a:t> </a:t>
            </a:r>
            <a:r>
              <a:rPr lang="ru-RU" sz="2400" b="1" dirty="0" err="1"/>
              <a:t>масті</a:t>
            </a:r>
            <a:r>
              <a:rPr lang="ru-RU" sz="2400" b="1" dirty="0"/>
              <a:t> </a:t>
            </a:r>
            <a:r>
              <a:rPr lang="ru-RU" sz="2400" b="1" dirty="0" err="1"/>
              <a:t>був</a:t>
            </a:r>
            <a:r>
              <a:rPr lang="ru-RU" sz="2400" b="1" dirty="0"/>
              <a:t> котик?</a:t>
            </a:r>
          </a:p>
          <a:p>
            <a:pPr marL="450850" indent="-450850">
              <a:buAutoNum type="arabicPeriod"/>
            </a:pPr>
            <a:r>
              <a:rPr lang="ru-RU" sz="2400" b="1" dirty="0"/>
              <a:t>Що </a:t>
            </a:r>
            <a:r>
              <a:rPr lang="ru-RU" sz="2400" b="1" dirty="0" err="1"/>
              <a:t>він</a:t>
            </a:r>
            <a:r>
              <a:rPr lang="ru-RU" sz="2400" b="1" dirty="0"/>
              <a:t> </a:t>
            </a:r>
            <a:r>
              <a:rPr lang="ru-RU" sz="2400" b="1" dirty="0" err="1"/>
              <a:t>зробив</a:t>
            </a:r>
            <a:r>
              <a:rPr lang="ru-RU" sz="2400" b="1" dirty="0"/>
              <a:t>?</a:t>
            </a:r>
          </a:p>
          <a:p>
            <a:pPr marL="450850" indent="-450850">
              <a:buAutoNum type="arabicPeriod"/>
            </a:pPr>
            <a:r>
              <a:rPr lang="ru-RU" sz="2400" b="1" dirty="0"/>
              <a:t>Яка </a:t>
            </a:r>
            <a:r>
              <a:rPr lang="ru-RU" sz="2400" b="1" dirty="0" err="1"/>
              <a:t>пригода</a:t>
            </a:r>
            <a:r>
              <a:rPr lang="ru-RU" sz="2400" b="1" dirty="0"/>
              <a:t> </a:t>
            </a:r>
            <a:r>
              <a:rPr lang="ru-RU" sz="2400" b="1" dirty="0" err="1"/>
              <a:t>трапилася</a:t>
            </a:r>
            <a:r>
              <a:rPr lang="ru-RU" sz="2400" b="1" dirty="0"/>
              <a:t> з котиком?</a:t>
            </a:r>
          </a:p>
          <a:p>
            <a:pPr marL="450850" indent="-450850">
              <a:buAutoNum type="arabicPeriod"/>
            </a:pPr>
            <a:r>
              <a:rPr lang="ru-RU" sz="2400" b="1" dirty="0"/>
              <a:t>Про </a:t>
            </a:r>
            <a:r>
              <a:rPr lang="ru-RU" sz="2400" b="1" dirty="0" err="1"/>
              <a:t>що</a:t>
            </a:r>
            <a:r>
              <a:rPr lang="ru-RU" sz="2400" b="1" dirty="0"/>
              <a:t> подумав котик, </a:t>
            </a:r>
            <a:r>
              <a:rPr lang="ru-RU" sz="2400" b="1" dirty="0" err="1"/>
              <a:t>побачивши</a:t>
            </a:r>
            <a:r>
              <a:rPr lang="ru-RU" sz="2400" b="1" dirty="0"/>
              <a:t> </a:t>
            </a:r>
            <a:r>
              <a:rPr lang="ru-RU" sz="2400" b="1" dirty="0" err="1"/>
              <a:t>бурульку</a:t>
            </a:r>
            <a:r>
              <a:rPr lang="ru-RU" sz="2400" b="1" dirty="0"/>
              <a:t>?</a:t>
            </a:r>
          </a:p>
          <a:p>
            <a:pPr marL="450850" indent="-450850">
              <a:buAutoNum type="arabicPeriod"/>
            </a:pPr>
            <a:r>
              <a:rPr lang="ru-RU" sz="2400" b="1" dirty="0" err="1"/>
              <a:t>Чому</a:t>
            </a:r>
            <a:r>
              <a:rPr lang="ru-RU" sz="2400" b="1" dirty="0"/>
              <a:t> </a:t>
            </a:r>
            <a:r>
              <a:rPr lang="ru-RU" sz="2400" b="1" dirty="0" err="1"/>
              <a:t>поява</a:t>
            </a:r>
            <a:r>
              <a:rPr lang="ru-RU" sz="2400" b="1" dirty="0"/>
              <a:t> </a:t>
            </a:r>
            <a:r>
              <a:rPr lang="ru-RU" sz="2400" b="1" dirty="0" err="1"/>
              <a:t>бурульок</a:t>
            </a:r>
            <a:r>
              <a:rPr lang="ru-RU" sz="2400" b="1" dirty="0"/>
              <a:t> </a:t>
            </a:r>
            <a:r>
              <a:rPr lang="ru-RU" sz="2400" b="1" dirty="0" err="1"/>
              <a:t>віщує</a:t>
            </a:r>
            <a:r>
              <a:rPr lang="ru-RU" sz="2400" b="1" dirty="0"/>
              <a:t> про </a:t>
            </a:r>
            <a:r>
              <a:rPr lang="ru-RU" sz="2400" b="1" dirty="0" err="1"/>
              <a:t>прихід</a:t>
            </a:r>
            <a:r>
              <a:rPr lang="ru-RU" sz="2400" b="1" dirty="0"/>
              <a:t> </a:t>
            </a:r>
            <a:r>
              <a:rPr lang="ru-RU" sz="2400" b="1" dirty="0" err="1"/>
              <a:t>весни</a:t>
            </a:r>
            <a:r>
              <a:rPr lang="ru-RU" sz="2400" b="1" dirty="0"/>
              <a:t>?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70792" y="5161121"/>
            <a:ext cx="5505566" cy="760098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Яку </a:t>
            </a:r>
            <a:r>
              <a:rPr lang="ru-RU" sz="2400" b="1" dirty="0" err="1"/>
              <a:t>небезпеку</a:t>
            </a:r>
            <a:r>
              <a:rPr lang="ru-RU" sz="2400" b="1" dirty="0"/>
              <a:t> </a:t>
            </a:r>
            <a:r>
              <a:rPr lang="ru-RU" sz="2400" b="1" dirty="0" err="1"/>
              <a:t>приносять</a:t>
            </a:r>
            <a:r>
              <a:rPr lang="ru-RU" sz="2400" b="1" dirty="0"/>
              <a:t> </a:t>
            </a:r>
            <a:r>
              <a:rPr lang="ru-RU" sz="2400" b="1" dirty="0" err="1"/>
              <a:t>бурульки</a:t>
            </a:r>
            <a:r>
              <a:rPr lang="ru-RU" sz="2400" b="1" dirty="0"/>
              <a:t>?</a:t>
            </a:r>
          </a:p>
        </p:txBody>
      </p:sp>
      <p:pic>
        <p:nvPicPr>
          <p:cNvPr id="4098" name="Picture 2" descr="D:\1 клас\1. Навчання грамоти\1 УРОКИ 2023\Читання\5 Блок г ґ ж ш ь х ч\066 - Буква ь (знак м’якшення). Читання слів, речень і тексту з вивченими літерами\2024-01-23_2047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010" y="1643301"/>
            <a:ext cx="2234320" cy="368662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30412"/>
            <a:ext cx="3712408" cy="37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618236" y="577281"/>
            <a:ext cx="8732066" cy="819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Вправа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</a:t>
            </a:r>
            <a:r>
              <a:rPr lang="ru-RU" sz="4000" b="1" dirty="0" err="1" smtClean="0">
                <a:solidFill>
                  <a:schemeClr val="bg1"/>
                </a:solidFill>
              </a:rPr>
              <a:t>Запитання</a:t>
            </a:r>
            <a:r>
              <a:rPr lang="ru-RU" sz="4000" b="1" dirty="0" smtClean="0">
                <a:solidFill>
                  <a:schemeClr val="bg1"/>
                </a:solidFill>
              </a:rPr>
              <a:t> до тексту»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6258" y="560305"/>
            <a:ext cx="8732066" cy="811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Гра «</a:t>
            </a:r>
            <a:r>
              <a:rPr lang="ru-RU" sz="4000" b="1" dirty="0" err="1">
                <a:solidFill>
                  <a:schemeClr val="bg1"/>
                </a:solidFill>
              </a:rPr>
              <a:t>Склади</a:t>
            </a:r>
            <a:r>
              <a:rPr lang="ru-RU" sz="4000" b="1" dirty="0">
                <a:solidFill>
                  <a:schemeClr val="bg1"/>
                </a:solidFill>
              </a:rPr>
              <a:t> слова»</a:t>
            </a:r>
          </a:p>
        </p:txBody>
      </p:sp>
      <p:pic>
        <p:nvPicPr>
          <p:cNvPr id="23" name="Picture 2" descr="png_lelik: Школьники - ученики - учителя - на прозрачном фоне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239" y="4748716"/>
            <a:ext cx="3347424" cy="194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66358" y="4326008"/>
            <a:ext cx="2256312" cy="7729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кулька</a:t>
            </a:r>
            <a:endParaRPr lang="ru-RU" sz="45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7526" y="3377855"/>
            <a:ext cx="2500459" cy="7729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пальма</a:t>
            </a:r>
            <a:endParaRPr lang="ru-RU" sz="45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03985" y="3369368"/>
            <a:ext cx="2366883" cy="7729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мальва</a:t>
            </a:r>
            <a:endParaRPr lang="ru-RU" sz="45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97526" y="4364608"/>
            <a:ext cx="2500460" cy="7729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пальто</a:t>
            </a:r>
            <a:endParaRPr lang="ru-RU" sz="45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282918" y="3369367"/>
            <a:ext cx="2010516" cy="772997"/>
          </a:xfrm>
          <a:prstGeom prst="roundRect">
            <a:avLst/>
          </a:prstGeom>
          <a:solidFill>
            <a:srgbClr val="EF71C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кава</a:t>
            </a:r>
            <a:endParaRPr lang="ru-RU" sz="45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03985" y="4364607"/>
            <a:ext cx="2366883" cy="7729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мапа</a:t>
            </a:r>
            <a:endParaRPr lang="ru-RU" sz="45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66357" y="3377854"/>
            <a:ext cx="2256313" cy="7729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кума</a:t>
            </a:r>
            <a:endParaRPr lang="ru-RU" sz="45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66358" y="5238505"/>
            <a:ext cx="2256312" cy="7729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/>
              <a:t>купа</a:t>
            </a:r>
            <a:endParaRPr lang="ru-RU" sz="45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130" t="36943" r="7098" b="48358"/>
          <a:stretch/>
        </p:blipFill>
        <p:spPr>
          <a:xfrm>
            <a:off x="564696" y="1617193"/>
            <a:ext cx="11498094" cy="1382407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564696" y="1617193"/>
            <a:ext cx="1044804" cy="2624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1" y="660164"/>
            <a:ext cx="2563902" cy="3135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856740" y="434341"/>
            <a:ext cx="9163561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4">
            <a:extLst>
              <a:ext uri="{FF2B5EF4-FFF2-40B4-BE49-F238E27FC236}">
                <a16:creationId xmlns="" xmlns:a16="http://schemas.microsoft.com/office/drawing/2014/main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1 клас\1. Навчання грамоти\1 УРОКИ 2023\Читання\5 Блок г ґ ж ш ь х ч\066 - Буква ь (знак м’якшення). Читання слів, речень і тексту з вивченими літерами\2024-01-23_2108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64" y="1548477"/>
            <a:ext cx="8419337" cy="417885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9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1 клас\1. Навчання грамоти\1 УРОКИ 2023\Читання\5 Блок г ґ ж ш ь х ч\066 - Буква ь (знак м’якшення). Читання слів, речень і тексту з вивченими літерами\2024-01-23_211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60" y="2179136"/>
            <a:ext cx="7135855" cy="205261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86439" y="434341"/>
            <a:ext cx="8845782" cy="8990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6ED9321F-44F4-4C0D-B330-BB819769AF7C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178697" y="3611231"/>
            <a:ext cx="1399001" cy="58613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лось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67089" y="3611231"/>
            <a:ext cx="1804814" cy="5722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пальто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5" name="Picture 2" descr="декоративный карандаш, анимация, учить, учитель png | PNGW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75" y="1534257"/>
            <a:ext cx="2529444" cy="3093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7711467" y="3636644"/>
            <a:ext cx="2476392" cy="5722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корабель</a:t>
            </a:r>
            <a:endParaRPr lang="ru-RU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81362" y="1463007"/>
            <a:ext cx="5830785" cy="5666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Надрукуй назви малюнків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81364" y="1338838"/>
            <a:ext cx="5830784" cy="6908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З’єднай стрілочками частини слів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84318" y="1356953"/>
            <a:ext cx="7100797" cy="7439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Склади речення за світлиною і схемами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007099" y="2146403"/>
            <a:ext cx="7180760" cy="26987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Льо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</a:t>
            </a:r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ри</a:t>
            </a:r>
            <a:endParaRPr lang="uk-UA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Сльо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к</a:t>
            </a:r>
          </a:p>
          <a:p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Кольо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н</a:t>
            </a:r>
          </a:p>
          <a:p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Польо                        </a:t>
            </a:r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зи</a:t>
            </a:r>
            <a:endParaRPr lang="uk-UA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3600" b="1" dirty="0" err="1" smtClean="0">
                <a:solidFill>
                  <a:schemeClr val="accent2">
                    <a:lumMod val="75000"/>
                  </a:schemeClr>
                </a:solidFill>
              </a:rPr>
              <a:t>Пеньо</a:t>
            </a:r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ти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129286" y="2461613"/>
            <a:ext cx="2596520" cy="103415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214514" y="2936626"/>
            <a:ext cx="2511292" cy="111286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4465123" y="2461613"/>
            <a:ext cx="2260683" cy="114961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4465123" y="4105615"/>
            <a:ext cx="2260683" cy="52171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465123" y="2936626"/>
            <a:ext cx="2260683" cy="169070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 descr="D:\1 клас\1. Навчання грамоти\1 УРОКИ 2023\Читання\5 Блок г ґ ж ш ь х ч\066 - Буква ь (знак м’якшення). Читання слів, речень і тексту з вивченими літерами\2024-01-23_2121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098" y="2177132"/>
            <a:ext cx="7625123" cy="281436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8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2" grpId="0" animBg="1"/>
      <p:bldP spid="39" grpId="0" animBg="1"/>
      <p:bldP spid="31" grpId="0" animBg="1"/>
      <p:bldP spid="11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2098101" y="538193"/>
            <a:ext cx="8811364" cy="7087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 dirty="0">
                <a:solidFill>
                  <a:schemeClr val="bg1"/>
                </a:solidFill>
              </a:rPr>
              <a:t>Online </a:t>
            </a:r>
            <a:r>
              <a:rPr lang="uk-UA" altLang="uk-UA" sz="4000" b="1" dirty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415902" y="1870364"/>
            <a:ext cx="2598052" cy="4538966"/>
          </a:xfrm>
          <a:prstGeom prst="rect">
            <a:avLst/>
          </a:prstGeom>
        </p:spPr>
      </p:pic>
      <p:pic>
        <p:nvPicPr>
          <p:cNvPr id="7" name="Рисунок 6">
            <a:hlinkClick r:id="rId6"/>
            <a:extLst>
              <a:ext uri="{FF2B5EF4-FFF2-40B4-BE49-F238E27FC236}">
                <a16:creationId xmlns:a16="http://schemas.microsoft.com/office/drawing/2014/main" xmlns="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290638" y="1745674"/>
            <a:ext cx="4265586" cy="4587906"/>
          </a:xfrm>
          <a:prstGeom prst="rect">
            <a:avLst/>
          </a:prstGeom>
        </p:spPr>
      </p:pic>
      <p:sp>
        <p:nvSpPr>
          <p:cNvPr id="15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38183" y="2230015"/>
            <a:ext cx="1206759" cy="120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93685" y="494529"/>
            <a:ext cx="8732066" cy="7991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Метод </a:t>
            </a:r>
            <a:r>
              <a:rPr lang="en-US" sz="4000" b="1" dirty="0" smtClean="0">
                <a:solidFill>
                  <a:schemeClr val="bg1"/>
                </a:solidFill>
              </a:rPr>
              <a:t>“</a:t>
            </a:r>
            <a:r>
              <a:rPr lang="uk-UA" sz="4000" b="1" smtClean="0">
                <a:solidFill>
                  <a:schemeClr val="bg1"/>
                </a:solidFill>
              </a:rPr>
              <a:t>Шляпи </a:t>
            </a:r>
            <a:r>
              <a:rPr lang="uk-UA" sz="4000" b="1" dirty="0">
                <a:solidFill>
                  <a:schemeClr val="bg1"/>
                </a:solidFill>
              </a:rPr>
              <a:t>де Боно</a:t>
            </a:r>
            <a:r>
              <a:rPr lang="en-US" sz="4000" b="1" dirty="0">
                <a:solidFill>
                  <a:schemeClr val="bg1"/>
                </a:solidFill>
              </a:rPr>
              <a:t>”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14A516-FB75-49CA-95E3-442F769DD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7" y="1031643"/>
            <a:ext cx="1781088" cy="12358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4DA4189-56A1-4CE6-8D06-24B0B6AB4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98" y="1811393"/>
            <a:ext cx="1781088" cy="12358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E4D4094-B189-4FBA-9745-56BFD4340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7" y="4785676"/>
            <a:ext cx="1781088" cy="12358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13E6E7D-F7D2-441F-A66F-352E32A83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034" y="5427355"/>
            <a:ext cx="1781088" cy="12358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5D7E3A2-4BF0-4499-BD4B-C92B12395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241" y="3739158"/>
            <a:ext cx="1781088" cy="1235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74EC39F-82A3-4502-85F3-AD5733CC52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8" y="2939321"/>
            <a:ext cx="1845500" cy="1280551"/>
          </a:xfrm>
          <a:prstGeom prst="rect">
            <a:avLst/>
          </a:prstGeom>
        </p:spPr>
      </p:pic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xmlns="" id="{ED019465-BD69-45B9-B8C1-2C70C95BF8C4}"/>
              </a:ext>
            </a:extLst>
          </p:cNvPr>
          <p:cNvSpPr/>
          <p:nvPr/>
        </p:nvSpPr>
        <p:spPr>
          <a:xfrm>
            <a:off x="2714324" y="1424325"/>
            <a:ext cx="8294102" cy="660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002060"/>
                </a:solidFill>
              </a:rPr>
              <a:t>Інформація. </a:t>
            </a:r>
            <a:r>
              <a:rPr lang="ru-RU" sz="2400" dirty="0">
                <a:solidFill>
                  <a:srgbClr val="002060"/>
                </a:solidFill>
              </a:rPr>
              <a:t>Що </a:t>
            </a:r>
            <a:r>
              <a:rPr lang="ru-RU" sz="2400" dirty="0" err="1">
                <a:solidFill>
                  <a:srgbClr val="002060"/>
                </a:solidFill>
              </a:rPr>
              <a:t>мені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відомо</a:t>
            </a:r>
            <a:r>
              <a:rPr lang="ru-RU" sz="2400" dirty="0">
                <a:solidFill>
                  <a:srgbClr val="002060"/>
                </a:solidFill>
              </a:rPr>
              <a:t> про </a:t>
            </a:r>
            <a:r>
              <a:rPr lang="ru-RU" sz="2400" dirty="0" err="1">
                <a:solidFill>
                  <a:srgbClr val="002060"/>
                </a:solidFill>
              </a:rPr>
              <a:t>літеру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«ь»?</a:t>
            </a:r>
            <a:endParaRPr lang="uk-UA" sz="2400" dirty="0">
              <a:solidFill>
                <a:srgbClr val="002060"/>
              </a:solidFill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xmlns="" id="{955B1453-4A4A-4079-A27A-ADD674F6D60E}"/>
              </a:ext>
            </a:extLst>
          </p:cNvPr>
          <p:cNvSpPr/>
          <p:nvPr/>
        </p:nvSpPr>
        <p:spPr>
          <a:xfrm>
            <a:off x="3160122" y="2244464"/>
            <a:ext cx="8394569" cy="660231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rgbClr val="002060"/>
                </a:solidFill>
              </a:rPr>
              <a:t>Логічний позитив. </a:t>
            </a:r>
            <a:r>
              <a:rPr lang="uk-UA" sz="2400" dirty="0">
                <a:solidFill>
                  <a:srgbClr val="002060"/>
                </a:solidFill>
              </a:rPr>
              <a:t>Для чого люди використовують слова?</a:t>
            </a:r>
          </a:p>
        </p:txBody>
      </p:sp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xmlns="" id="{58EAC579-E7B1-4B7F-8029-651ED2E5A699}"/>
              </a:ext>
            </a:extLst>
          </p:cNvPr>
          <p:cNvSpPr/>
          <p:nvPr/>
        </p:nvSpPr>
        <p:spPr>
          <a:xfrm>
            <a:off x="2714324" y="3047250"/>
            <a:ext cx="8294102" cy="70435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Критика. </a:t>
            </a:r>
            <a:r>
              <a:rPr lang="ru-RU" sz="2400" dirty="0" err="1" smtClean="0">
                <a:solidFill>
                  <a:schemeClr val="bg1"/>
                </a:solidFill>
              </a:rPr>
              <a:t>Назви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слова,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пишуться</a:t>
            </a:r>
            <a:r>
              <a:rPr lang="ru-RU" sz="2400" dirty="0">
                <a:solidFill>
                  <a:schemeClr val="bg1"/>
                </a:solidFill>
              </a:rPr>
              <a:t> з </a:t>
            </a:r>
            <a:r>
              <a:rPr lang="ru-RU" sz="2400" dirty="0" err="1">
                <a:solidFill>
                  <a:schemeClr val="bg1"/>
                </a:solidFill>
              </a:rPr>
              <a:t>літерою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«ь».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3" name="Прямокутник: округлені кути 22">
            <a:extLst>
              <a:ext uri="{FF2B5EF4-FFF2-40B4-BE49-F238E27FC236}">
                <a16:creationId xmlns:a16="http://schemas.microsoft.com/office/drawing/2014/main" xmlns="" id="{350C9390-787E-45A1-9F98-E1835B8D44FD}"/>
              </a:ext>
            </a:extLst>
          </p:cNvPr>
          <p:cNvSpPr/>
          <p:nvPr/>
        </p:nvSpPr>
        <p:spPr>
          <a:xfrm>
            <a:off x="3160123" y="3840761"/>
            <a:ext cx="8394568" cy="796319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Почуття та інтуїція. </a:t>
            </a:r>
            <a:r>
              <a:rPr lang="ru-RU" sz="2400" dirty="0" err="1">
                <a:solidFill>
                  <a:schemeClr val="bg1"/>
                </a:solidFill>
              </a:rPr>
              <a:t>Навіщо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потрібно</a:t>
            </a:r>
            <a:r>
              <a:rPr lang="ru-RU" sz="2400" dirty="0">
                <a:solidFill>
                  <a:schemeClr val="bg1"/>
                </a:solidFill>
              </a:rPr>
              <a:t> знати </a:t>
            </a:r>
            <a:r>
              <a:rPr lang="ru-RU" sz="2400" dirty="0" err="1">
                <a:solidFill>
                  <a:schemeClr val="bg1"/>
                </a:solidFill>
              </a:rPr>
              <a:t>всі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літери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алфавіті</a:t>
            </a:r>
            <a:r>
              <a:rPr lang="ru-RU" sz="2400" dirty="0">
                <a:solidFill>
                  <a:schemeClr val="bg1"/>
                </a:solidFill>
              </a:rPr>
              <a:t>?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xmlns="" id="{787203FF-F7D3-4E5A-9E28-E1FAB9AB44EA}"/>
              </a:ext>
            </a:extLst>
          </p:cNvPr>
          <p:cNvSpPr/>
          <p:nvPr/>
        </p:nvSpPr>
        <p:spPr>
          <a:xfrm>
            <a:off x="2714324" y="4744290"/>
            <a:ext cx="8294102" cy="660231"/>
          </a:xfrm>
          <a:prstGeom prst="roundRect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Креативність. </a:t>
            </a:r>
            <a:r>
              <a:rPr lang="uk-UA" sz="2400" dirty="0"/>
              <a:t>Що означає слово </a:t>
            </a:r>
            <a:r>
              <a:rPr lang="uk-UA" sz="2400" i="1" dirty="0" smtClean="0"/>
              <a:t>сіль</a:t>
            </a:r>
            <a:r>
              <a:rPr lang="uk-UA" sz="2400" dirty="0" smtClean="0"/>
              <a:t>?</a:t>
            </a:r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xmlns="" id="{B4626061-E0C7-485C-BA2B-9E8A93908F81}"/>
              </a:ext>
            </a:extLst>
          </p:cNvPr>
          <p:cNvSpPr/>
          <p:nvPr/>
        </p:nvSpPr>
        <p:spPr>
          <a:xfrm>
            <a:off x="3160123" y="5515915"/>
            <a:ext cx="8394568" cy="81363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>
                <a:solidFill>
                  <a:schemeClr val="bg1"/>
                </a:solidFill>
              </a:rPr>
              <a:t>Управління процесом. </a:t>
            </a:r>
            <a:r>
              <a:rPr lang="uk-UA" sz="2400" dirty="0"/>
              <a:t>Навіщо мені потрібні знання, здобуті сьогодні на </a:t>
            </a:r>
            <a:r>
              <a:rPr lang="uk-UA" sz="2400" dirty="0" err="1"/>
              <a:t>уроці</a:t>
            </a:r>
            <a:r>
              <a:rPr lang="uk-UA" sz="2400" dirty="0"/>
              <a:t>?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8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314A516-FB75-49CA-95E3-442F769DD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633" y="2267912"/>
            <a:ext cx="2510681" cy="17421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4DA4189-56A1-4CE6-8D06-24B0B6AB4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55" y="2191843"/>
            <a:ext cx="2510681" cy="174210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E4D4094-B189-4FBA-9745-56BFD4340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76" y="2423230"/>
            <a:ext cx="2510681" cy="1742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13E6E7D-F7D2-441F-A66F-352E32A83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75" y="4304159"/>
            <a:ext cx="2510681" cy="1742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5D7E3A2-4BF0-4499-BD4B-C92B12395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801" y="4165335"/>
            <a:ext cx="2510681" cy="17421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74EC39F-82A3-4502-85F3-AD5733CC52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39" y="4272657"/>
            <a:ext cx="2601478" cy="1805107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235034" y="488530"/>
            <a:ext cx="9666513" cy="879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урок. Вправа «Шляпа»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Табличка 15"/>
          <p:cNvSpPr/>
          <p:nvPr/>
        </p:nvSpPr>
        <p:spPr>
          <a:xfrm>
            <a:off x="1557102" y="1550897"/>
            <a:ext cx="9010037" cy="717015"/>
          </a:xfrm>
          <a:prstGeom prst="plaqu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шляпи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Шляпу якого кольору ти вибираєш?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Чому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ов’язане зображення">
            <a:extLst>
              <a:ext uri="{FF2B5EF4-FFF2-40B4-BE49-F238E27FC236}">
                <a16:creationId xmlns:a16="http://schemas.microsoft.com/office/drawing/2014/main" xmlns="" id="{89EB5F99-9374-4D45-BA91-7FF690B8C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1"/>
          <a:stretch/>
        </p:blipFill>
        <p:spPr bwMode="auto">
          <a:xfrm>
            <a:off x="8026733" y="2245960"/>
            <a:ext cx="3518535" cy="300674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4380" y="494528"/>
            <a:ext cx="10790888" cy="9456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Вправи </a:t>
            </a:r>
            <a:r>
              <a:rPr lang="uk-UA" sz="4000" b="1" dirty="0">
                <a:solidFill>
                  <a:schemeClr val="bg1"/>
                </a:solidFill>
              </a:rPr>
              <a:t>на постанову </a:t>
            </a:r>
            <a:r>
              <a:rPr lang="uk-UA" sz="4000" b="1" dirty="0" smtClean="0">
                <a:solidFill>
                  <a:schemeClr val="bg1"/>
                </a:solidFill>
              </a:rPr>
              <a:t>дихання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092C6931-0362-4FD5-8E1A-71E65971BA88}"/>
              </a:ext>
            </a:extLst>
          </p:cNvPr>
          <p:cNvSpPr/>
          <p:nvPr/>
        </p:nvSpPr>
        <p:spPr>
          <a:xfrm>
            <a:off x="754380" y="1645920"/>
            <a:ext cx="3006091" cy="6629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1">
                    <a:lumMod val="50000"/>
                  </a:schemeClr>
                </a:solidFill>
              </a:rPr>
              <a:t>Задуй свічки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E4DA4A2-3175-4DE5-909B-C567971949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8"/>
          <a:stretch/>
        </p:blipFill>
        <p:spPr>
          <a:xfrm>
            <a:off x="521004" y="2408932"/>
            <a:ext cx="3472839" cy="397877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DFE0A86-39E8-4DBD-9D99-C18E3BCEAB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t="7298" r="5292" b="8775"/>
          <a:stretch/>
        </p:blipFill>
        <p:spPr>
          <a:xfrm>
            <a:off x="4315664" y="2308860"/>
            <a:ext cx="3342435" cy="367200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кутник: округлені кути 7">
            <a:extLst>
              <a:ext uri="{FF2B5EF4-FFF2-40B4-BE49-F238E27FC236}">
                <a16:creationId xmlns:a16="http://schemas.microsoft.com/office/drawing/2014/main" xmlns="" id="{092C6931-0362-4FD5-8E1A-71E65971BA88}"/>
              </a:ext>
            </a:extLst>
          </p:cNvPr>
          <p:cNvSpPr/>
          <p:nvPr/>
        </p:nvSpPr>
        <p:spPr>
          <a:xfrm>
            <a:off x="8447617" y="1620629"/>
            <a:ext cx="2617470" cy="6253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Вогнище</a:t>
            </a:r>
            <a:endParaRPr lang="uk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кутник: округлені кути 7">
            <a:extLst>
              <a:ext uri="{FF2B5EF4-FFF2-40B4-BE49-F238E27FC236}">
                <a16:creationId xmlns:a16="http://schemas.microsoft.com/office/drawing/2014/main" xmlns="" id="{092C6931-0362-4FD5-8E1A-71E65971BA88}"/>
              </a:ext>
            </a:extLst>
          </p:cNvPr>
          <p:cNvSpPr/>
          <p:nvPr/>
        </p:nvSpPr>
        <p:spPr>
          <a:xfrm>
            <a:off x="8026733" y="5226060"/>
            <a:ext cx="3459238" cy="802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Уяви,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що потрібно роздути вогонь, що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загасає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кутник: округлені кути 7">
            <a:extLst>
              <a:ext uri="{FF2B5EF4-FFF2-40B4-BE49-F238E27FC236}">
                <a16:creationId xmlns:a16="http://schemas.microsoft.com/office/drawing/2014/main" xmlns="" id="{092C6931-0362-4FD5-8E1A-71E65971BA88}"/>
              </a:ext>
            </a:extLst>
          </p:cNvPr>
          <p:cNvSpPr/>
          <p:nvPr/>
        </p:nvSpPr>
        <p:spPr>
          <a:xfrm>
            <a:off x="3830220" y="5574700"/>
            <a:ext cx="4039665" cy="8130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ліпимо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сніговика,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а </a:t>
            </a:r>
            <a:r>
              <a:rPr lang="uk-UA" sz="2000" i="1" dirty="0">
                <a:solidFill>
                  <a:schemeClr val="accent1">
                    <a:lumMod val="50000"/>
                  </a:schemeClr>
                </a:solidFill>
              </a:rPr>
              <a:t>потім гріємо холодні руки, дихаючи на </a:t>
            </a:r>
            <a:r>
              <a:rPr lang="uk-UA" sz="2000" i="1" dirty="0" smtClean="0">
                <a:solidFill>
                  <a:schemeClr val="accent1">
                    <a:lumMod val="50000"/>
                  </a:schemeClr>
                </a:solidFill>
              </a:rPr>
              <a:t>них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кутник: округлені кути 7">
            <a:extLst>
              <a:ext uri="{FF2B5EF4-FFF2-40B4-BE49-F238E27FC236}">
                <a16:creationId xmlns:a16="http://schemas.microsoft.com/office/drawing/2014/main" xmlns="" id="{092C6931-0362-4FD5-8E1A-71E65971BA88}"/>
              </a:ext>
            </a:extLst>
          </p:cNvPr>
          <p:cNvSpPr/>
          <p:nvPr/>
        </p:nvSpPr>
        <p:spPr>
          <a:xfrm>
            <a:off x="4526699" y="1703045"/>
            <a:ext cx="2869770" cy="7020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Сніговик</a:t>
            </a:r>
            <a:endParaRPr lang="uk-UA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6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67543" y="494530"/>
            <a:ext cx="9086243" cy="9618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>
                <a:solidFill>
                  <a:schemeClr val="bg1"/>
                </a:solidFill>
              </a:rPr>
              <a:t>Робота зі скоромовкою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D9F4608-7AD8-4B8E-AC44-2CFDDE2B7A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2912" r="13329" b="11505"/>
          <a:stretch/>
        </p:blipFill>
        <p:spPr>
          <a:xfrm flipH="1">
            <a:off x="474254" y="1593924"/>
            <a:ext cx="2186577" cy="469864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2782885" y="1956121"/>
            <a:ext cx="6655558" cy="12888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Бурул</a:t>
            </a:r>
            <a:r>
              <a:rPr lang="ru-RU" sz="3200" b="1" dirty="0">
                <a:solidFill>
                  <a:srgbClr val="FF0000"/>
                </a:solidFill>
              </a:rPr>
              <a:t>ь</a:t>
            </a:r>
            <a:r>
              <a:rPr lang="ru-RU" sz="3200" b="1" dirty="0"/>
              <a:t>ка бул</a:t>
            </a:r>
            <a:r>
              <a:rPr lang="ru-RU" sz="3200" b="1" dirty="0">
                <a:solidFill>
                  <a:srgbClr val="FF0000"/>
                </a:solidFill>
              </a:rPr>
              <a:t>ь</a:t>
            </a:r>
            <a:r>
              <a:rPr lang="ru-RU" sz="3200" b="1" dirty="0"/>
              <a:t>кнула в </a:t>
            </a:r>
            <a:r>
              <a:rPr lang="ru-RU" sz="3200" b="1" dirty="0" err="1"/>
              <a:t>бул</a:t>
            </a:r>
            <a:r>
              <a:rPr lang="ru-RU" sz="3200" b="1" dirty="0" err="1">
                <a:solidFill>
                  <a:srgbClr val="FF0000"/>
                </a:solidFill>
              </a:rPr>
              <a:t>ь</a:t>
            </a:r>
            <a:r>
              <a:rPr lang="ru-RU" sz="3200" b="1" dirty="0" err="1"/>
              <a:t>йон</a:t>
            </a:r>
            <a:r>
              <a:rPr lang="ru-RU" sz="3200" b="1" dirty="0"/>
              <a:t>, </a:t>
            </a:r>
            <a:r>
              <a:rPr lang="ru-RU" sz="3200" b="1" dirty="0" err="1"/>
              <a:t>бул</a:t>
            </a:r>
            <a:r>
              <a:rPr lang="ru-RU" sz="3200" b="1" dirty="0" err="1">
                <a:solidFill>
                  <a:srgbClr val="FF0000"/>
                </a:solidFill>
              </a:rPr>
              <a:t>ь</a:t>
            </a:r>
            <a:r>
              <a:rPr lang="ru-RU" sz="3200" b="1" dirty="0" err="1"/>
              <a:t>котить</a:t>
            </a:r>
            <a:r>
              <a:rPr lang="ru-RU" sz="3200" b="1" dirty="0"/>
              <a:t> </a:t>
            </a:r>
            <a:r>
              <a:rPr lang="ru-RU" sz="3200" b="1" dirty="0" err="1"/>
              <a:t>бул</a:t>
            </a:r>
            <a:r>
              <a:rPr lang="ru-RU" sz="3200" b="1" dirty="0" err="1">
                <a:solidFill>
                  <a:srgbClr val="FF0000"/>
                </a:solidFill>
              </a:rPr>
              <a:t>ь</a:t>
            </a:r>
            <a:r>
              <a:rPr lang="ru-RU" sz="3200" b="1" dirty="0" err="1"/>
              <a:t>йон</a:t>
            </a:r>
            <a:r>
              <a:rPr lang="ru-RU" sz="3200" b="1" dirty="0"/>
              <a:t> </a:t>
            </a:r>
            <a:r>
              <a:rPr lang="ru-RU" sz="3200" b="1" dirty="0" err="1"/>
              <a:t>бул</a:t>
            </a:r>
            <a:r>
              <a:rPr lang="ru-RU" sz="3200" b="1" dirty="0" err="1">
                <a:solidFill>
                  <a:srgbClr val="FF0000"/>
                </a:solidFill>
              </a:rPr>
              <a:t>ь</a:t>
            </a:r>
            <a:r>
              <a:rPr lang="ru-RU" sz="3200" b="1" dirty="0" err="1"/>
              <a:t>башками</a:t>
            </a:r>
            <a:r>
              <a:rPr lang="ru-RU" sz="3200" b="1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859" y="1456402"/>
            <a:ext cx="1074045" cy="269833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583763" y="384619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90747" y="3906026"/>
            <a:ext cx="378601" cy="9941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998706" y="3836091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05385" y="4009713"/>
            <a:ext cx="378601" cy="813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683730" y="384619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68932" y="3723366"/>
            <a:ext cx="3341468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96080" y="3871646"/>
            <a:ext cx="378601" cy="8216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7115" y="3908588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5655201" y="3533766"/>
            <a:ext cx="214314" cy="71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4993850" y="3738622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097252" y="3901055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32100" y="4552757"/>
            <a:ext cx="3215132" cy="5602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Бу-ру</a:t>
            </a:r>
            <a:r>
              <a:rPr lang="uk-UA" sz="3200" b="1" dirty="0" smtClean="0">
                <a:solidFill>
                  <a:srgbClr val="FF0000"/>
                </a:solidFill>
              </a:rPr>
              <a:t>ль</a:t>
            </a:r>
            <a:r>
              <a:rPr lang="uk-UA" sz="3200" b="1" dirty="0" smtClean="0">
                <a:solidFill>
                  <a:srgbClr val="FFFF00"/>
                </a:solidFill>
              </a:rPr>
              <a:t>-ка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6366969" y="3724336"/>
            <a:ext cx="2" cy="48613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pic>
        <p:nvPicPr>
          <p:cNvPr id="1026" name="Picture 2" descr="Як зварити ідеальний курячий бульйон, щоб був прозорий і золотистий -  ria-m.tv. РІА-Півде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279" y="4233175"/>
            <a:ext cx="3032967" cy="20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579188" y="5248134"/>
            <a:ext cx="4437777" cy="5602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 склади, 8 букв, 7 звуків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2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2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17109" y="582906"/>
            <a:ext cx="8756193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37088" y="1963880"/>
            <a:ext cx="6371338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читання ми познайомимось з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буквою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«ь»(м'який знак), </a:t>
            </a:r>
            <a:endParaRPr lang="uk-UA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яка не позначає звуків, </a:t>
            </a:r>
            <a:endParaRPr lang="uk-UA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будемо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удосконалювати вміння читати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 та речення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працювати з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твором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3880"/>
            <a:ext cx="4352081" cy="435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0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739333" y="1538640"/>
            <a:ext cx="3387845" cy="402356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65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56167" y="584642"/>
            <a:ext cx="8732066" cy="7578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Правильно вимовляємо звуки </a:t>
            </a:r>
          </a:p>
        </p:txBody>
      </p:sp>
      <p:pic>
        <p:nvPicPr>
          <p:cNvPr id="2050" name="Picture 2" descr="Додаток до уроку &quot;Буква ь (знак м'якшення). Загадка. Опис предмета.  Друкування букв, складів, слів, речень. 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t="9468" r="4623" b="9547"/>
          <a:stretch/>
        </p:blipFill>
        <p:spPr bwMode="auto">
          <a:xfrm>
            <a:off x="298220" y="1386408"/>
            <a:ext cx="2772000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07727" y="2227792"/>
            <a:ext cx="385955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ea typeface="Arial Unicode MS" pitchFamily="34" charset="-128"/>
                <a:cs typeface="Arial Unicode MS" pitchFamily="34" charset="-128"/>
              </a:rPr>
              <a:t>Я – не </a:t>
            </a:r>
            <a:r>
              <a:rPr lang="ru-RU" sz="2800" dirty="0" err="1" smtClean="0">
                <a:ea typeface="Arial Unicode MS" pitchFamily="34" charset="-128"/>
                <a:cs typeface="Arial Unicode MS" pitchFamily="34" charset="-128"/>
              </a:rPr>
              <a:t>шість</a:t>
            </a:r>
            <a:r>
              <a:rPr lang="ru-RU" sz="2800" dirty="0" smtClean="0">
                <a:ea typeface="Arial Unicode MS" pitchFamily="34" charset="-128"/>
                <a:cs typeface="Arial Unicode MS" pitchFamily="34" charset="-128"/>
              </a:rPr>
              <a:t>!</a:t>
            </a:r>
            <a:br>
              <a:rPr lang="ru-RU" sz="2800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ea typeface="Arial Unicode MS" pitchFamily="34" charset="-128"/>
                <a:cs typeface="Arial Unicode MS" pitchFamily="34" charset="-128"/>
              </a:rPr>
              <a:t>Я –</a:t>
            </a:r>
            <a:r>
              <a:rPr lang="ru-RU" sz="2800" b="1" dirty="0" smtClean="0"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sz="2800" b="1" dirty="0" err="1" smtClean="0">
                <a:ea typeface="Arial Unicode MS" pitchFamily="34" charset="-128"/>
                <a:cs typeface="Arial Unicode MS" pitchFamily="34" charset="-128"/>
              </a:rPr>
              <a:t>м’який</a:t>
            </a:r>
            <a:r>
              <a:rPr lang="ru-RU" sz="2800" b="1" dirty="0" smtClean="0">
                <a:ea typeface="Arial Unicode MS" pitchFamily="34" charset="-128"/>
                <a:cs typeface="Arial Unicode MS" pitchFamily="34" charset="-128"/>
              </a:rPr>
              <a:t> знак!</a:t>
            </a:r>
            <a:r>
              <a:rPr lang="ru-RU" sz="2800" dirty="0" smtClean="0"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800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err="1" smtClean="0">
                <a:ea typeface="Arial Unicode MS" pitchFamily="34" charset="-128"/>
                <a:cs typeface="Arial Unicode MS" pitchFamily="34" charset="-128"/>
              </a:rPr>
              <a:t>Це</a:t>
            </a:r>
            <a:r>
              <a:rPr lang="ru-RU" sz="2800" dirty="0" smtClean="0">
                <a:ea typeface="Arial Unicode MS" pitchFamily="34" charset="-128"/>
                <a:cs typeface="Arial Unicode MS" pitchFamily="34" charset="-128"/>
              </a:rPr>
              <a:t> повинен знати всяк.</a:t>
            </a:r>
            <a:br>
              <a:rPr lang="ru-RU" sz="2800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ea typeface="Arial Unicode MS" pitchFamily="34" charset="-128"/>
                <a:cs typeface="Arial Unicode MS" pitchFamily="34" charset="-128"/>
              </a:rPr>
              <a:t>Я – не </a:t>
            </a:r>
            <a:r>
              <a:rPr lang="ru-RU" sz="2800" dirty="0" err="1" smtClean="0">
                <a:ea typeface="Arial Unicode MS" pitchFamily="34" charset="-128"/>
                <a:cs typeface="Arial Unicode MS" pitchFamily="34" charset="-128"/>
              </a:rPr>
              <a:t>літера</a:t>
            </a:r>
            <a:r>
              <a:rPr lang="ru-RU" sz="2800" dirty="0" smtClean="0">
                <a:ea typeface="Arial Unicode MS" pitchFamily="34" charset="-128"/>
                <a:cs typeface="Arial Unicode MS" pitchFamily="34" charset="-128"/>
              </a:rPr>
              <a:t> нова.</a:t>
            </a:r>
            <a:br>
              <a:rPr lang="ru-RU" sz="2800" dirty="0" smtClean="0">
                <a:ea typeface="Arial Unicode MS" pitchFamily="34" charset="-128"/>
                <a:cs typeface="Arial Unicode MS" pitchFamily="34" charset="-128"/>
              </a:rPr>
            </a:br>
            <a:r>
              <a:rPr lang="ru-RU" sz="2800" dirty="0" smtClean="0">
                <a:ea typeface="Arial Unicode MS" pitchFamily="34" charset="-128"/>
                <a:cs typeface="Arial Unicode MS" pitchFamily="34" charset="-128"/>
              </a:rPr>
              <a:t>Я </a:t>
            </a:r>
            <a:r>
              <a:rPr lang="ru-RU" sz="2800" dirty="0" err="1" smtClean="0">
                <a:ea typeface="Arial Unicode MS" pitchFamily="34" charset="-128"/>
                <a:cs typeface="Arial Unicode MS" pitchFamily="34" charset="-128"/>
              </a:rPr>
              <a:t>пом’якшую</a:t>
            </a:r>
            <a:r>
              <a:rPr lang="ru-RU" sz="2800" dirty="0" smtClean="0">
                <a:ea typeface="Arial Unicode MS" pitchFamily="34" charset="-128"/>
                <a:cs typeface="Arial Unicode MS" pitchFamily="34" charset="-128"/>
              </a:rPr>
              <a:t> слова.</a:t>
            </a:r>
            <a:endParaRPr lang="uk-UA" sz="280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17588" y="1601622"/>
            <a:ext cx="888900" cy="7197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17588" y="2631476"/>
            <a:ext cx="888900" cy="7197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017587" y="3661330"/>
            <a:ext cx="888900" cy="7197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bg1"/>
                </a:solidFill>
              </a:rPr>
              <a:t>с</a:t>
            </a:r>
            <a:endParaRPr lang="ru-RU" sz="45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17586" y="4691184"/>
            <a:ext cx="888900" cy="7197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>
                <a:solidFill>
                  <a:schemeClr val="bg1"/>
                </a:solidFill>
              </a:rPr>
              <a:t>з</a:t>
            </a:r>
            <a:endParaRPr lang="ru-RU" sz="45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80043" y="1601622"/>
            <a:ext cx="1059203" cy="7197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нь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80043" y="2647968"/>
            <a:ext cx="1059203" cy="7197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</a:rPr>
              <a:t>ль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80043" y="3689466"/>
            <a:ext cx="1059203" cy="7197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 err="1">
                <a:solidFill>
                  <a:schemeClr val="bg1"/>
                </a:solidFill>
              </a:rPr>
              <a:t>сь</a:t>
            </a:r>
            <a:endParaRPr lang="ru-RU" sz="45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58631" y="4691184"/>
            <a:ext cx="1059203" cy="7197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500" b="1" dirty="0" err="1">
                <a:solidFill>
                  <a:schemeClr val="bg1"/>
                </a:solidFill>
              </a:rPr>
              <a:t>зь</a:t>
            </a:r>
            <a:endParaRPr lang="ru-RU" sz="4500" b="1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8906488" y="1961346"/>
            <a:ext cx="852142" cy="1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906488" y="3000986"/>
            <a:ext cx="852143" cy="6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8906486" y="4049191"/>
            <a:ext cx="852144" cy="1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906485" y="5049053"/>
            <a:ext cx="852145" cy="19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4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8103" y="399526"/>
            <a:ext cx="10082150" cy="7045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600" b="1" dirty="0">
                <a:solidFill>
                  <a:schemeClr val="bg1"/>
                </a:solidFill>
              </a:rPr>
              <a:t>півнику прочитати </a:t>
            </a:r>
            <a:r>
              <a:rPr lang="uk-UA" sz="3600" b="1" dirty="0" smtClean="0">
                <a:solidFill>
                  <a:schemeClr val="bg1"/>
                </a:solidFill>
              </a:rPr>
              <a:t>слова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Детские тигренка - векторные изображения, Детские тигренка картинки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375" y="1371346"/>
            <a:ext cx="3706499" cy="360055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1" name="Прямоугольник 20"/>
          <p:cNvSpPr/>
          <p:nvPr/>
        </p:nvSpPr>
        <p:spPr>
          <a:xfrm>
            <a:off x="4532434" y="1371346"/>
            <a:ext cx="3473488" cy="384629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4000" b="1" dirty="0" err="1" smtClean="0">
                <a:solidFill>
                  <a:srgbClr val="0070C0"/>
                </a:solidFill>
              </a:rPr>
              <a:t>кін</a:t>
            </a:r>
            <a:r>
              <a:rPr lang="ru-RU" sz="4000" b="1" dirty="0" err="1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>
                <a:solidFill>
                  <a:srgbClr val="0070C0"/>
                </a:solidFill>
              </a:rPr>
              <a:t>      </a:t>
            </a:r>
            <a:r>
              <a:rPr lang="ru-RU" sz="4000" b="1" dirty="0" err="1">
                <a:solidFill>
                  <a:srgbClr val="0070C0"/>
                </a:solidFill>
              </a:rPr>
              <a:t>сіл</a:t>
            </a:r>
            <a:r>
              <a:rPr lang="ru-RU" sz="4000" b="1" dirty="0" err="1">
                <a:solidFill>
                  <a:srgbClr val="FF0000"/>
                </a:solidFill>
              </a:rPr>
              <a:t>ь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   </a:t>
            </a:r>
            <a:r>
              <a:rPr lang="ru-RU" sz="4000" b="1" dirty="0" err="1" smtClean="0">
                <a:solidFill>
                  <a:srgbClr val="0070C0"/>
                </a:solidFill>
              </a:rPr>
              <a:t>тін</a:t>
            </a:r>
            <a:r>
              <a:rPr lang="ru-RU" sz="4000" b="1" dirty="0" err="1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>
                <a:solidFill>
                  <a:srgbClr val="0070C0"/>
                </a:solidFill>
              </a:rPr>
              <a:t>       </a:t>
            </a:r>
            <a:r>
              <a:rPr lang="ru-RU" sz="4000" b="1" dirty="0" err="1" smtClean="0">
                <a:solidFill>
                  <a:srgbClr val="0070C0"/>
                </a:solidFill>
              </a:rPr>
              <a:t>біл</a:t>
            </a:r>
            <a:r>
              <a:rPr lang="ru-RU" sz="4000" b="1" dirty="0" err="1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>
                <a:solidFill>
                  <a:srgbClr val="0070C0"/>
                </a:solidFill>
              </a:rPr>
              <a:t>   </a:t>
            </a:r>
            <a:endParaRPr lang="ru-RU" sz="4000" b="1" dirty="0">
              <a:solidFill>
                <a:srgbClr val="0070C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   ден</a:t>
            </a:r>
            <a:r>
              <a:rPr lang="ru-RU" sz="4000" b="1" dirty="0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>
                <a:solidFill>
                  <a:srgbClr val="0070C0"/>
                </a:solidFill>
              </a:rPr>
              <a:t>     </a:t>
            </a:r>
            <a:r>
              <a:rPr lang="ru-RU" sz="4000" b="1" dirty="0" err="1" smtClean="0">
                <a:solidFill>
                  <a:srgbClr val="0070C0"/>
                </a:solidFill>
              </a:rPr>
              <a:t>ціл</a:t>
            </a:r>
            <a:r>
              <a:rPr lang="ru-RU" sz="4000" b="1" dirty="0" err="1" smtClean="0">
                <a:solidFill>
                  <a:srgbClr val="FF0000"/>
                </a:solidFill>
              </a:rPr>
              <a:t>ь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   пен</a:t>
            </a:r>
            <a:r>
              <a:rPr lang="ru-RU" sz="4000" b="1" dirty="0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>
                <a:solidFill>
                  <a:srgbClr val="0070C0"/>
                </a:solidFill>
              </a:rPr>
              <a:t>     </a:t>
            </a:r>
            <a:r>
              <a:rPr lang="ru-RU" sz="4000" b="1" dirty="0" smtClean="0">
                <a:solidFill>
                  <a:srgbClr val="0070C0"/>
                </a:solidFill>
              </a:rPr>
              <a:t>нул</a:t>
            </a:r>
            <a:r>
              <a:rPr lang="ru-RU" sz="4000" b="1" dirty="0" smtClean="0">
                <a:solidFill>
                  <a:srgbClr val="FF0000"/>
                </a:solidFill>
              </a:rPr>
              <a:t>ь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   лос</a:t>
            </a:r>
            <a:r>
              <a:rPr lang="ru-RU" sz="4000" b="1" dirty="0" smtClean="0">
                <a:solidFill>
                  <a:srgbClr val="FF0000"/>
                </a:solidFill>
              </a:rPr>
              <a:t>ь      </a:t>
            </a:r>
            <a:r>
              <a:rPr lang="ru-RU" sz="4000" b="1" dirty="0" smtClean="0">
                <a:solidFill>
                  <a:srgbClr val="0070C0"/>
                </a:solidFill>
              </a:rPr>
              <a:t>рол</a:t>
            </a:r>
            <a:r>
              <a:rPr lang="ru-RU" sz="4000" b="1" dirty="0" smtClean="0">
                <a:solidFill>
                  <a:srgbClr val="FF0000"/>
                </a:solidFill>
              </a:rPr>
              <a:t>ь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   </a:t>
            </a:r>
            <a:r>
              <a:rPr lang="ru-RU" sz="4000" b="1" dirty="0" err="1" smtClean="0">
                <a:solidFill>
                  <a:srgbClr val="0070C0"/>
                </a:solidFill>
              </a:rPr>
              <a:t>рис</a:t>
            </a:r>
            <a:r>
              <a:rPr lang="ru-RU" sz="4000" b="1" dirty="0" err="1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>
                <a:solidFill>
                  <a:srgbClr val="FF0000"/>
                </a:solidFill>
              </a:rPr>
              <a:t>      </a:t>
            </a:r>
            <a:r>
              <a:rPr lang="ru-RU" sz="4000" b="1" dirty="0" smtClean="0">
                <a:solidFill>
                  <a:srgbClr val="0070C0"/>
                </a:solidFill>
              </a:rPr>
              <a:t>рул</a:t>
            </a:r>
            <a:r>
              <a:rPr lang="ru-RU" sz="4000" b="1" dirty="0" smtClean="0">
                <a:solidFill>
                  <a:srgbClr val="FF0000"/>
                </a:solidFill>
              </a:rPr>
              <a:t>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4381994" y="1371346"/>
            <a:ext cx="0" cy="3359675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228103" y="428720"/>
            <a:ext cx="10082150" cy="7045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слова </a:t>
            </a:r>
            <a:r>
              <a:rPr lang="uk-UA" sz="4000" b="1" dirty="0" smtClean="0">
                <a:solidFill>
                  <a:schemeClr val="bg1"/>
                </a:solidFill>
              </a:rPr>
              <a:t>швидко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32434" y="1371346"/>
            <a:ext cx="3472747" cy="378565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 л</a:t>
            </a:r>
            <a:r>
              <a:rPr lang="ru-RU" sz="4000" b="1" dirty="0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>
                <a:solidFill>
                  <a:srgbClr val="7030A0"/>
                </a:solidFill>
              </a:rPr>
              <a:t>— </a:t>
            </a:r>
            <a:r>
              <a:rPr lang="ru-RU" sz="4000" b="1" dirty="0" smtClean="0">
                <a:solidFill>
                  <a:srgbClr val="7030A0"/>
                </a:solidFill>
              </a:rPr>
              <a:t>пал</a:t>
            </a:r>
            <a:r>
              <a:rPr lang="ru-RU" sz="4000" b="1" dirty="0" smtClean="0">
                <a:solidFill>
                  <a:srgbClr val="FF0000"/>
                </a:solidFill>
              </a:rPr>
              <a:t>ь-</a:t>
            </a:r>
            <a:r>
              <a:rPr lang="ru-RU" sz="4000" b="1" dirty="0" smtClean="0">
                <a:solidFill>
                  <a:srgbClr val="7030A0"/>
                </a:solidFill>
              </a:rPr>
              <a:t>то</a:t>
            </a:r>
            <a:endParaRPr lang="ru-RU" sz="4000" b="1" dirty="0">
              <a:solidFill>
                <a:srgbClr val="7030A0"/>
              </a:solidFill>
            </a:endParaRPr>
          </a:p>
          <a:p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т</a:t>
            </a:r>
            <a:r>
              <a:rPr lang="ru-RU" sz="4000" b="1" dirty="0" err="1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>
                <a:solidFill>
                  <a:srgbClr val="7030A0"/>
                </a:solidFill>
              </a:rPr>
              <a:t>— </a:t>
            </a:r>
            <a:r>
              <a:rPr lang="ru-RU" sz="4000" b="1" dirty="0" smtClean="0">
                <a:solidFill>
                  <a:srgbClr val="7030A0"/>
                </a:solidFill>
              </a:rPr>
              <a:t>бат</a:t>
            </a:r>
            <a:r>
              <a:rPr lang="ru-RU" sz="4000" b="1" dirty="0" smtClean="0">
                <a:solidFill>
                  <a:srgbClr val="FF0000"/>
                </a:solidFill>
              </a:rPr>
              <a:t>ь-</a:t>
            </a:r>
            <a:r>
              <a:rPr lang="ru-RU" sz="4000" b="1" dirty="0" smtClean="0">
                <a:solidFill>
                  <a:srgbClr val="7030A0"/>
                </a:solidFill>
              </a:rPr>
              <a:t>ко</a:t>
            </a:r>
            <a:endParaRPr lang="ru-RU" sz="4000" b="1" dirty="0">
              <a:solidFill>
                <a:srgbClr val="7030A0"/>
              </a:solidFill>
            </a:endParaRPr>
          </a:p>
          <a:p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з</a:t>
            </a:r>
            <a:r>
              <a:rPr lang="ru-RU" sz="4000" b="1" dirty="0" err="1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>
                <a:solidFill>
                  <a:srgbClr val="7030A0"/>
                </a:solidFill>
              </a:rPr>
              <a:t>— </a:t>
            </a:r>
            <a:r>
              <a:rPr lang="ru-RU" sz="4000" b="1" dirty="0" err="1" smtClean="0">
                <a:solidFill>
                  <a:srgbClr val="7030A0"/>
                </a:solidFill>
              </a:rPr>
              <a:t>вуз</a:t>
            </a:r>
            <a:r>
              <a:rPr lang="ru-RU" sz="4000" b="1" dirty="0" err="1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>
                <a:solidFill>
                  <a:srgbClr val="FF0000"/>
                </a:solidFill>
              </a:rPr>
              <a:t>-</a:t>
            </a:r>
            <a:r>
              <a:rPr lang="ru-RU" sz="4000" b="1" dirty="0" smtClean="0">
                <a:solidFill>
                  <a:srgbClr val="7030A0"/>
                </a:solidFill>
              </a:rPr>
              <a:t>ко</a:t>
            </a:r>
            <a:endParaRPr lang="ru-RU" sz="4000" b="1" dirty="0">
              <a:solidFill>
                <a:srgbClr val="7030A0"/>
              </a:solidFill>
            </a:endParaRPr>
          </a:p>
          <a:p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с</a:t>
            </a:r>
            <a:r>
              <a:rPr lang="ru-RU" sz="4000" b="1" dirty="0" err="1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>
                <a:solidFill>
                  <a:srgbClr val="7030A0"/>
                </a:solidFill>
              </a:rPr>
              <a:t>— </a:t>
            </a:r>
            <a:r>
              <a:rPr lang="ru-RU" sz="4000" b="1" dirty="0" smtClean="0">
                <a:solidFill>
                  <a:srgbClr val="7030A0"/>
                </a:solidFill>
              </a:rPr>
              <a:t>ка-</a:t>
            </a:r>
            <a:r>
              <a:rPr lang="ru-RU" sz="4000" b="1" dirty="0" err="1" smtClean="0">
                <a:solidFill>
                  <a:srgbClr val="7030A0"/>
                </a:solidFill>
              </a:rPr>
              <a:t>рас</a:t>
            </a:r>
            <a:r>
              <a:rPr lang="ru-RU" sz="4000" b="1" dirty="0" err="1" smtClean="0">
                <a:solidFill>
                  <a:srgbClr val="FF0000"/>
                </a:solidFill>
              </a:rPr>
              <a:t>ь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д</a:t>
            </a:r>
            <a:r>
              <a:rPr lang="ru-RU" sz="4000" b="1" dirty="0" err="1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>
                <a:solidFill>
                  <a:srgbClr val="7030A0"/>
                </a:solidFill>
              </a:rPr>
              <a:t>— </a:t>
            </a:r>
            <a:r>
              <a:rPr lang="ru-RU" sz="4000" b="1" dirty="0" err="1">
                <a:solidFill>
                  <a:srgbClr val="7030A0"/>
                </a:solidFill>
              </a:rPr>
              <a:t>мід</a:t>
            </a:r>
            <a:r>
              <a:rPr lang="ru-RU" sz="4000" b="1" dirty="0" err="1">
                <a:solidFill>
                  <a:srgbClr val="FF0000"/>
                </a:solidFill>
              </a:rPr>
              <a:t>ь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 err="1" smtClean="0">
                <a:solidFill>
                  <a:srgbClr val="7030A0"/>
                </a:solidFill>
              </a:rPr>
              <a:t>н</a:t>
            </a:r>
            <a:r>
              <a:rPr lang="ru-RU" sz="4000" b="1" dirty="0" err="1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r>
              <a:rPr lang="ru-RU" sz="4000" b="1" dirty="0">
                <a:solidFill>
                  <a:srgbClr val="7030A0"/>
                </a:solidFill>
              </a:rPr>
              <a:t>— </a:t>
            </a:r>
            <a:r>
              <a:rPr lang="ru-RU" sz="4000" b="1" dirty="0" err="1" smtClean="0">
                <a:solidFill>
                  <a:srgbClr val="7030A0"/>
                </a:solidFill>
              </a:rPr>
              <a:t>тін</a:t>
            </a:r>
            <a:r>
              <a:rPr lang="ru-RU" sz="4000" b="1" dirty="0" err="1" smtClean="0">
                <a:solidFill>
                  <a:srgbClr val="FF0000"/>
                </a:solidFill>
              </a:rPr>
              <a:t>ь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4" name="Picture 2" descr="Рисунки Ракеты — Стихи, картинки и любов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22" y="2398816"/>
            <a:ext cx="2806188" cy="26297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94244" y="1373018"/>
            <a:ext cx="328493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Встанови відповідність між буквами і </a:t>
            </a:r>
            <a:r>
              <a:rPr lang="uk-UA" sz="2400" b="1" dirty="0" smtClean="0">
                <a:solidFill>
                  <a:schemeClr val="bg1"/>
                </a:solidFill>
              </a:rPr>
              <a:t>звуками в слові </a:t>
            </a:r>
            <a:r>
              <a:rPr lang="uk-UA" sz="2400" b="1" i="1" dirty="0" smtClean="0">
                <a:solidFill>
                  <a:schemeClr val="bg1"/>
                </a:solidFill>
              </a:rPr>
              <a:t>КІНЬ</a:t>
            </a:r>
            <a:r>
              <a:rPr lang="uk-UA" sz="2400" b="1" dirty="0" smtClean="0">
                <a:solidFill>
                  <a:schemeClr val="bg1"/>
                </a:solidFill>
              </a:rPr>
              <a:t>.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11388" y="2652776"/>
            <a:ext cx="3284938" cy="2767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Звук </a:t>
            </a:r>
            <a:r>
              <a:rPr lang="uk-UA" sz="2400" b="1" dirty="0">
                <a:solidFill>
                  <a:srgbClr val="FF0000"/>
                </a:solidFill>
              </a:rPr>
              <a:t>[н′] </a:t>
            </a:r>
            <a:r>
              <a:rPr lang="uk-UA" sz="2400" b="1" dirty="0">
                <a:solidFill>
                  <a:schemeClr val="bg1"/>
                </a:solidFill>
              </a:rPr>
              <a:t>позначено двома буквами </a:t>
            </a:r>
            <a:r>
              <a:rPr lang="uk-UA" sz="2400" b="1" dirty="0" err="1">
                <a:solidFill>
                  <a:srgbClr val="FF0000"/>
                </a:solidFill>
              </a:rPr>
              <a:t>нь</a:t>
            </a:r>
            <a:r>
              <a:rPr lang="uk-UA" sz="2400" b="1" dirty="0">
                <a:solidFill>
                  <a:schemeClr val="bg1"/>
                </a:solidFill>
              </a:rPr>
              <a:t>. Отже, буква </a:t>
            </a:r>
            <a:r>
              <a:rPr lang="uk-UA" sz="2400" b="1" i="1" dirty="0">
                <a:solidFill>
                  <a:srgbClr val="FF0000"/>
                </a:solidFill>
              </a:rPr>
              <a:t>ь</a:t>
            </a:r>
            <a:r>
              <a:rPr lang="uk-UA" sz="2400" b="1" dirty="0">
                <a:solidFill>
                  <a:schemeClr val="bg1"/>
                </a:solidFill>
              </a:rPr>
              <a:t> не позначає звука, а лише вказує, що попередній приголосний </a:t>
            </a:r>
            <a:r>
              <a:rPr lang="uk-UA" sz="2400" b="1" dirty="0" smtClean="0">
                <a:solidFill>
                  <a:schemeClr val="bg1"/>
                </a:solidFill>
              </a:rPr>
              <a:t>м’який.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7107852" y="552734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441743" y="5692754"/>
            <a:ext cx="378601" cy="813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495347" y="5413871"/>
            <a:ext cx="1510575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432438" y="5554687"/>
            <a:ext cx="378601" cy="8216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616497" y="5603231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204956" y="5543102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526578" y="5706623"/>
            <a:ext cx="378601" cy="8138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4532867" y="5420276"/>
            <a:ext cx="1535548" cy="4871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17273" y="5568556"/>
            <a:ext cx="378601" cy="8216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718445" y="5574215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728345" y="5726615"/>
            <a:ext cx="378601" cy="8952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81936" y="5172333"/>
            <a:ext cx="3284938" cy="12313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Досліди, скільки звуків і букв у всіх словах. Зроби висновок.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3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5" grpId="0" animBg="1"/>
      <p:bldP spid="24" grpId="0" animBg="1"/>
      <p:bldP spid="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1" y="1528942"/>
            <a:ext cx="2017184" cy="21259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1950" t="65399" r="43309" b="20006"/>
          <a:stretch/>
        </p:blipFill>
        <p:spPr>
          <a:xfrm>
            <a:off x="1696061" y="3867689"/>
            <a:ext cx="7917922" cy="187109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2028" t="59964" r="42740" b="28177"/>
          <a:stretch/>
        </p:blipFill>
        <p:spPr>
          <a:xfrm>
            <a:off x="1696061" y="1955553"/>
            <a:ext cx="8701704" cy="164749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062692" y="600125"/>
            <a:ext cx="8033416" cy="7536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завдання </a:t>
            </a:r>
            <a:r>
              <a:rPr lang="uk-UA" sz="4000" b="1" dirty="0" err="1">
                <a:solidFill>
                  <a:schemeClr val="bg1"/>
                </a:solidFill>
              </a:rPr>
              <a:t>Читалочки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09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17709" y="1517123"/>
            <a:ext cx="8388646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Ось-ось-ось — з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лісу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вийшов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лось.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Ень-ень-ень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виліз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жук на пень.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Інь-інь-інь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під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деревом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тінь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Ась-ась-ась — у ставку карась.</a:t>
            </a:r>
          </a:p>
          <a:p>
            <a:pPr fontAlgn="base">
              <a:lnSpc>
                <a:spcPct val="150000"/>
              </a:lnSpc>
            </a:pP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Іль-іль-іль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 — подай, будь ласка,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</a:rPr>
              <a:t>сіль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t="7258" r="4332" b="9742"/>
          <a:stretch/>
        </p:blipFill>
        <p:spPr>
          <a:xfrm>
            <a:off x="9297596" y="2233997"/>
            <a:ext cx="2715270" cy="327523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35247" y="588250"/>
            <a:ext cx="8756193" cy="7892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разом зі Щебетунчиком</a:t>
            </a:r>
            <a:endParaRPr lang="ru-RU" sz="4000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88F48128-45BD-4C57-A763-DFCAAF39ACE9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7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52136</TotalTime>
  <Words>627</Words>
  <Application>Microsoft Office PowerPoint</Application>
  <PresentationFormat>Произвольный</PresentationFormat>
  <Paragraphs>123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3251</cp:revision>
  <dcterms:created xsi:type="dcterms:W3CDTF">2018-01-05T16:38:53Z</dcterms:created>
  <dcterms:modified xsi:type="dcterms:W3CDTF">2024-01-26T08:35:22Z</dcterms:modified>
</cp:coreProperties>
</file>