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819" r:id="rId3"/>
    <p:sldId id="820" r:id="rId4"/>
    <p:sldId id="822" r:id="rId5"/>
    <p:sldId id="823" r:id="rId6"/>
    <p:sldId id="821" r:id="rId7"/>
    <p:sldId id="798" r:id="rId8"/>
    <p:sldId id="817" r:id="rId9"/>
    <p:sldId id="803" r:id="rId10"/>
    <p:sldId id="802" r:id="rId11"/>
    <p:sldId id="812" r:id="rId12"/>
    <p:sldId id="750" r:id="rId13"/>
    <p:sldId id="804" r:id="rId14"/>
    <p:sldId id="813" r:id="rId15"/>
    <p:sldId id="818" r:id="rId16"/>
    <p:sldId id="824" r:id="rId17"/>
    <p:sldId id="352" r:id="rId18"/>
    <p:sldId id="82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95FFF"/>
    <a:srgbClr val="E838BA"/>
    <a:srgbClr val="322ADA"/>
    <a:srgbClr val="EF71CE"/>
    <a:srgbClr val="463EDE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648" y="-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mkp8h7rj23" TargetMode="External"/><Relationship Id="rId5" Type="http://schemas.microsoft.com/office/2007/relationships/hdphoto" Target="../media/hdphoto1.wdp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3766" y="4550874"/>
            <a:ext cx="11107953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Буквосполучення </a:t>
            </a:r>
            <a:r>
              <a:rPr lang="ru-RU" sz="4400" b="1" dirty="0" err="1">
                <a:solidFill>
                  <a:schemeClr val="bg1"/>
                </a:solidFill>
              </a:rPr>
              <a:t>ьо</a:t>
            </a:r>
            <a:r>
              <a:rPr lang="ru-RU" sz="4400" b="1" dirty="0">
                <a:solidFill>
                  <a:schemeClr val="bg1"/>
                </a:solidFill>
              </a:rPr>
              <a:t>. </a:t>
            </a:r>
            <a:r>
              <a:rPr lang="ru-RU" sz="4400" b="1" dirty="0" err="1">
                <a:solidFill>
                  <a:schemeClr val="bg1"/>
                </a:solidFill>
              </a:rPr>
              <a:t>Читання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складів</a:t>
            </a:r>
            <a:r>
              <a:rPr lang="ru-RU" sz="4400" b="1" dirty="0">
                <a:solidFill>
                  <a:schemeClr val="bg1"/>
                </a:solidFill>
              </a:rPr>
              <a:t>, </a:t>
            </a:r>
            <a:r>
              <a:rPr lang="ru-RU" sz="4400" b="1" dirty="0" err="1">
                <a:solidFill>
                  <a:schemeClr val="bg1"/>
                </a:solidFill>
              </a:rPr>
              <a:t>слів</a:t>
            </a:r>
            <a:r>
              <a:rPr lang="ru-RU" sz="4400" b="1" dirty="0">
                <a:solidFill>
                  <a:schemeClr val="bg1"/>
                </a:solidFill>
              </a:rPr>
              <a:t>, </a:t>
            </a:r>
            <a:r>
              <a:rPr lang="ru-RU" sz="4400" b="1" dirty="0" err="1">
                <a:solidFill>
                  <a:schemeClr val="bg1"/>
                </a:solidFill>
              </a:rPr>
              <a:t>речень</a:t>
            </a:r>
            <a:r>
              <a:rPr lang="ru-RU" sz="4400" b="1" dirty="0">
                <a:solidFill>
                  <a:schemeClr val="bg1"/>
                </a:solidFill>
              </a:rPr>
              <a:t> і тексту з </a:t>
            </a:r>
            <a:r>
              <a:rPr lang="ru-RU" sz="4400" b="1" dirty="0" err="1">
                <a:solidFill>
                  <a:schemeClr val="bg1"/>
                </a:solidFill>
              </a:rPr>
              <a:t>вивченими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літерами</a:t>
            </a:r>
            <a:endParaRPr lang="uk-UA" sz="4400" b="1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буквосполучення ЬО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2" t="28685" r="21990" b="9474"/>
          <a:stretch/>
        </p:blipFill>
        <p:spPr bwMode="auto">
          <a:xfrm>
            <a:off x="1001877" y="1240282"/>
            <a:ext cx="4350725" cy="252840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81006" y="1606832"/>
            <a:ext cx="3360715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67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65611" y="507288"/>
            <a:ext cx="9033014" cy="9724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Прочитайте разом зі Щебетунчиком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3245" y="1579451"/>
            <a:ext cx="8388646" cy="378565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4000" b="1" dirty="0">
                <a:solidFill>
                  <a:srgbClr val="0070C0"/>
                </a:solidFill>
              </a:rPr>
              <a:t>Ень-ень-ень — </a:t>
            </a:r>
            <a:r>
              <a:rPr lang="ru-RU" sz="4000" b="1" dirty="0" err="1">
                <a:solidFill>
                  <a:srgbClr val="0070C0"/>
                </a:solidFill>
              </a:rPr>
              <a:t>с</a:t>
            </a:r>
            <a:r>
              <a:rPr lang="ru-RU" sz="4000" b="1" dirty="0" err="1">
                <a:solidFill>
                  <a:srgbClr val="FF0000"/>
                </a:solidFill>
              </a:rPr>
              <a:t>ьо</a:t>
            </a:r>
            <a:r>
              <a:rPr lang="ru-RU" sz="4000" b="1" dirty="0" err="1">
                <a:solidFill>
                  <a:srgbClr val="0070C0"/>
                </a:solidFill>
              </a:rPr>
              <a:t>годні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гарний</a:t>
            </a:r>
            <a:r>
              <a:rPr lang="ru-RU" sz="4000" b="1" dirty="0">
                <a:solidFill>
                  <a:srgbClr val="0070C0"/>
                </a:solidFill>
              </a:rPr>
              <a:t> день.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 err="1">
                <a:solidFill>
                  <a:srgbClr val="0070C0"/>
                </a:solidFill>
              </a:rPr>
              <a:t>Ри-ри-ри</a:t>
            </a:r>
            <a:r>
              <a:rPr lang="ru-RU" sz="4000" b="1" dirty="0">
                <a:solidFill>
                  <a:srgbClr val="0070C0"/>
                </a:solidFill>
              </a:rPr>
              <a:t> — </a:t>
            </a:r>
            <a:r>
              <a:rPr lang="ru-RU" sz="4000" b="1" dirty="0" err="1">
                <a:solidFill>
                  <a:srgbClr val="0070C0"/>
                </a:solidFill>
              </a:rPr>
              <a:t>барвисті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кол</a:t>
            </a:r>
            <a:r>
              <a:rPr lang="ru-RU" sz="4000" b="1" dirty="0" err="1">
                <a:solidFill>
                  <a:srgbClr val="FF0000"/>
                </a:solidFill>
              </a:rPr>
              <a:t>ьо</a:t>
            </a:r>
            <a:r>
              <a:rPr lang="ru-RU" sz="4000" b="1" dirty="0" err="1">
                <a:solidFill>
                  <a:srgbClr val="0070C0"/>
                </a:solidFill>
              </a:rPr>
              <a:t>ри</a:t>
            </a:r>
            <a:r>
              <a:rPr lang="ru-RU" sz="4000" b="1" dirty="0">
                <a:solidFill>
                  <a:srgbClr val="0070C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>
                <a:solidFill>
                  <a:srgbClr val="0070C0"/>
                </a:solidFill>
              </a:rPr>
              <a:t>Ва-</a:t>
            </a:r>
            <a:r>
              <a:rPr lang="ru-RU" sz="4000" b="1" dirty="0" err="1">
                <a:solidFill>
                  <a:srgbClr val="0070C0"/>
                </a:solidFill>
              </a:rPr>
              <a:t>ва</a:t>
            </a:r>
            <a:r>
              <a:rPr lang="ru-RU" sz="4000" b="1" dirty="0">
                <a:solidFill>
                  <a:srgbClr val="0070C0"/>
                </a:solidFill>
              </a:rPr>
              <a:t>-</a:t>
            </a:r>
            <a:r>
              <a:rPr lang="ru-RU" sz="4000" b="1" dirty="0" err="1">
                <a:solidFill>
                  <a:srgbClr val="0070C0"/>
                </a:solidFill>
              </a:rPr>
              <a:t>ва</a:t>
            </a:r>
            <a:r>
              <a:rPr lang="ru-RU" sz="4000" b="1" dirty="0">
                <a:solidFill>
                  <a:srgbClr val="0070C0"/>
                </a:solidFill>
              </a:rPr>
              <a:t> — дорога </a:t>
            </a:r>
            <a:r>
              <a:rPr lang="ru-RU" sz="4000" b="1" dirty="0" err="1">
                <a:solidFill>
                  <a:srgbClr val="0070C0"/>
                </a:solidFill>
              </a:rPr>
              <a:t>пол</a:t>
            </a:r>
            <a:r>
              <a:rPr lang="ru-RU" sz="4000" b="1" dirty="0" err="1">
                <a:solidFill>
                  <a:srgbClr val="FF0000"/>
                </a:solidFill>
              </a:rPr>
              <a:t>ьо</a:t>
            </a:r>
            <a:r>
              <a:rPr lang="ru-RU" sz="4000" b="1" dirty="0" err="1">
                <a:solidFill>
                  <a:srgbClr val="0070C0"/>
                </a:solidFill>
              </a:rPr>
              <a:t>ва</a:t>
            </a:r>
            <a:r>
              <a:rPr lang="ru-RU" sz="4000" b="1" dirty="0">
                <a:solidFill>
                  <a:srgbClr val="0070C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>
                <a:solidFill>
                  <a:srgbClr val="0070C0"/>
                </a:solidFill>
              </a:rPr>
              <a:t>Ок-</a:t>
            </a:r>
            <a:r>
              <a:rPr lang="ru-RU" sz="4000" b="1" dirty="0" err="1">
                <a:solidFill>
                  <a:srgbClr val="0070C0"/>
                </a:solidFill>
              </a:rPr>
              <a:t>ок</a:t>
            </a:r>
            <a:r>
              <a:rPr lang="ru-RU" sz="4000" b="1" dirty="0">
                <a:solidFill>
                  <a:srgbClr val="0070C0"/>
                </a:solidFill>
              </a:rPr>
              <a:t>-</a:t>
            </a:r>
            <a:r>
              <a:rPr lang="ru-RU" sz="4000" b="1" dirty="0" err="1">
                <a:solidFill>
                  <a:srgbClr val="0070C0"/>
                </a:solidFill>
              </a:rPr>
              <a:t>ок</a:t>
            </a:r>
            <a:r>
              <a:rPr lang="ru-RU" sz="4000" b="1" dirty="0">
                <a:solidFill>
                  <a:srgbClr val="0070C0"/>
                </a:solidFill>
              </a:rPr>
              <a:t> — </a:t>
            </a:r>
            <a:r>
              <a:rPr lang="ru-RU" sz="4000" b="1" dirty="0" err="1">
                <a:solidFill>
                  <a:srgbClr val="0070C0"/>
                </a:solidFill>
              </a:rPr>
              <a:t>сіли</a:t>
            </a:r>
            <a:r>
              <a:rPr lang="ru-RU" sz="4000" b="1" dirty="0">
                <a:solidFill>
                  <a:srgbClr val="0070C0"/>
                </a:solidFill>
              </a:rPr>
              <a:t> на </a:t>
            </a:r>
            <a:r>
              <a:rPr lang="ru-RU" sz="4000" b="1" dirty="0" err="1">
                <a:solidFill>
                  <a:srgbClr val="0070C0"/>
                </a:solidFill>
              </a:rPr>
              <a:t>пен</a:t>
            </a:r>
            <a:r>
              <a:rPr lang="ru-RU" sz="4000" b="1" dirty="0" err="1">
                <a:solidFill>
                  <a:srgbClr val="FF0000"/>
                </a:solidFill>
              </a:rPr>
              <a:t>ьо</a:t>
            </a:r>
            <a:r>
              <a:rPr lang="ru-RU" sz="4000" b="1" dirty="0" err="1">
                <a:solidFill>
                  <a:srgbClr val="0070C0"/>
                </a:solidFill>
              </a:rPr>
              <a:t>к</a:t>
            </a:r>
            <a:r>
              <a:rPr lang="ru-RU" sz="4000" b="1" dirty="0">
                <a:solidFill>
                  <a:srgbClr val="0070C0"/>
                </a:solidFill>
              </a:rPr>
              <a:t>.</a:t>
            </a:r>
            <a:endParaRPr lang="uk-UA" sz="4000" b="1" dirty="0">
              <a:solidFill>
                <a:srgbClr val="0070C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07975" y="2196658"/>
            <a:ext cx="2715270" cy="327523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1628" y="572308"/>
            <a:ext cx="9054911" cy="8289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Вправа «</a:t>
            </a:r>
            <a:r>
              <a:rPr lang="ru-RU" sz="4000" b="1" dirty="0" err="1">
                <a:solidFill>
                  <a:schemeClr val="bg1"/>
                </a:solidFill>
              </a:rPr>
              <a:t>Входження</a:t>
            </a:r>
            <a:r>
              <a:rPr lang="ru-RU" sz="4000" b="1" dirty="0">
                <a:solidFill>
                  <a:schemeClr val="bg1"/>
                </a:solidFill>
              </a:rPr>
              <a:t> в </a:t>
            </a:r>
            <a:r>
              <a:rPr lang="ru-RU" sz="4000" b="1" dirty="0" err="1">
                <a:solidFill>
                  <a:schemeClr val="bg1"/>
                </a:solidFill>
              </a:rPr>
              <a:t>малюнок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61628" y="1991295"/>
            <a:ext cx="5789197" cy="296251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зображений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ілюстрації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тримають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діти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в руках?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Яка подія зображена?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Який настрій у дітей?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Як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гадаєш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йтиметься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тексті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7276" t="30432" r="30600" b="20501"/>
          <a:stretch/>
        </p:blipFill>
        <p:spPr>
          <a:xfrm>
            <a:off x="7730836" y="1645284"/>
            <a:ext cx="3352689" cy="418243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894930" y="471661"/>
            <a:ext cx="8756193" cy="7514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smtClean="0">
                <a:solidFill>
                  <a:schemeClr val="bg1"/>
                </a:solidFill>
              </a:rPr>
              <a:t>текст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975" y="1378912"/>
            <a:ext cx="11531724" cy="45858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У Льоні іменини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У маленького Льоні сьогодні іменини. До нього прийшли друзі. Вони принесли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різні подарунки.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Івась подарував Льоні мильні бульбашки. Вони були легенькі і вільно плавали в повітрі. Олесь приніс альбом і кольорові олівці. Аліна подарувала іграшкову карусель. Мишко — повітряні кульки. А Петрусь приніс справжнісінький бінокль.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Мама Льоні запросила гостей до столу і пригостила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пирогом. </a:t>
            </a:r>
          </a:p>
          <a:p>
            <a:pPr indent="361950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      Діти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задоволено смакували.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59611" y="4503301"/>
            <a:ext cx="220508" cy="382555"/>
          </a:xfrm>
          <a:prstGeom prst="rect">
            <a:avLst/>
          </a:prstGeom>
          <a:noFill/>
          <a:ln w="19050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39920" y="1683312"/>
            <a:ext cx="7153513" cy="28465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450850">
              <a:buAutoNum type="arabicPeriod"/>
            </a:pPr>
            <a:r>
              <a:rPr lang="ru-RU" sz="2800" b="1" dirty="0"/>
              <a:t>Про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розповідається</a:t>
            </a:r>
            <a:r>
              <a:rPr lang="ru-RU" sz="2800" b="1" dirty="0"/>
              <a:t> в </a:t>
            </a:r>
            <a:r>
              <a:rPr lang="ru-RU" sz="2800" b="1" dirty="0" err="1"/>
              <a:t>тексті</a:t>
            </a:r>
            <a:r>
              <a:rPr lang="ru-RU" sz="2800" b="1" dirty="0"/>
              <a:t>?</a:t>
            </a:r>
          </a:p>
          <a:p>
            <a:pPr marL="450850" indent="-450850">
              <a:buAutoNum type="arabicPeriod"/>
            </a:pPr>
            <a:r>
              <a:rPr lang="ru-RU" sz="2800" b="1" dirty="0" err="1"/>
              <a:t>Хто</a:t>
            </a:r>
            <a:r>
              <a:rPr lang="ru-RU" sz="2800" b="1" dirty="0"/>
              <a:t> </a:t>
            </a:r>
            <a:r>
              <a:rPr lang="ru-RU" sz="2800" b="1" dirty="0" err="1"/>
              <a:t>прийшов</a:t>
            </a:r>
            <a:r>
              <a:rPr lang="ru-RU" sz="2800" b="1" dirty="0"/>
              <a:t> до </a:t>
            </a:r>
            <a:r>
              <a:rPr lang="ru-RU" sz="2800" b="1" dirty="0" err="1"/>
              <a:t>Льоні</a:t>
            </a:r>
            <a:r>
              <a:rPr lang="ru-RU" sz="2800" b="1" dirty="0"/>
              <a:t> на </a:t>
            </a:r>
            <a:r>
              <a:rPr lang="ru-RU" sz="2800" b="1" dirty="0" err="1"/>
              <a:t>іменини</a:t>
            </a:r>
            <a:r>
              <a:rPr lang="ru-RU" sz="2800" b="1" dirty="0"/>
              <a:t>?</a:t>
            </a:r>
          </a:p>
          <a:p>
            <a:pPr marL="450850" indent="-450850">
              <a:buAutoNum type="arabicPeriod"/>
            </a:pP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подарунки</a:t>
            </a:r>
            <a:r>
              <a:rPr lang="ru-RU" sz="2800" b="1" dirty="0"/>
              <a:t> принесли </a:t>
            </a:r>
            <a:r>
              <a:rPr lang="ru-RU" sz="2800" b="1" dirty="0" err="1"/>
              <a:t>друзі</a:t>
            </a:r>
            <a:r>
              <a:rPr lang="ru-RU" sz="2800" b="1" dirty="0"/>
              <a:t>?</a:t>
            </a:r>
          </a:p>
          <a:p>
            <a:pPr marL="450850" indent="-450850">
              <a:buAutoNum type="arabicPeriod"/>
            </a:pP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зробила</a:t>
            </a:r>
            <a:r>
              <a:rPr lang="ru-RU" sz="2800" b="1" dirty="0"/>
              <a:t> мама </a:t>
            </a:r>
            <a:r>
              <a:rPr lang="ru-RU" sz="2800" b="1" dirty="0" err="1"/>
              <a:t>Льоні</a:t>
            </a:r>
            <a:r>
              <a:rPr lang="ru-RU" sz="2800" b="1" dirty="0"/>
              <a:t>? </a:t>
            </a:r>
          </a:p>
          <a:p>
            <a:pPr marL="450850" indent="-450850">
              <a:buAutoNum type="arabicPeriod"/>
            </a:pPr>
            <a:r>
              <a:rPr lang="ru-RU" sz="2800" b="1" dirty="0" smtClean="0"/>
              <a:t>Придумай </a:t>
            </a:r>
            <a:r>
              <a:rPr lang="ru-RU" sz="2800" b="1" dirty="0" err="1"/>
              <a:t>свій</a:t>
            </a:r>
            <a:r>
              <a:rPr lang="ru-RU" sz="2800" b="1" dirty="0"/>
              <a:t> заголовок до тексту.</a:t>
            </a:r>
          </a:p>
        </p:txBody>
      </p:sp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7" y="1630412"/>
            <a:ext cx="3712408" cy="37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18236" y="57728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тексту»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39920" y="4711408"/>
            <a:ext cx="7179250" cy="1071875"/>
          </a:xfrm>
          <a:prstGeom prst="roundRect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</a:t>
            </a:r>
            <a:r>
              <a:rPr lang="ru-RU" sz="2800" b="1" dirty="0" err="1" smtClean="0"/>
              <a:t>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відзначаєш</a:t>
            </a:r>
            <a:r>
              <a:rPr lang="ru-RU" sz="2800" b="1" dirty="0" smtClean="0"/>
              <a:t> </a:t>
            </a:r>
            <a:r>
              <a:rPr lang="ru-RU" sz="2800" b="1" dirty="0" err="1"/>
              <a:t>свій</a:t>
            </a:r>
            <a:r>
              <a:rPr lang="ru-RU" sz="2800" b="1" dirty="0"/>
              <a:t> день </a:t>
            </a:r>
            <a:r>
              <a:rPr lang="ru-RU" sz="2800" b="1" dirty="0" err="1"/>
              <a:t>народження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Чи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полюбляєш</a:t>
            </a:r>
            <a:r>
              <a:rPr lang="ru-RU" sz="2800" b="1" dirty="0" smtClean="0"/>
              <a:t> </a:t>
            </a:r>
            <a:r>
              <a:rPr lang="ru-RU" sz="2800" b="1" dirty="0" err="1"/>
              <a:t>дарувати</a:t>
            </a:r>
            <a:r>
              <a:rPr lang="ru-RU" sz="2800" b="1" dirty="0"/>
              <a:t> </a:t>
            </a:r>
            <a:r>
              <a:rPr lang="ru-RU" sz="2800" b="1" dirty="0" err="1"/>
              <a:t>подарунки</a:t>
            </a:r>
            <a:r>
              <a:rPr lang="ru-RU" sz="2800" b="1" dirty="0"/>
              <a:t> </a:t>
            </a:r>
            <a:r>
              <a:rPr lang="ru-RU" sz="2800" b="1" dirty="0" err="1"/>
              <a:t>іншим</a:t>
            </a:r>
            <a:r>
              <a:rPr lang="ru-RU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7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14707" y="994286"/>
            <a:ext cx="7914893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FF0000"/>
                </a:solidFill>
                <a:cs typeface="Arial" panose="020B0604020202020204" pitchFamily="34" charset="0"/>
              </a:rPr>
              <a:t>маленький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7635" y="3524497"/>
            <a:ext cx="5665998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Петрусь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2800" y="2377246"/>
            <a:ext cx="5558528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альбом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5447" y="994286"/>
            <a:ext cx="396204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FFC000"/>
                </a:solidFill>
                <a:cs typeface="Arial" panose="020B0604020202020204" pitchFamily="34" charset="0"/>
              </a:rPr>
              <a:t>друзі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60129" y="2377246"/>
            <a:ext cx="5109233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C00000"/>
                </a:solidFill>
                <a:cs typeface="Arial" panose="020B0604020202020204" pitchFamily="34" charset="0"/>
              </a:rPr>
              <a:t>мильні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87237" y="1940472"/>
            <a:ext cx="490482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7030A0"/>
                </a:solidFill>
                <a:cs typeface="Arial" panose="020B0604020202020204" pitchFamily="34" charset="0"/>
              </a:rPr>
              <a:t>вільно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09341" y="2909968"/>
            <a:ext cx="670157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00B050"/>
                </a:solidFill>
                <a:cs typeface="Arial" panose="020B0604020202020204" pitchFamily="34" charset="0"/>
              </a:rPr>
              <a:t>карусель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43295" y="3711570"/>
            <a:ext cx="781956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бульбашки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84947" y="1653495"/>
            <a:ext cx="4672204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295FFF"/>
                </a:solidFill>
                <a:cs typeface="Arial" panose="020B0604020202020204" pitchFamily="34" charset="0"/>
              </a:rPr>
              <a:t>Льоня </a:t>
            </a:r>
          </a:p>
        </p:txBody>
      </p:sp>
      <p:pic>
        <p:nvPicPr>
          <p:cNvPr id="15" name="Picture 2" descr="Відокремлені члени речення - це що таке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" y="3711570"/>
            <a:ext cx="2737873" cy="311855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26031" y="520929"/>
            <a:ext cx="8732066" cy="8400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«Словарні </a:t>
            </a:r>
            <a:r>
              <a:rPr lang="uk-UA" sz="4000" b="1" dirty="0" err="1" smtClean="0">
                <a:solidFill>
                  <a:schemeClr val="bg1"/>
                </a:solidFill>
              </a:rPr>
              <a:t>доганялки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25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75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25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75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25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75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7975" y="1560764"/>
            <a:ext cx="1880252" cy="14193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Назви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слова «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навпаки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26031" y="520929"/>
            <a:ext cx="8732066" cy="8400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Мовні</a:t>
            </a:r>
            <a:r>
              <a:rPr lang="uk-UA" sz="4000" b="1" dirty="0" smtClean="0">
                <a:solidFill>
                  <a:schemeClr val="bg1"/>
                </a:solidFill>
              </a:rPr>
              <a:t> ігри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20704" y="1395090"/>
            <a:ext cx="8732066" cy="193899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осінь</a:t>
            </a:r>
            <a:r>
              <a:rPr lang="ru-RU" sz="4000" b="1" dirty="0">
                <a:solidFill>
                  <a:srgbClr val="231F20"/>
                </a:solidFill>
              </a:rPr>
              <a:t>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—</a:t>
            </a:r>
            <a:r>
              <a:rPr lang="ru-RU" sz="4000" b="1" dirty="0">
                <a:solidFill>
                  <a:srgbClr val="231F20"/>
                </a:solidFill>
              </a:rPr>
              <a:t> </a:t>
            </a:r>
            <a:r>
              <a:rPr lang="ru-RU" sz="4000" b="1" dirty="0">
                <a:solidFill>
                  <a:srgbClr val="00B050"/>
                </a:solidFill>
              </a:rPr>
              <a:t>весна</a:t>
            </a:r>
            <a:r>
              <a:rPr lang="ru-RU" sz="4000" b="1" dirty="0">
                <a:solidFill>
                  <a:srgbClr val="231F20"/>
                </a:solidFill>
              </a:rPr>
              <a:t>     </a:t>
            </a:r>
            <a:r>
              <a:rPr lang="ru-RU" sz="4000" b="1" dirty="0" smtClean="0">
                <a:solidFill>
                  <a:srgbClr val="231F20"/>
                </a:solidFill>
              </a:rPr>
              <a:t>    </a:t>
            </a:r>
            <a:r>
              <a:rPr lang="ru-RU" sz="4000" b="1" dirty="0" err="1">
                <a:solidFill>
                  <a:srgbClr val="295FFF"/>
                </a:solidFill>
              </a:rPr>
              <a:t>вузькі</a:t>
            </a:r>
            <a:r>
              <a:rPr lang="ru-RU" sz="4000" b="1" dirty="0">
                <a:solidFill>
                  <a:srgbClr val="231F20"/>
                </a:solidFill>
              </a:rPr>
              <a:t> </a:t>
            </a:r>
            <a:r>
              <a:rPr lang="ru-RU" sz="4000" b="1" dirty="0">
                <a:solidFill>
                  <a:srgbClr val="295FFF"/>
                </a:solidFill>
              </a:rPr>
              <a:t>—</a:t>
            </a:r>
          </a:p>
          <a:p>
            <a:r>
              <a:rPr lang="ru-RU" sz="4000" b="1" dirty="0">
                <a:solidFill>
                  <a:srgbClr val="E838BA"/>
                </a:solidFill>
              </a:rPr>
              <a:t>день</a:t>
            </a:r>
            <a:r>
              <a:rPr lang="ru-RU" sz="4000" b="1" dirty="0">
                <a:solidFill>
                  <a:srgbClr val="231F20"/>
                </a:solidFill>
              </a:rPr>
              <a:t> </a:t>
            </a:r>
            <a:r>
              <a:rPr lang="ru-RU" sz="4000" b="1" dirty="0">
                <a:solidFill>
                  <a:srgbClr val="E838BA"/>
                </a:solidFill>
              </a:rPr>
              <a:t>—</a:t>
            </a:r>
            <a:r>
              <a:rPr lang="ru-RU" sz="4000" b="1" dirty="0">
                <a:solidFill>
                  <a:srgbClr val="231F20"/>
                </a:solidFill>
              </a:rPr>
              <a:t>             </a:t>
            </a:r>
            <a:r>
              <a:rPr lang="ru-RU" sz="4000" b="1" dirty="0" smtClean="0">
                <a:solidFill>
                  <a:srgbClr val="231F20"/>
                </a:solidFill>
              </a:rPr>
              <a:t>        </a:t>
            </a:r>
            <a:r>
              <a:rPr lang="ru-RU" sz="4000" b="1" dirty="0" err="1" smtClean="0">
                <a:solidFill>
                  <a:srgbClr val="FF0000"/>
                </a:solidFill>
              </a:rPr>
              <a:t>маленьке</a:t>
            </a:r>
            <a:r>
              <a:rPr lang="ru-RU" sz="4000" b="1" dirty="0" smtClean="0">
                <a:solidFill>
                  <a:srgbClr val="FF0000"/>
                </a:solidFill>
              </a:rPr>
              <a:t> —</a:t>
            </a:r>
          </a:p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близько</a:t>
            </a:r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uk-UA" sz="4000" b="1" dirty="0" smtClean="0">
                <a:solidFill>
                  <a:srgbClr val="FF0000"/>
                </a:solidFill>
              </a:rPr>
              <a:t>                 </a:t>
            </a:r>
            <a:r>
              <a:rPr lang="uk-UA" sz="4000" b="1" dirty="0" smtClean="0">
                <a:solidFill>
                  <a:srgbClr val="002060"/>
                </a:solidFill>
              </a:rPr>
              <a:t>низько –</a:t>
            </a:r>
            <a:r>
              <a:rPr lang="uk-UA" sz="4000" b="1" dirty="0" smtClean="0">
                <a:solidFill>
                  <a:srgbClr val="00B0F0"/>
                </a:solidFill>
              </a:rPr>
              <a:t> 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77918" y="1397450"/>
            <a:ext cx="1956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22ADA"/>
                </a:solidFill>
              </a:rPr>
              <a:t>широкі</a:t>
            </a:r>
            <a:endParaRPr lang="ru-RU" sz="4000" b="1" dirty="0">
              <a:solidFill>
                <a:srgbClr val="322AD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6142" y="2003832"/>
            <a:ext cx="94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ніч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85954" y="1998819"/>
            <a:ext cx="186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C000"/>
                </a:solidFill>
              </a:rPr>
              <a:t>велике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6590" y="2626196"/>
            <a:ext cx="1845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B0F0"/>
                </a:solidFill>
              </a:rPr>
              <a:t>далеко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6023" y="2561263"/>
            <a:ext cx="186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високо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7975" y="3520504"/>
            <a:ext cx="1880254" cy="15151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Зміни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слова за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зразком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20705" y="3533085"/>
            <a:ext cx="7798658" cy="193899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пень</a:t>
            </a:r>
            <a:r>
              <a:rPr lang="ru-RU" sz="4000" b="1" dirty="0" smtClean="0">
                <a:solidFill>
                  <a:srgbClr val="231F20"/>
                </a:solidFill>
              </a:rPr>
              <a:t>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—</a:t>
            </a:r>
            <a:r>
              <a:rPr lang="ru-RU" sz="4000" b="1" dirty="0">
                <a:solidFill>
                  <a:srgbClr val="231F2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пеньок</a:t>
            </a:r>
            <a:r>
              <a:rPr lang="ru-RU" sz="4000" b="1" dirty="0" smtClean="0">
                <a:solidFill>
                  <a:srgbClr val="231F20"/>
                </a:solidFill>
              </a:rPr>
              <a:t>    </a:t>
            </a:r>
            <a:r>
              <a:rPr lang="ru-RU" sz="4000" b="1" dirty="0" err="1" smtClean="0">
                <a:solidFill>
                  <a:srgbClr val="295FFF"/>
                </a:solidFill>
              </a:rPr>
              <a:t>колір</a:t>
            </a:r>
            <a:r>
              <a:rPr lang="ru-RU" sz="4000" b="1" dirty="0" smtClean="0">
                <a:solidFill>
                  <a:srgbClr val="231F20"/>
                </a:solidFill>
              </a:rPr>
              <a:t> </a:t>
            </a:r>
            <a:r>
              <a:rPr lang="ru-RU" sz="4000" b="1" dirty="0" smtClean="0">
                <a:solidFill>
                  <a:srgbClr val="295FFF"/>
                </a:solidFill>
              </a:rPr>
              <a:t>—</a:t>
            </a:r>
            <a:r>
              <a:rPr lang="ru-RU" sz="4000" b="1" dirty="0" err="1" smtClean="0">
                <a:solidFill>
                  <a:srgbClr val="002060"/>
                </a:solidFill>
              </a:rPr>
              <a:t>кольори</a:t>
            </a:r>
            <a:endParaRPr lang="ru-RU" sz="4000" b="1" dirty="0">
              <a:solidFill>
                <a:srgbClr val="002060"/>
              </a:solidFill>
            </a:endParaRPr>
          </a:p>
          <a:p>
            <a:r>
              <a:rPr lang="ru-RU" sz="4000" b="1" dirty="0">
                <a:solidFill>
                  <a:srgbClr val="E838BA"/>
                </a:solidFill>
              </a:rPr>
              <a:t>день</a:t>
            </a:r>
            <a:r>
              <a:rPr lang="ru-RU" sz="4000" b="1" dirty="0">
                <a:solidFill>
                  <a:srgbClr val="231F20"/>
                </a:solidFill>
              </a:rPr>
              <a:t> </a:t>
            </a:r>
            <a:r>
              <a:rPr lang="ru-RU" sz="4000" b="1" dirty="0">
                <a:solidFill>
                  <a:srgbClr val="E838BA"/>
                </a:solidFill>
              </a:rPr>
              <a:t>—</a:t>
            </a:r>
            <a:r>
              <a:rPr lang="ru-RU" sz="4000" b="1" dirty="0">
                <a:solidFill>
                  <a:srgbClr val="231F20"/>
                </a:solidFill>
              </a:rPr>
              <a:t>             </a:t>
            </a:r>
            <a:r>
              <a:rPr lang="ru-RU" sz="4000" b="1" dirty="0" smtClean="0">
                <a:solidFill>
                  <a:srgbClr val="231F20"/>
                </a:solidFill>
              </a:rPr>
              <a:t>      </a:t>
            </a:r>
            <a:r>
              <a:rPr lang="ru-RU" sz="4000" b="1" dirty="0" err="1" smtClean="0">
                <a:solidFill>
                  <a:srgbClr val="FF0000"/>
                </a:solidFill>
              </a:rPr>
              <a:t>політ</a:t>
            </a:r>
            <a:r>
              <a:rPr lang="ru-RU" sz="4000" b="1" dirty="0" smtClean="0">
                <a:solidFill>
                  <a:srgbClr val="FF0000"/>
                </a:solidFill>
              </a:rPr>
              <a:t> —</a:t>
            </a:r>
          </a:p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лід</a:t>
            </a:r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uk-UA" sz="4000" b="1" dirty="0" smtClean="0">
                <a:solidFill>
                  <a:srgbClr val="FF0000"/>
                </a:solidFill>
              </a:rPr>
              <a:t>                        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70460" y="4148638"/>
            <a:ext cx="1895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деньок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37984" y="4764191"/>
            <a:ext cx="1895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B0F0"/>
                </a:solidFill>
              </a:rPr>
              <a:t>льодок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63723" y="4148638"/>
            <a:ext cx="2276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C000"/>
                </a:solidFill>
              </a:rPr>
              <a:t>польоти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593" y="4129031"/>
            <a:ext cx="1809750" cy="25241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 animBg="1"/>
      <p:bldP spid="28" grpId="0" animBg="1"/>
      <p:bldP spid="29" grpId="0"/>
      <p:bldP spid="31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75" y="1534257"/>
            <a:ext cx="2529444" cy="30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3660191" y="1413609"/>
            <a:ext cx="5830784" cy="6908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З’єднай стрілочками частини слів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63021" y="1387041"/>
            <a:ext cx="7100797" cy="7439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речення за світлиною і схемами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85203" y="2228279"/>
            <a:ext cx="7180760" cy="26987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Льо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</a:t>
            </a:r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ри</a:t>
            </a:r>
            <a:endParaRPr lang="uk-UA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Сльо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к</a:t>
            </a:r>
          </a:p>
          <a:p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Кольо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н</a:t>
            </a:r>
          </a:p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Польо                        </a:t>
            </a:r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зи</a:t>
            </a:r>
            <a:endParaRPr lang="uk-UA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Пеньо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ти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129286" y="2523398"/>
            <a:ext cx="2596520" cy="103415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214514" y="3023125"/>
            <a:ext cx="2511292" cy="111286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465123" y="2461613"/>
            <a:ext cx="2260683" cy="114961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465123" y="4105615"/>
            <a:ext cx="2260683" cy="52171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465123" y="3036422"/>
            <a:ext cx="2260683" cy="159090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 descr="D:\1 клас\1. Навчання грамоти\1 УРОКИ 2023\Читання\5 Блок г ґ ж ш ь х ч\066 - Буква ь (знак м’якшення). Читання слів, речень і тексту з вивченими літерами\2024-01-23_2121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09" y="2228279"/>
            <a:ext cx="7625123" cy="28143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3380636" y="407565"/>
            <a:ext cx="8811364" cy="5871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2000" b="1" dirty="0">
                <a:solidFill>
                  <a:schemeClr val="bg1"/>
                </a:solidFill>
              </a:rPr>
              <a:t>Online </a:t>
            </a:r>
            <a:r>
              <a:rPr lang="uk-UA" altLang="uk-UA" sz="2000" b="1" dirty="0">
                <a:solidFill>
                  <a:schemeClr val="bg1"/>
                </a:solidFill>
              </a:rPr>
              <a:t>завдання</a:t>
            </a:r>
            <a:endParaRPr lang="en-US" altLang="uk-UA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9" name="Дата 1">
            <a:extLst>
              <a:ext uri="{FF2B5EF4-FFF2-40B4-BE49-F238E27FC236}">
                <a16:creationId xmlns:a16="http://schemas.microsoft.com/office/drawing/2014/main" xmlns="" id="{AD4BB2F5-94AD-B733-5DCD-86B17E4F8DE1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28.01.2024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BD6050-452F-1002-8DC6-F690CE395B2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s://learningapps.org/qrcode.php?id=pmkp8h7rj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989" y="2167729"/>
            <a:ext cx="1219284" cy="121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93685" y="494529"/>
            <a:ext cx="8732066" cy="799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Метод </a:t>
            </a:r>
            <a:r>
              <a:rPr lang="en-US" sz="4000" b="1" dirty="0" smtClean="0">
                <a:solidFill>
                  <a:schemeClr val="bg1"/>
                </a:solidFill>
              </a:rPr>
              <a:t>“</a:t>
            </a:r>
            <a:r>
              <a:rPr lang="uk-UA" sz="4000" b="1" smtClean="0">
                <a:solidFill>
                  <a:schemeClr val="bg1"/>
                </a:solidFill>
              </a:rPr>
              <a:t>Шляпи </a:t>
            </a:r>
            <a:r>
              <a:rPr lang="uk-UA" sz="4000" b="1" dirty="0">
                <a:solidFill>
                  <a:schemeClr val="bg1"/>
                </a:solidFill>
              </a:rPr>
              <a:t>де Боно</a:t>
            </a:r>
            <a:r>
              <a:rPr lang="en-US" sz="4000" b="1" dirty="0">
                <a:solidFill>
                  <a:schemeClr val="bg1"/>
                </a:solidFill>
              </a:rPr>
              <a:t>”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14A516-FB75-49CA-95E3-442F769DD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7" y="1031643"/>
            <a:ext cx="1781088" cy="12358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4DA4189-56A1-4CE6-8D06-24B0B6AB4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98" y="1811393"/>
            <a:ext cx="1781088" cy="12358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E4D4094-B189-4FBA-9745-56BFD4340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7" y="4785676"/>
            <a:ext cx="1781088" cy="12358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13E6E7D-F7D2-441F-A66F-352E32A83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34" y="5427355"/>
            <a:ext cx="1781088" cy="12358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5D7E3A2-4BF0-4499-BD4B-C92B12395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41" y="3739158"/>
            <a:ext cx="1781088" cy="1235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74EC39F-82A3-4502-85F3-AD5733CC52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8" y="2939321"/>
            <a:ext cx="1845500" cy="1280551"/>
          </a:xfrm>
          <a:prstGeom prst="rect">
            <a:avLst/>
          </a:prstGeom>
        </p:spPr>
      </p:pic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xmlns="" id="{ED019465-BD69-45B9-B8C1-2C70C95BF8C4}"/>
              </a:ext>
            </a:extLst>
          </p:cNvPr>
          <p:cNvSpPr/>
          <p:nvPr/>
        </p:nvSpPr>
        <p:spPr>
          <a:xfrm>
            <a:off x="2714324" y="1424325"/>
            <a:ext cx="8294102" cy="660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002060"/>
                </a:solidFill>
              </a:rPr>
              <a:t>Інформація. </a:t>
            </a:r>
            <a:r>
              <a:rPr lang="ru-RU" sz="2400" dirty="0">
                <a:solidFill>
                  <a:srgbClr val="002060"/>
                </a:solidFill>
              </a:rPr>
              <a:t>Що </a:t>
            </a:r>
            <a:r>
              <a:rPr lang="ru-RU" sz="2400" dirty="0" err="1">
                <a:solidFill>
                  <a:srgbClr val="002060"/>
                </a:solidFill>
              </a:rPr>
              <a:t>мені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відомо</a:t>
            </a:r>
            <a:r>
              <a:rPr lang="ru-RU" sz="2400" dirty="0">
                <a:solidFill>
                  <a:srgbClr val="002060"/>
                </a:solidFill>
              </a:rPr>
              <a:t> про </a:t>
            </a:r>
            <a:r>
              <a:rPr lang="ru-RU" sz="2400" dirty="0" err="1" smtClean="0">
                <a:solidFill>
                  <a:srgbClr val="002060"/>
                </a:solidFill>
              </a:rPr>
              <a:t>буквосполучення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</a:rPr>
              <a:t>ьо</a:t>
            </a:r>
            <a:r>
              <a:rPr lang="ru-RU" sz="2400" dirty="0" smtClean="0">
                <a:solidFill>
                  <a:srgbClr val="002060"/>
                </a:solidFill>
              </a:rPr>
              <a:t>»?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xmlns="" id="{955B1453-4A4A-4079-A27A-ADD674F6D60E}"/>
              </a:ext>
            </a:extLst>
          </p:cNvPr>
          <p:cNvSpPr/>
          <p:nvPr/>
        </p:nvSpPr>
        <p:spPr>
          <a:xfrm>
            <a:off x="3160122" y="2244464"/>
            <a:ext cx="8394569" cy="660231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002060"/>
                </a:solidFill>
              </a:rPr>
              <a:t>Логічний позитив. </a:t>
            </a:r>
            <a:r>
              <a:rPr lang="uk-UA" sz="2400" dirty="0">
                <a:solidFill>
                  <a:srgbClr val="002060"/>
                </a:solidFill>
              </a:rPr>
              <a:t>Для чого люди використовують слова?</a:t>
            </a: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xmlns="" id="{58EAC579-E7B1-4B7F-8029-651ED2E5A699}"/>
              </a:ext>
            </a:extLst>
          </p:cNvPr>
          <p:cNvSpPr/>
          <p:nvPr/>
        </p:nvSpPr>
        <p:spPr>
          <a:xfrm>
            <a:off x="2714324" y="3047250"/>
            <a:ext cx="8294102" cy="70435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Критика. </a:t>
            </a:r>
            <a:r>
              <a:rPr lang="ru-RU" sz="2400" dirty="0" err="1" smtClean="0">
                <a:solidFill>
                  <a:schemeClr val="bg1"/>
                </a:solidFill>
              </a:rPr>
              <a:t>Назви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слова,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пишуться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 smtClean="0">
                <a:solidFill>
                  <a:schemeClr val="bg1"/>
                </a:solidFill>
              </a:rPr>
              <a:t>літерами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 err="1" smtClean="0">
                <a:solidFill>
                  <a:schemeClr val="bg1"/>
                </a:solidFill>
              </a:rPr>
              <a:t>ьо</a:t>
            </a:r>
            <a:r>
              <a:rPr lang="ru-RU" sz="2400" dirty="0" smtClean="0">
                <a:solidFill>
                  <a:schemeClr val="bg1"/>
                </a:solidFill>
              </a:rPr>
              <a:t>».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22">
            <a:extLst>
              <a:ext uri="{FF2B5EF4-FFF2-40B4-BE49-F238E27FC236}">
                <a16:creationId xmlns:a16="http://schemas.microsoft.com/office/drawing/2014/main" xmlns="" id="{350C9390-787E-45A1-9F98-E1835B8D44FD}"/>
              </a:ext>
            </a:extLst>
          </p:cNvPr>
          <p:cNvSpPr/>
          <p:nvPr/>
        </p:nvSpPr>
        <p:spPr>
          <a:xfrm>
            <a:off x="3160123" y="3840761"/>
            <a:ext cx="8394568" cy="796319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Почуття та інтуїція. </a:t>
            </a:r>
            <a:r>
              <a:rPr lang="ru-RU" sz="2400" dirty="0" err="1">
                <a:solidFill>
                  <a:schemeClr val="bg1"/>
                </a:solidFill>
              </a:rPr>
              <a:t>Навіщо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потрібно</a:t>
            </a:r>
            <a:r>
              <a:rPr lang="ru-RU" sz="2400" dirty="0">
                <a:solidFill>
                  <a:schemeClr val="bg1"/>
                </a:solidFill>
              </a:rPr>
              <a:t> знати </a:t>
            </a:r>
            <a:r>
              <a:rPr lang="ru-RU" sz="2400" dirty="0" err="1">
                <a:solidFill>
                  <a:schemeClr val="bg1"/>
                </a:solidFill>
              </a:rPr>
              <a:t>всі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літери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smtClean="0">
                <a:solidFill>
                  <a:schemeClr val="bg1"/>
                </a:solidFill>
              </a:rPr>
              <a:t>абетці</a:t>
            </a:r>
            <a:r>
              <a:rPr lang="ru-RU" sz="2400" dirty="0">
                <a:solidFill>
                  <a:schemeClr val="bg1"/>
                </a:solidFill>
              </a:rPr>
              <a:t>?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xmlns="" id="{787203FF-F7D3-4E5A-9E28-E1FAB9AB44EA}"/>
              </a:ext>
            </a:extLst>
          </p:cNvPr>
          <p:cNvSpPr/>
          <p:nvPr/>
        </p:nvSpPr>
        <p:spPr>
          <a:xfrm>
            <a:off x="2714324" y="4744290"/>
            <a:ext cx="8294102" cy="660231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Креативність. </a:t>
            </a:r>
            <a:r>
              <a:rPr lang="uk-UA" sz="2400" dirty="0"/>
              <a:t>Що означає слово </a:t>
            </a:r>
            <a:r>
              <a:rPr lang="uk-UA" sz="2400" i="1" dirty="0" smtClean="0"/>
              <a:t>льодок</a:t>
            </a:r>
            <a:r>
              <a:rPr lang="uk-UA" sz="2400" dirty="0" smtClean="0"/>
              <a:t>?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xmlns="" id="{B4626061-E0C7-485C-BA2B-9E8A93908F81}"/>
              </a:ext>
            </a:extLst>
          </p:cNvPr>
          <p:cNvSpPr/>
          <p:nvPr/>
        </p:nvSpPr>
        <p:spPr>
          <a:xfrm>
            <a:off x="3160123" y="5515915"/>
            <a:ext cx="8394568" cy="81363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Управління процесом. </a:t>
            </a:r>
            <a:r>
              <a:rPr lang="uk-UA" sz="2400" dirty="0"/>
              <a:t>Навіщо мені потрібні знання, здобуті сьогодні на </a:t>
            </a:r>
            <a:r>
              <a:rPr lang="uk-UA" sz="2400" dirty="0" err="1"/>
              <a:t>уроці</a:t>
            </a:r>
            <a:r>
              <a:rPr lang="uk-UA" sz="2400" dirty="0"/>
              <a:t>?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314A516-FB75-49CA-95E3-442F769DD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33" y="2267912"/>
            <a:ext cx="2510681" cy="17421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4DA4189-56A1-4CE6-8D06-24B0B6AB4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5" y="2191843"/>
            <a:ext cx="2510681" cy="17421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E4D4094-B189-4FBA-9745-56BFD4340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76" y="2423230"/>
            <a:ext cx="2510681" cy="174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13E6E7D-F7D2-441F-A66F-352E32A83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75" y="4304159"/>
            <a:ext cx="2510681" cy="1742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5D7E3A2-4BF0-4499-BD4B-C92B12395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801" y="4165335"/>
            <a:ext cx="2510681" cy="17421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74EC39F-82A3-4502-85F3-AD5733CC52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39" y="4272657"/>
            <a:ext cx="2601478" cy="1805107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235034" y="488530"/>
            <a:ext cx="9666513" cy="879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урок. Вправа «Шляпа»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1557102" y="1550897"/>
            <a:ext cx="9010037" cy="717015"/>
          </a:xfrm>
          <a:prstGeom prst="plaqu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капелюшки. Який з них тобі хотілося б надягти?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Чому?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1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4380" y="494528"/>
            <a:ext cx="10790888" cy="9456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Вправи </a:t>
            </a:r>
            <a:r>
              <a:rPr lang="uk-UA" sz="4000" b="1" dirty="0">
                <a:solidFill>
                  <a:schemeClr val="bg1"/>
                </a:solidFill>
              </a:rPr>
              <a:t>на постанову </a:t>
            </a:r>
            <a:r>
              <a:rPr lang="uk-UA" sz="4000" b="1" dirty="0" smtClean="0">
                <a:solidFill>
                  <a:schemeClr val="bg1"/>
                </a:solidFill>
              </a:rPr>
              <a:t>дихання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824126" y="1583020"/>
            <a:ext cx="3006091" cy="6629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3200" b="1" dirty="0" smtClean="0"/>
              <a:t>Бджола</a:t>
            </a:r>
            <a:endParaRPr lang="ru-RU" sz="3200" b="1" dirty="0"/>
          </a:p>
        </p:txBody>
      </p:sp>
      <p:sp>
        <p:nvSpPr>
          <p:cNvPr id="11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8469011" y="1495594"/>
            <a:ext cx="2617470" cy="9141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 квітковому магазині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8230675" y="4690911"/>
            <a:ext cx="3459238" cy="176686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Уяви</a:t>
            </a:r>
            <a:r>
              <a:rPr lang="ru-RU" sz="2000" b="1" dirty="0" smtClean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т</a:t>
            </a:r>
            <a:r>
              <a:rPr lang="ru-RU" sz="2000" b="1" dirty="0" err="1" smtClean="0"/>
              <a:t>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магазині</a:t>
            </a:r>
            <a:r>
              <a:rPr lang="ru-RU" sz="2000" b="1" dirty="0" smtClean="0"/>
              <a:t> </a:t>
            </a:r>
            <a:r>
              <a:rPr lang="ru-RU" sz="2000" b="1" dirty="0" err="1"/>
              <a:t>квітів</a:t>
            </a:r>
            <a:r>
              <a:rPr lang="ru-RU" sz="2000" b="1" dirty="0"/>
              <a:t> і </a:t>
            </a:r>
            <a:r>
              <a:rPr lang="ru-RU" sz="2000" b="1" dirty="0" err="1" smtClean="0"/>
              <a:t>відчуваєш</a:t>
            </a:r>
            <a:r>
              <a:rPr lang="ru-RU" sz="2000" b="1" dirty="0" smtClean="0"/>
              <a:t> </a:t>
            </a:r>
            <a:r>
              <a:rPr lang="ru-RU" sz="2000" b="1" dirty="0" err="1"/>
              <a:t>чудовий</a:t>
            </a:r>
            <a:r>
              <a:rPr lang="ru-RU" sz="2000" b="1" dirty="0"/>
              <a:t> аромат </a:t>
            </a:r>
            <a:r>
              <a:rPr lang="ru-RU" sz="2000" b="1" dirty="0" err="1"/>
              <a:t>квітучих</a:t>
            </a:r>
            <a:r>
              <a:rPr lang="ru-RU" sz="2000" b="1" dirty="0"/>
              <a:t> </a:t>
            </a:r>
            <a:r>
              <a:rPr lang="ru-RU" sz="2000" b="1" dirty="0" err="1"/>
              <a:t>рослин</a:t>
            </a:r>
            <a:r>
              <a:rPr lang="ru-RU" sz="2000" b="1" dirty="0"/>
              <a:t>. </a:t>
            </a:r>
            <a:r>
              <a:rPr lang="ru-RU" sz="2000" b="1" dirty="0" err="1" smtClean="0"/>
              <a:t>Зроби</a:t>
            </a:r>
            <a:r>
              <a:rPr lang="ru-RU" sz="2000" b="1" dirty="0" smtClean="0"/>
              <a:t> </a:t>
            </a:r>
            <a:r>
              <a:rPr lang="ru-RU" sz="2000" b="1" dirty="0" err="1"/>
              <a:t>голосно</a:t>
            </a:r>
            <a:r>
              <a:rPr lang="ru-RU" sz="2000" b="1" dirty="0"/>
              <a:t> </a:t>
            </a:r>
            <a:r>
              <a:rPr lang="ru-RU" sz="2000" b="1" dirty="0" err="1"/>
              <a:t>вдих</a:t>
            </a:r>
            <a:r>
              <a:rPr lang="ru-RU" sz="2000" b="1" dirty="0"/>
              <a:t> носом і </a:t>
            </a:r>
            <a:r>
              <a:rPr lang="ru-RU" sz="2000" b="1" dirty="0" err="1"/>
              <a:t>видих</a:t>
            </a:r>
            <a:r>
              <a:rPr lang="ru-RU" sz="2000" b="1" dirty="0"/>
              <a:t> </a:t>
            </a:r>
            <a:r>
              <a:rPr lang="ru-RU" sz="2000" b="1" dirty="0" err="1"/>
              <a:t>ротом</a:t>
            </a:r>
            <a:r>
              <a:rPr lang="ru-RU" sz="2000" b="1" dirty="0"/>
              <a:t> (2 – 3 рази).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4536374" y="4734685"/>
            <a:ext cx="3337514" cy="15256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000" b="1" dirty="0" err="1" smtClean="0"/>
              <a:t>Зроби</a:t>
            </a:r>
            <a:r>
              <a:rPr lang="ru-RU" sz="2000" b="1" dirty="0" smtClean="0"/>
              <a:t> </a:t>
            </a:r>
            <a:r>
              <a:rPr lang="ru-RU" sz="2000" b="1" dirty="0" err="1"/>
              <a:t>глибокий</a:t>
            </a:r>
            <a:r>
              <a:rPr lang="ru-RU" sz="2000" b="1" dirty="0"/>
              <a:t> </a:t>
            </a:r>
            <a:r>
              <a:rPr lang="ru-RU" sz="2000" b="1" dirty="0" err="1"/>
              <a:t>вдих</a:t>
            </a:r>
            <a:r>
              <a:rPr lang="ru-RU" sz="2000" b="1" dirty="0"/>
              <a:t> і на </a:t>
            </a:r>
            <a:r>
              <a:rPr lang="ru-RU" sz="2000" b="1" dirty="0" err="1"/>
              <a:t>видиху</a:t>
            </a:r>
            <a:r>
              <a:rPr lang="ru-RU" sz="2000" b="1" dirty="0"/>
              <a:t> </a:t>
            </a:r>
            <a:r>
              <a:rPr lang="ru-RU" sz="2000" b="1" dirty="0" err="1" smtClean="0"/>
              <a:t>здмухуй</a:t>
            </a:r>
            <a:r>
              <a:rPr lang="ru-RU" sz="2000" b="1" dirty="0" smtClean="0"/>
              <a:t> </a:t>
            </a:r>
            <a:r>
              <a:rPr lang="ru-RU" sz="2000" b="1" dirty="0"/>
              <a:t>пил з рук до тих </a:t>
            </a:r>
            <a:r>
              <a:rPr lang="ru-RU" sz="2000" b="1" dirty="0" err="1"/>
              <a:t>пір</a:t>
            </a:r>
            <a:r>
              <a:rPr lang="ru-RU" sz="2000" b="1" dirty="0"/>
              <a:t> </a:t>
            </a:r>
            <a:r>
              <a:rPr lang="ru-RU" sz="2000" b="1" dirty="0" err="1"/>
              <a:t>поки</a:t>
            </a:r>
            <a:r>
              <a:rPr lang="ru-RU" sz="2000" b="1" dirty="0"/>
              <a:t> не </a:t>
            </a:r>
            <a:r>
              <a:rPr lang="ru-RU" sz="2000" b="1" dirty="0" err="1"/>
              <a:t>закінчиться</a:t>
            </a:r>
            <a:r>
              <a:rPr lang="ru-RU" sz="2000" b="1" dirty="0"/>
              <a:t> </a:t>
            </a:r>
            <a:r>
              <a:rPr lang="ru-RU" sz="2000" b="1" dirty="0" err="1"/>
              <a:t>повітря</a:t>
            </a:r>
            <a:r>
              <a:rPr lang="ru-RU" sz="2000" b="1" dirty="0" smtClean="0"/>
              <a:t>.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4536374" y="1563455"/>
            <a:ext cx="3321680" cy="7020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3200" b="1" dirty="0"/>
              <a:t>Здмухнути пил</a:t>
            </a:r>
            <a:endParaRPr lang="uk-UA" sz="3200" dirty="0"/>
          </a:p>
        </p:txBody>
      </p:sp>
      <p:sp>
        <p:nvSpPr>
          <p:cNvPr id="14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178130" y="4889377"/>
            <a:ext cx="4247629" cy="1369928"/>
          </a:xfrm>
          <a:prstGeom prst="roundRect">
            <a:avLst/>
          </a:prstGeom>
          <a:solidFill>
            <a:srgbClr val="FF33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000" b="1" dirty="0"/>
              <a:t>Повтори </a:t>
            </a:r>
            <a:r>
              <a:rPr lang="ru-RU" sz="2000" b="1" dirty="0" err="1"/>
              <a:t>прислів’я</a:t>
            </a:r>
            <a:r>
              <a:rPr lang="ru-RU" sz="2000" b="1" dirty="0"/>
              <a:t> на одному </a:t>
            </a:r>
            <a:r>
              <a:rPr lang="ru-RU" sz="2000" b="1" dirty="0" err="1"/>
              <a:t>мовному</a:t>
            </a:r>
            <a:r>
              <a:rPr lang="ru-RU" sz="2000" b="1" dirty="0"/>
              <a:t> </a:t>
            </a:r>
            <a:r>
              <a:rPr lang="ru-RU" sz="2000" b="1" dirty="0" err="1"/>
              <a:t>видиху</a:t>
            </a:r>
            <a:r>
              <a:rPr lang="ru-RU" sz="2000" b="1" dirty="0"/>
              <a:t>:</a:t>
            </a:r>
          </a:p>
          <a:p>
            <a:pPr algn="ctr" fontAlgn="base"/>
            <a:r>
              <a:rPr lang="ru-RU" sz="2000" b="1" dirty="0" err="1"/>
              <a:t>Бджола</a:t>
            </a:r>
            <a:r>
              <a:rPr lang="ru-RU" sz="2000" b="1" dirty="0"/>
              <a:t> мала, а й та </a:t>
            </a:r>
            <a:r>
              <a:rPr lang="ru-RU" sz="2000" b="1" dirty="0" err="1"/>
              <a:t>працює</a:t>
            </a:r>
            <a:r>
              <a:rPr lang="ru-RU" sz="2000" b="1" dirty="0"/>
              <a:t>.</a:t>
            </a:r>
          </a:p>
          <a:p>
            <a:pPr algn="ctr" fontAlgn="base"/>
            <a:r>
              <a:rPr lang="ru-RU" sz="2000" b="1" dirty="0" err="1" smtClean="0"/>
              <a:t>Тримаємо</a:t>
            </a:r>
            <a:r>
              <a:rPr lang="ru-RU" sz="2000" b="1" dirty="0" smtClean="0"/>
              <a:t> </a:t>
            </a:r>
            <a:r>
              <a:rPr lang="ru-RU" sz="2000" b="1" dirty="0" err="1"/>
              <a:t>дихання</a:t>
            </a:r>
            <a:r>
              <a:rPr lang="ru-RU" sz="2000" b="1" dirty="0"/>
              <a:t> до </a:t>
            </a:r>
            <a:r>
              <a:rPr lang="ru-RU" sz="2000" b="1" dirty="0" err="1"/>
              <a:t>кінця</a:t>
            </a:r>
            <a:r>
              <a:rPr lang="ru-RU" sz="2000" b="1" dirty="0"/>
              <a:t> </a:t>
            </a:r>
            <a:r>
              <a:rPr lang="ru-RU" sz="2000" b="1" dirty="0" err="1" smtClean="0"/>
              <a:t>фрази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pic>
        <p:nvPicPr>
          <p:cNvPr id="1026" name="Picture 2" descr="https://fs01.vseosvita.ua/01006mhe-8c52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422" y="2430227"/>
            <a:ext cx="2916647" cy="216582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s01.vseosvita.ua/01006mhe-8c52/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60" y="2409749"/>
            <a:ext cx="3448128" cy="23022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s01.vseosvita.ua/01006mhe-8c52/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12" y="2409749"/>
            <a:ext cx="2899142" cy="22613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7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0852" y="487383"/>
            <a:ext cx="10972800" cy="81689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</a:rPr>
              <a:t>Пригадай слова</a:t>
            </a:r>
            <a:endParaRPr lang="ru-RU" sz="6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402522"/>
              </p:ext>
            </p:extLst>
          </p:nvPr>
        </p:nvGraphicFramePr>
        <p:xfrm>
          <a:off x="742824" y="1463988"/>
          <a:ext cx="527796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492"/>
                <a:gridCol w="1319492"/>
                <a:gridCol w="1319492"/>
                <a:gridCol w="1319492"/>
              </a:tblGrid>
              <a:tr h="963612"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/>
                        <a:t>с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/>
                        <a:t>і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/>
                        <a:t>л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/>
                        <a:t>ь</a:t>
                      </a:r>
                      <a:endParaRPr lang="ru-RU" sz="6000" dirty="0"/>
                    </a:p>
                  </a:txBody>
                  <a:tcPr/>
                </a:tc>
              </a:tr>
              <a:tr h="963612"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і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963612"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63612"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963612"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D35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D35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D35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D352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138238"/>
              </p:ext>
            </p:extLst>
          </p:nvPr>
        </p:nvGraphicFramePr>
        <p:xfrm>
          <a:off x="6234692" y="1468652"/>
          <a:ext cx="54071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797"/>
                <a:gridCol w="1351797"/>
                <a:gridCol w="1351797"/>
                <a:gridCol w="1351797"/>
              </a:tblGrid>
              <a:tr h="832460"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/>
                        <a:t>д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/>
                        <a:t>е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/>
                        <a:t>н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/>
                        <a:t>ь</a:t>
                      </a:r>
                      <a:endParaRPr lang="ru-RU" sz="6000" dirty="0"/>
                    </a:p>
                  </a:txBody>
                  <a:tcPr/>
                </a:tc>
              </a:tr>
              <a:tr h="832460"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32460"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і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832460"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і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024611"/>
              </p:ext>
            </p:extLst>
          </p:nvPr>
        </p:nvGraphicFramePr>
        <p:xfrm>
          <a:off x="699985" y="1412895"/>
          <a:ext cx="540718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797"/>
                <a:gridCol w="1351797"/>
                <a:gridCol w="1351797"/>
                <a:gridCol w="1351797"/>
              </a:tblGrid>
              <a:tr h="8324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/>
                        <a:t>л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/>
                        <a:t>ь</a:t>
                      </a:r>
                      <a:endParaRPr lang="ru-RU" sz="6000" dirty="0"/>
                    </a:p>
                  </a:txBody>
                  <a:tcPr/>
                </a:tc>
              </a:tr>
              <a:tr h="8324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324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832460">
                <a:tc>
                  <a:txBody>
                    <a:bodyPr/>
                    <a:lstStyle/>
                    <a:p>
                      <a:pPr algn="ctr"/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8324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D352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D35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D35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D352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85328"/>
              </p:ext>
            </p:extLst>
          </p:nvPr>
        </p:nvGraphicFramePr>
        <p:xfrm>
          <a:off x="6232108" y="1474919"/>
          <a:ext cx="54071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797"/>
                <a:gridCol w="1351797"/>
                <a:gridCol w="1351797"/>
                <a:gridCol w="1351797"/>
              </a:tblGrid>
              <a:tr h="832460">
                <a:tc>
                  <a:txBody>
                    <a:bodyPr/>
                    <a:lstStyle/>
                    <a:p>
                      <a:pPr algn="ctr"/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/>
                        <a:t>н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/>
                        <a:t>ь</a:t>
                      </a:r>
                      <a:endParaRPr lang="ru-RU" sz="6000" dirty="0"/>
                    </a:p>
                  </a:txBody>
                  <a:tcPr/>
                </a:tc>
              </a:tr>
              <a:tr h="8324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324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918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6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8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453" y="444972"/>
            <a:ext cx="9452759" cy="97428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Визнач </a:t>
            </a: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кількість звуків у </a:t>
            </a: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словах</a:t>
            </a:r>
            <a:endParaRPr lang="uk-UA" sz="5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7244" y="1661201"/>
            <a:ext cx="178606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</a:rPr>
              <a:t>шість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1891" y="1661201"/>
            <a:ext cx="165045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</a:rPr>
              <a:t>день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71995" y="1661201"/>
            <a:ext cx="224914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</a:rPr>
              <a:t>Булька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2571" y="2803627"/>
            <a:ext cx="92365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6000" b="1" dirty="0"/>
              <a:t> </a:t>
            </a:r>
            <a:r>
              <a:rPr lang="uk-UA" sz="6000" b="1" dirty="0" smtClean="0"/>
              <a:t>5 </a:t>
            </a:r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42008" y="2803626"/>
            <a:ext cx="923651" cy="1015663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</a:rPr>
              <a:t> </a:t>
            </a:r>
            <a:r>
              <a:rPr lang="uk-UA" sz="6000" b="1" dirty="0" smtClean="0">
                <a:solidFill>
                  <a:srgbClr val="0070C0"/>
                </a:solidFill>
              </a:rPr>
              <a:t>4 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17214" y="2754370"/>
            <a:ext cx="923651" cy="101566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smtClean="0">
                <a:solidFill>
                  <a:schemeClr val="bg1"/>
                </a:solidFill>
              </a:rPr>
              <a:t>3 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30277" y="2803627"/>
            <a:ext cx="87753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smtClean="0">
                <a:solidFill>
                  <a:schemeClr val="bg1"/>
                </a:solidFill>
              </a:rPr>
              <a:t>6 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44087" y="444972"/>
            <a:ext cx="9476509" cy="1018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Назви </a:t>
            </a:r>
            <a:r>
              <a:rPr lang="uk-UA" sz="4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слова, в яких: 1 склад, 2 склади </a:t>
            </a:r>
            <a:endParaRPr lang="uk-UA" sz="4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688104" y="3925653"/>
            <a:ext cx="2268781" cy="84656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uk-UA" sz="5400" b="1" dirty="0" smtClean="0"/>
              <a:t> </a:t>
            </a:r>
            <a:r>
              <a:rPr lang="uk-UA" sz="5400" b="1" dirty="0" smtClean="0">
                <a:solidFill>
                  <a:schemeClr val="bg1"/>
                </a:solidFill>
              </a:rPr>
              <a:t>олень</a:t>
            </a:r>
          </a:p>
        </p:txBody>
      </p:sp>
      <p:sp>
        <p:nvSpPr>
          <p:cNvPr id="17" name="Объект 3"/>
          <p:cNvSpPr txBox="1">
            <a:spLocks/>
          </p:cNvSpPr>
          <p:nvPr/>
        </p:nvSpPr>
        <p:spPr>
          <a:xfrm>
            <a:off x="688104" y="4919948"/>
            <a:ext cx="2294513" cy="83711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5400" b="1" dirty="0" smtClean="0">
                <a:solidFill>
                  <a:schemeClr val="bg1"/>
                </a:solidFill>
              </a:rPr>
              <a:t>сіль</a:t>
            </a:r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3245725" y="3881742"/>
            <a:ext cx="2846317" cy="87290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uk-UA" sz="5400" b="1" dirty="0" smtClean="0">
                <a:solidFill>
                  <a:schemeClr val="bg1"/>
                </a:solidFill>
              </a:rPr>
              <a:t>мальва</a:t>
            </a:r>
          </a:p>
        </p:txBody>
      </p:sp>
      <p:sp>
        <p:nvSpPr>
          <p:cNvPr id="19" name="Объект 5"/>
          <p:cNvSpPr txBox="1">
            <a:spLocks/>
          </p:cNvSpPr>
          <p:nvPr/>
        </p:nvSpPr>
        <p:spPr>
          <a:xfrm>
            <a:off x="3224778" y="4830673"/>
            <a:ext cx="2867264" cy="90843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5400" b="1" dirty="0" smtClean="0">
                <a:solidFill>
                  <a:schemeClr val="bg1"/>
                </a:solidFill>
              </a:rPr>
              <a:t>пальма</a:t>
            </a:r>
          </a:p>
        </p:txBody>
      </p:sp>
      <p:sp>
        <p:nvSpPr>
          <p:cNvPr id="21" name="Текст 4"/>
          <p:cNvSpPr txBox="1">
            <a:spLocks/>
          </p:cNvSpPr>
          <p:nvPr/>
        </p:nvSpPr>
        <p:spPr>
          <a:xfrm>
            <a:off x="6453119" y="3854541"/>
            <a:ext cx="2250829" cy="872903"/>
          </a:xfrm>
          <a:prstGeom prst="rect">
            <a:avLst/>
          </a:prstGeom>
          <a:solidFill>
            <a:srgbClr val="7030A0"/>
          </a:solidFill>
          <a:ln w="9525">
            <a:noFill/>
          </a:ln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біль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53120" y="4830673"/>
            <a:ext cx="2250828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uk-UA" sz="5400" b="1" dirty="0">
                <a:solidFill>
                  <a:schemeClr val="bg1"/>
                </a:solidFill>
              </a:rPr>
              <a:t>роль</a:t>
            </a:r>
          </a:p>
        </p:txBody>
      </p:sp>
      <p:sp>
        <p:nvSpPr>
          <p:cNvPr id="23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9013369" y="2684048"/>
            <a:ext cx="2731327" cy="2235899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 однакова кількість букв 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звуків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 цих словах?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Поясни, чому звуків менше?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68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591E-7 -3.68178E-6 L -0.2045 -0.1667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2" y="-8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602E-6 -4.39408E-6 L -0.12172 -0.15679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2" y="-7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2658E-7 -3.68178E-6 L 0.47514 -0.1683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7" y="-8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37 L -0.00651 -0.1551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758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4087E-6 2.26642E-6 L -0.00572 0.1285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642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00601 L -0.23275 -0.14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37" y="-679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9151E-7 2.82146E-6 L 0.26582 0.1357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1" y="6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1" grpId="0" animBg="1"/>
      <p:bldP spid="9" grpId="0" animBg="1"/>
      <p:bldP spid="9" grpId="1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67542" y="418075"/>
            <a:ext cx="900149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8171"/>
            <a:ext cx="3476197" cy="34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1 клас\1. Навчання грамоти\1 УРОКИ 2023\Читання\5 Блок г ґ ж ш ь х ч\067 - Буквосполучення ьо. Читання складів, слів, речень і тексту з вивченими літерами\2024-01-26_195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51" y="1888176"/>
            <a:ext cx="3610098" cy="34954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44228" y="1888176"/>
            <a:ext cx="3634368" cy="23140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Розглянь малюнок.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Розкажи, </a:t>
            </a:r>
            <a:r>
              <a:rPr lang="uk-UA" sz="2800" b="1" dirty="0">
                <a:solidFill>
                  <a:schemeClr val="bg1"/>
                </a:solidFill>
              </a:rPr>
              <a:t>що роблять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букви </a:t>
            </a:r>
            <a:r>
              <a:rPr lang="uk-UA" sz="2800" b="1" dirty="0">
                <a:solidFill>
                  <a:srgbClr val="FF0000"/>
                </a:solidFill>
              </a:rPr>
              <a:t>ь</a:t>
            </a:r>
            <a:r>
              <a:rPr lang="uk-UA" sz="2800" b="1" dirty="0">
                <a:solidFill>
                  <a:schemeClr val="bg1"/>
                </a:solidFill>
              </a:rPr>
              <a:t> та </a:t>
            </a:r>
            <a:r>
              <a:rPr lang="uk-UA" sz="2800" b="1" dirty="0" smtClean="0">
                <a:solidFill>
                  <a:srgbClr val="FFFF00"/>
                </a:solidFill>
              </a:rPr>
              <a:t>о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Назви звуки в слові </a:t>
            </a:r>
            <a:r>
              <a:rPr lang="uk-UA" sz="2800" b="1" dirty="0" smtClean="0">
                <a:solidFill>
                  <a:srgbClr val="FFFF00"/>
                </a:solidFill>
              </a:rPr>
              <a:t>пеньок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6042" y="1723830"/>
            <a:ext cx="4550431" cy="43926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ми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читати слова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буквосполученням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ьо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удосконалювати вміння читати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речення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працювати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прочитаним твором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96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9422" y="447555"/>
            <a:ext cx="8609611" cy="1060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Допоможи </a:t>
            </a:r>
            <a:r>
              <a:rPr lang="uk-UA" sz="4000" b="1" dirty="0">
                <a:solidFill>
                  <a:schemeClr val="bg1"/>
                </a:solidFill>
              </a:rPr>
              <a:t>півнику </a:t>
            </a:r>
            <a:r>
              <a:rPr lang="uk-UA" sz="4000" b="1" dirty="0" smtClean="0">
                <a:solidFill>
                  <a:schemeClr val="bg1"/>
                </a:solidFill>
              </a:rPr>
              <a:t>прочитати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Детские тигренка - векторные изображения, Детские тигренка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881" y="1691591"/>
            <a:ext cx="927523" cy="861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но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28680" y="1687325"/>
            <a:ext cx="927523" cy="861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err="1">
                <a:solidFill>
                  <a:schemeClr val="bg1"/>
                </a:solidFill>
              </a:rPr>
              <a:t>ло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16413" y="1687325"/>
            <a:ext cx="927523" cy="86171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err="1">
                <a:solidFill>
                  <a:schemeClr val="bg1"/>
                </a:solidFill>
              </a:rPr>
              <a:t>со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97896" y="1687325"/>
            <a:ext cx="1274895" cy="861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err="1">
                <a:solidFill>
                  <a:schemeClr val="bg1"/>
                </a:solidFill>
              </a:rPr>
              <a:t>ньо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27453" y="1687325"/>
            <a:ext cx="1274895" cy="861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err="1">
                <a:solidFill>
                  <a:schemeClr val="bg1"/>
                </a:solidFill>
              </a:rPr>
              <a:t>льо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15186" y="1687325"/>
            <a:ext cx="1177122" cy="86171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err="1">
                <a:solidFill>
                  <a:schemeClr val="bg1"/>
                </a:solidFill>
              </a:rPr>
              <a:t>сьо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114" y="3321622"/>
            <a:ext cx="2872374" cy="279027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8485637" y="1691591"/>
            <a:ext cx="962357" cy="861712"/>
          </a:xfrm>
          <a:prstGeom prst="round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до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507369" y="1687325"/>
            <a:ext cx="1177122" cy="861712"/>
          </a:xfrm>
          <a:prstGeom prst="round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err="1">
                <a:solidFill>
                  <a:schemeClr val="bg1"/>
                </a:solidFill>
              </a:rPr>
              <a:t>дьо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27182" t="28573" r="36926" b="49088"/>
          <a:stretch/>
        </p:blipFill>
        <p:spPr>
          <a:xfrm>
            <a:off x="3626154" y="3321622"/>
            <a:ext cx="7002597" cy="245156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80784" y="2711738"/>
            <a:ext cx="447667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Який висновок можна зробити?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66270" y="2711736"/>
            <a:ext cx="647215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Побудуй </a:t>
            </a:r>
            <a:r>
              <a:rPr lang="uk-UA" sz="2400" b="1" dirty="0">
                <a:solidFill>
                  <a:srgbClr val="0070C0"/>
                </a:solidFill>
              </a:rPr>
              <a:t>звуковий аналіз слова </a:t>
            </a:r>
            <a:r>
              <a:rPr lang="uk-UA" sz="2400" b="1" i="1" dirty="0" smtClean="0">
                <a:solidFill>
                  <a:srgbClr val="FF0000"/>
                </a:solidFill>
              </a:rPr>
              <a:t>сльози, сьомий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28886" y="5787856"/>
            <a:ext cx="2276670" cy="487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04609" y="6051895"/>
            <a:ext cx="378601" cy="9941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563988" y="5908129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21201" y="5999424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081171" y="5995502"/>
            <a:ext cx="378601" cy="1044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660064" y="593091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4969592" y="5804415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204608" y="5909475"/>
            <a:ext cx="378601" cy="9037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592441" y="5856434"/>
            <a:ext cx="2276670" cy="487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704403" y="6124992"/>
            <a:ext cx="378601" cy="9037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063782" y="601233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402348" y="5995363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580965" y="6064080"/>
            <a:ext cx="378601" cy="1044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159858" y="599949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7469386" y="5872993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704402" y="5978053"/>
            <a:ext cx="378601" cy="9037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402348" y="6134384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16925" y="459786"/>
            <a:ext cx="8929201" cy="9533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Спускайся з </a:t>
            </a:r>
            <a:r>
              <a:rPr lang="ru-RU" sz="4000" b="1" dirty="0" err="1">
                <a:solidFill>
                  <a:schemeClr val="bg1"/>
                </a:solidFill>
              </a:rPr>
              <a:t>гірки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читаючи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речення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Горка на детской площадке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54130"/>
            <a:ext cx="4546537" cy="417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33643" y="1731944"/>
            <a:ext cx="88547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4000" b="1" dirty="0" err="1">
                <a:solidFill>
                  <a:srgbClr val="0070C0"/>
                </a:solidFill>
              </a:rPr>
              <a:t>С</a:t>
            </a:r>
            <a:r>
              <a:rPr lang="ru-RU" sz="4000" b="1" dirty="0" err="1">
                <a:solidFill>
                  <a:srgbClr val="FF0000"/>
                </a:solidFill>
              </a:rPr>
              <a:t>ьо</a:t>
            </a:r>
            <a:r>
              <a:rPr lang="ru-RU" sz="4000" b="1" dirty="0" err="1">
                <a:solidFill>
                  <a:srgbClr val="0070C0"/>
                </a:solidFill>
              </a:rPr>
              <a:t>годні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гарний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ден</a:t>
            </a:r>
            <a:r>
              <a:rPr lang="ru-RU" sz="4000" b="1" dirty="0" err="1">
                <a:solidFill>
                  <a:srgbClr val="FF0000"/>
                </a:solidFill>
              </a:rPr>
              <a:t>ьо</a:t>
            </a:r>
            <a:r>
              <a:rPr lang="ru-RU" sz="4000" b="1" dirty="0" err="1">
                <a:solidFill>
                  <a:srgbClr val="0070C0"/>
                </a:solidFill>
              </a:rPr>
              <a:t>к</a:t>
            </a:r>
            <a:r>
              <a:rPr lang="ru-RU" sz="4000" b="1" dirty="0">
                <a:solidFill>
                  <a:srgbClr val="0070C0"/>
                </a:solidFill>
              </a:rPr>
              <a:t>.</a:t>
            </a:r>
          </a:p>
          <a:p>
            <a:pPr fontAlgn="base"/>
            <a:r>
              <a:rPr lang="ru-RU" sz="4000" b="1" dirty="0">
                <a:solidFill>
                  <a:srgbClr val="0070C0"/>
                </a:solidFill>
              </a:rPr>
              <a:t>   Ми у </a:t>
            </a:r>
            <a:r>
              <a:rPr lang="ru-RU" sz="4000" b="1" dirty="0" err="1">
                <a:solidFill>
                  <a:srgbClr val="0070C0"/>
                </a:solidFill>
              </a:rPr>
              <a:t>літн</a:t>
            </a:r>
            <a:r>
              <a:rPr lang="ru-RU" sz="4000" b="1" dirty="0" err="1">
                <a:solidFill>
                  <a:srgbClr val="FF0000"/>
                </a:solidFill>
              </a:rPr>
              <a:t>ьо</a:t>
            </a:r>
            <a:r>
              <a:rPr lang="ru-RU" sz="4000" b="1" dirty="0" err="1">
                <a:solidFill>
                  <a:srgbClr val="0070C0"/>
                </a:solidFill>
              </a:rPr>
              <a:t>му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лісі</a:t>
            </a:r>
            <a:r>
              <a:rPr lang="ru-RU" sz="4000" b="1" dirty="0">
                <a:solidFill>
                  <a:srgbClr val="0070C0"/>
                </a:solidFill>
              </a:rPr>
              <a:t>.</a:t>
            </a:r>
          </a:p>
          <a:p>
            <a:pPr fontAlgn="base"/>
            <a:r>
              <a:rPr lang="ru-RU" sz="4000" b="1" dirty="0">
                <a:solidFill>
                  <a:srgbClr val="0070C0"/>
                </a:solidFill>
              </a:rPr>
              <a:t>      Ось </a:t>
            </a:r>
            <a:r>
              <a:rPr lang="ru-RU" sz="4000" b="1" dirty="0" err="1">
                <a:solidFill>
                  <a:srgbClr val="0070C0"/>
                </a:solidFill>
              </a:rPr>
              <a:t>старий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пен</a:t>
            </a:r>
            <a:r>
              <a:rPr lang="ru-RU" sz="4000" b="1" dirty="0" err="1">
                <a:solidFill>
                  <a:srgbClr val="FF0000"/>
                </a:solidFill>
              </a:rPr>
              <a:t>ьо</a:t>
            </a:r>
            <a:r>
              <a:rPr lang="ru-RU" sz="4000" b="1" dirty="0" err="1">
                <a:solidFill>
                  <a:srgbClr val="0070C0"/>
                </a:solidFill>
              </a:rPr>
              <a:t>к</a:t>
            </a:r>
            <a:r>
              <a:rPr lang="ru-RU" sz="4000" b="1" dirty="0">
                <a:solidFill>
                  <a:srgbClr val="0070C0"/>
                </a:solidFill>
              </a:rPr>
              <a:t>.</a:t>
            </a:r>
          </a:p>
          <a:p>
            <a:pPr fontAlgn="base"/>
            <a:r>
              <a:rPr lang="ru-RU" sz="4000" b="1" dirty="0">
                <a:solidFill>
                  <a:srgbClr val="0070C0"/>
                </a:solidFill>
              </a:rPr>
              <a:t>         </a:t>
            </a:r>
            <a:r>
              <a:rPr lang="ru-RU" sz="4000" b="1" dirty="0" smtClean="0">
                <a:solidFill>
                  <a:srgbClr val="0070C0"/>
                </a:solidFill>
              </a:rPr>
              <a:t>На </a:t>
            </a:r>
            <a:r>
              <a:rPr lang="ru-RU" sz="4000" b="1" dirty="0" err="1">
                <a:solidFill>
                  <a:srgbClr val="0070C0"/>
                </a:solidFill>
              </a:rPr>
              <a:t>н</a:t>
            </a:r>
            <a:r>
              <a:rPr lang="ru-RU" sz="4000" b="1" dirty="0" err="1">
                <a:solidFill>
                  <a:srgbClr val="FF0000"/>
                </a:solidFill>
              </a:rPr>
              <a:t>ьо</a:t>
            </a:r>
            <a:r>
              <a:rPr lang="ru-RU" sz="4000" b="1" dirty="0" err="1">
                <a:solidFill>
                  <a:srgbClr val="0070C0"/>
                </a:solidFill>
              </a:rPr>
              <a:t>го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сів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кол</a:t>
            </a:r>
            <a:r>
              <a:rPr lang="ru-RU" sz="4000" b="1" dirty="0" err="1">
                <a:solidFill>
                  <a:srgbClr val="FF0000"/>
                </a:solidFill>
              </a:rPr>
              <a:t>ьо</a:t>
            </a:r>
            <a:r>
              <a:rPr lang="ru-RU" sz="4000" b="1" dirty="0" err="1">
                <a:solidFill>
                  <a:srgbClr val="0070C0"/>
                </a:solidFill>
              </a:rPr>
              <a:t>ровий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метелик</a:t>
            </a:r>
            <a:r>
              <a:rPr lang="ru-RU" sz="4000" b="1" dirty="0">
                <a:solidFill>
                  <a:srgbClr val="0070C0"/>
                </a:solidFill>
              </a:rPr>
              <a:t>.</a:t>
            </a:r>
          </a:p>
          <a:p>
            <a:pPr fontAlgn="base"/>
            <a:r>
              <a:rPr lang="ru-RU" sz="4000" b="1" dirty="0">
                <a:solidFill>
                  <a:srgbClr val="0070C0"/>
                </a:solidFill>
              </a:rPr>
              <a:t>               </a:t>
            </a:r>
            <a:r>
              <a:rPr lang="ru-RU" sz="4000" b="1" dirty="0" smtClean="0">
                <a:solidFill>
                  <a:srgbClr val="0070C0"/>
                </a:solidFill>
              </a:rPr>
              <a:t>    Але </a:t>
            </a:r>
            <a:r>
              <a:rPr lang="ru-RU" sz="4000" b="1" dirty="0">
                <a:solidFill>
                  <a:srgbClr val="0070C0"/>
                </a:solidFill>
              </a:rPr>
              <a:t>ж </a:t>
            </a:r>
            <a:r>
              <a:rPr lang="ru-RU" sz="4000" b="1" dirty="0" err="1">
                <a:solidFill>
                  <a:srgbClr val="0070C0"/>
                </a:solidFill>
              </a:rPr>
              <a:t>пен</a:t>
            </a:r>
            <a:r>
              <a:rPr lang="ru-RU" sz="4000" b="1" dirty="0" err="1">
                <a:solidFill>
                  <a:srgbClr val="FF0000"/>
                </a:solidFill>
              </a:rPr>
              <a:t>ьо</a:t>
            </a:r>
            <a:r>
              <a:rPr lang="ru-RU" sz="4000" b="1" dirty="0" err="1">
                <a:solidFill>
                  <a:srgbClr val="0070C0"/>
                </a:solidFill>
              </a:rPr>
              <a:t>к</a:t>
            </a:r>
            <a:r>
              <a:rPr lang="ru-RU" sz="4000" b="1" dirty="0">
                <a:solidFill>
                  <a:srgbClr val="0070C0"/>
                </a:solidFill>
              </a:rPr>
              <a:t> не </a:t>
            </a:r>
            <a:r>
              <a:rPr lang="ru-RU" sz="4000" b="1" dirty="0" err="1">
                <a:solidFill>
                  <a:srgbClr val="0070C0"/>
                </a:solidFill>
              </a:rPr>
              <a:t>квітка</a:t>
            </a:r>
            <a:r>
              <a:rPr lang="ru-RU" sz="4000" b="1" dirty="0">
                <a:solidFill>
                  <a:srgbClr val="0070C0"/>
                </a:solidFill>
              </a:rPr>
              <a:t>?</a:t>
            </a:r>
            <a:endParaRPr lang="uk-UA" sz="40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Пень рисунок для детей - 34 фо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t="8401" r="10743" b="16789"/>
          <a:stretch/>
        </p:blipFill>
        <p:spPr bwMode="auto">
          <a:xfrm>
            <a:off x="8395855" y="1554129"/>
            <a:ext cx="3373154" cy="201452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29351" y="445743"/>
            <a:ext cx="9425488" cy="9080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текст. Придумай заголовок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2064" y="1583330"/>
            <a:ext cx="8962775" cy="175432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     У Петрика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тато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sz="3600" b="1" dirty="0" err="1">
                <a:solidFill>
                  <a:srgbClr val="0070C0"/>
                </a:solidFill>
              </a:rPr>
              <a:t>ьо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тчик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3600" b="1" dirty="0" err="1">
                <a:solidFill>
                  <a:srgbClr val="0070C0"/>
                </a:solidFill>
              </a:rPr>
              <a:t>ьо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годні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sz="3600" b="1" dirty="0" err="1">
                <a:solidFill>
                  <a:srgbClr val="0070C0"/>
                </a:solidFill>
              </a:rPr>
              <a:t>ьо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го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тренувальні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пол</a:t>
            </a:r>
            <a:r>
              <a:rPr lang="ru-RU" sz="3600" b="1" dirty="0" err="1">
                <a:solidFill>
                  <a:srgbClr val="0070C0"/>
                </a:solidFill>
              </a:rPr>
              <a:t>ьо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. Петрусь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також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мàрить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літаками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виросте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і стане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sz="3600" b="1" dirty="0" err="1">
                <a:solidFill>
                  <a:srgbClr val="0070C0"/>
                </a:solidFill>
              </a:rPr>
              <a:t>ьо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тчиком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155575" y="1893133"/>
            <a:ext cx="2648981" cy="31952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40279" y="1778476"/>
            <a:ext cx="289249" cy="38255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019310" y="2811722"/>
            <a:ext cx="289248" cy="38255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066" y="3490768"/>
            <a:ext cx="2723773" cy="212454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37637" y="3490768"/>
            <a:ext cx="5545650" cy="21884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450850">
              <a:buAutoNum type="arabicPeriod"/>
            </a:pPr>
            <a:r>
              <a:rPr lang="ru-RU" sz="2400" b="1" dirty="0"/>
              <a:t>Як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розумієш</a:t>
            </a:r>
            <a:r>
              <a:rPr lang="ru-RU" sz="2400" b="1" dirty="0" smtClean="0"/>
              <a:t> </a:t>
            </a:r>
            <a:r>
              <a:rPr lang="ru-RU" sz="2400" b="1" dirty="0"/>
              <a:t>слова </a:t>
            </a:r>
            <a:r>
              <a:rPr lang="ru-RU" sz="2400" b="1" i="1" dirty="0" err="1">
                <a:solidFill>
                  <a:srgbClr val="FFFF00"/>
                </a:solidFill>
              </a:rPr>
              <a:t>тренувальні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польоти</a:t>
            </a:r>
            <a:r>
              <a:rPr lang="ru-RU" sz="2400" b="1" dirty="0"/>
              <a:t>, </a:t>
            </a:r>
            <a:r>
              <a:rPr lang="ru-RU" sz="2400" b="1" i="1" dirty="0" err="1">
                <a:solidFill>
                  <a:srgbClr val="FFFF00"/>
                </a:solidFill>
              </a:rPr>
              <a:t>марить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літаками</a:t>
            </a:r>
            <a:r>
              <a:rPr lang="ru-RU" sz="2400" b="1" dirty="0"/>
              <a:t>?</a:t>
            </a:r>
          </a:p>
          <a:p>
            <a:pPr marL="450850" indent="-450850">
              <a:buAutoNum type="arabicPeriod"/>
            </a:pPr>
            <a:r>
              <a:rPr lang="ru-RU" sz="2400" b="1" dirty="0"/>
              <a:t>Про кого </a:t>
            </a:r>
            <a:r>
              <a:rPr lang="ru-RU" sz="2400" b="1" dirty="0" err="1"/>
              <a:t>розповідається</a:t>
            </a:r>
            <a:r>
              <a:rPr lang="ru-RU" sz="2400" b="1" dirty="0"/>
              <a:t> в </a:t>
            </a:r>
            <a:r>
              <a:rPr lang="ru-RU" sz="2400" b="1" dirty="0" err="1"/>
              <a:t>тексті</a:t>
            </a:r>
            <a:r>
              <a:rPr lang="ru-RU" sz="2400" b="1" dirty="0"/>
              <a:t>?</a:t>
            </a:r>
          </a:p>
          <a:p>
            <a:pPr marL="450850" indent="-450850">
              <a:buAutoNum type="arabicPeriod"/>
            </a:pPr>
            <a:r>
              <a:rPr lang="ru-RU" sz="2400" b="1" dirty="0"/>
              <a:t>Ким </a:t>
            </a:r>
            <a:r>
              <a:rPr lang="ru-RU" sz="2400" b="1" dirty="0" err="1"/>
              <a:t>мріє</a:t>
            </a:r>
            <a:r>
              <a:rPr lang="ru-RU" sz="2400" b="1" dirty="0"/>
              <a:t> стати </a:t>
            </a:r>
            <a:r>
              <a:rPr lang="ru-RU" sz="2400" b="1" dirty="0" smtClean="0"/>
              <a:t>Петрик? </a:t>
            </a:r>
          </a:p>
          <a:p>
            <a:pPr marL="450850" indent="-450850">
              <a:buAutoNum type="arabicPeriod"/>
            </a:pPr>
            <a:r>
              <a:rPr lang="ru-RU" sz="2400" b="1" dirty="0" smtClean="0"/>
              <a:t>Придумай </a:t>
            </a:r>
            <a:r>
              <a:rPr lang="ru-RU" sz="2400" b="1" dirty="0"/>
              <a:t>заголовок до тексту.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773451" y="2683823"/>
            <a:ext cx="1479900" cy="118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292064" y="3242655"/>
            <a:ext cx="1911801" cy="118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693729" y="2695699"/>
            <a:ext cx="16219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52340</TotalTime>
  <Words>760</Words>
  <Application>Microsoft Office PowerPoint</Application>
  <PresentationFormat>Произвольный</PresentationFormat>
  <Paragraphs>203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Пригадай слова</vt:lpstr>
      <vt:lpstr>Визнач кількість звуків у словах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3268</cp:revision>
  <dcterms:created xsi:type="dcterms:W3CDTF">2018-01-05T16:38:53Z</dcterms:created>
  <dcterms:modified xsi:type="dcterms:W3CDTF">2024-01-28T12:21:48Z</dcterms:modified>
</cp:coreProperties>
</file>