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985" r:id="rId3"/>
    <p:sldId id="989" r:id="rId4"/>
    <p:sldId id="1000" r:id="rId5"/>
    <p:sldId id="1001" r:id="rId6"/>
    <p:sldId id="976" r:id="rId7"/>
    <p:sldId id="978" r:id="rId8"/>
    <p:sldId id="990" r:id="rId9"/>
    <p:sldId id="996" r:id="rId10"/>
    <p:sldId id="991" r:id="rId11"/>
    <p:sldId id="992" r:id="rId12"/>
    <p:sldId id="999" r:id="rId13"/>
    <p:sldId id="987" r:id="rId14"/>
    <p:sldId id="352" r:id="rId15"/>
    <p:sldId id="1002"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Василь Цупа" initials="ВЦ"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FFF"/>
    <a:srgbClr val="FF66FF"/>
    <a:srgbClr val="CC00CC"/>
    <a:srgbClr val="78B64E"/>
    <a:srgbClr val="F5F6F9"/>
    <a:srgbClr val="F7F8FB"/>
    <a:srgbClr val="FCFCFE"/>
    <a:srgbClr val="FF5050"/>
    <a:srgbClr val="F0F2F6"/>
    <a:srgbClr val="2F3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77" autoAdjust="0"/>
    <p:restoredTop sz="94660"/>
  </p:normalViewPr>
  <p:slideViewPr>
    <p:cSldViewPr snapToGrid="0">
      <p:cViewPr varScale="1">
        <p:scale>
          <a:sx n="85" d="100"/>
          <a:sy n="85" d="100"/>
        </p:scale>
        <p:origin x="-46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BE04B-0FEE-474E-98E3-E5C059B0E3D6}" type="datetimeFigureOut">
              <a:rPr lang="ru-RU" smtClean="0"/>
              <a:t>28.01.2024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8AAFC-F45B-4763-9C1F-8029DFCE03FE}" type="slidenum">
              <a:rPr lang="ru-RU" smtClean="0"/>
              <a:t>‹#›</a:t>
            </a:fld>
            <a:endParaRPr lang="ru-RU"/>
          </a:p>
        </p:txBody>
      </p:sp>
    </p:spTree>
    <p:extLst>
      <p:ext uri="{BB962C8B-B14F-4D97-AF65-F5344CB8AC3E}">
        <p14:creationId xmlns:p14="http://schemas.microsoft.com/office/powerpoint/2010/main" val="1179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C08AAFC-F45B-4763-9C1F-8029DFCE03FE}" type="slidenum">
              <a:rPr lang="ru-RU" smtClean="0"/>
              <a:t>2</a:t>
            </a:fld>
            <a:endParaRPr lang="ru-RU"/>
          </a:p>
        </p:txBody>
      </p:sp>
    </p:spTree>
    <p:extLst>
      <p:ext uri="{BB962C8B-B14F-4D97-AF65-F5344CB8AC3E}">
        <p14:creationId xmlns:p14="http://schemas.microsoft.com/office/powerpoint/2010/main" val="359547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3226824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0626D62-0A69-489C-AD8A-DBBB454FE69F}" type="datetime1">
              <a:rPr lang="uk-UA" smtClean="0"/>
              <a:t>28.01.2024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99524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C541F5A-B942-463D-BFFB-A6C0BF2A95D9}" type="datetime1">
              <a:rPr lang="uk-UA" smtClean="0"/>
              <a:t>28.01.2024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83642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FAF5CA3-AACC-4614-BF69-00E689DA5E5C}" type="datetime1">
              <a:rPr lang="uk-UA" smtClean="0"/>
              <a:t>28.01.2024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38875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457AFC-C01B-4F35-8E90-7CDC7BDC9F41}" type="datetime1">
              <a:rPr lang="uk-UA" smtClean="0"/>
              <a:t>28.01.2024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7944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1057DF8-A1C4-4191-9BCE-6255C9741248}" type="datetime1">
              <a:rPr lang="uk-UA" smtClean="0"/>
              <a:t>28.01.2024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52064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1EB527B-8C9A-436C-98CD-9931061FA41E}" type="datetime1">
              <a:rPr lang="uk-UA" smtClean="0"/>
              <a:t>28.01.2024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4306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CCE2E25-D864-431C-9803-DC1DF816B3B2}" type="datetime1">
              <a:rPr lang="uk-UA" smtClean="0"/>
              <a:t>28.01.2024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40992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041627C-B8CA-44C8-AA80-F38F7E2DC942}" type="datetime1">
              <a:rPr lang="uk-UA" smtClean="0"/>
              <a:t>28.01.2024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13105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78820F-613B-4084-A210-F6071CA8AA12}" type="datetime1">
              <a:rPr lang="uk-UA" smtClean="0"/>
              <a:t>28.01.2024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97949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7F3D5AF-C886-45A1-B5DC-5A526CB61C15}" type="datetime1">
              <a:rPr lang="uk-UA" smtClean="0"/>
              <a:t>28.01.2024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77212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43D2A21-8E22-4A57-9D96-C14531AB525D}" type="datetime1">
              <a:rPr lang="uk-UA" smtClean="0"/>
              <a:t>28.01.2024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05165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BF2D6-4F70-474E-8189-F1C29A9FD449}" type="datetime1">
              <a:rPr lang="uk-UA" smtClean="0"/>
              <a:t>28.01.2024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2CC5-B2C6-4302-92FF-8C073FD1154B}" type="slidenum">
              <a:rPr lang="ru-RU" smtClean="0"/>
              <a:t>‹#›</a:t>
            </a:fld>
            <a:endParaRPr lang="ru-RU"/>
          </a:p>
        </p:txBody>
      </p:sp>
    </p:spTree>
    <p:extLst>
      <p:ext uri="{BB962C8B-B14F-4D97-AF65-F5344CB8AC3E}">
        <p14:creationId xmlns:p14="http://schemas.microsoft.com/office/powerpoint/2010/main" val="42461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5.jpe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learningapps.org/watch?v=pc384g2s222" TargetMode="External"/><Relationship Id="rId5" Type="http://schemas.microsoft.com/office/2007/relationships/hdphoto" Target="../media/hdphoto4.wdp"/><Relationship Id="rId4" Type="http://schemas.openxmlformats.org/officeDocument/2006/relationships/image" Target="../media/image26.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1.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669074" y="3969835"/>
            <a:ext cx="10965366" cy="2145268"/>
          </a:xfrm>
          <a:prstGeom prst="round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ru-RU" sz="4000" b="1" dirty="0">
                <a:solidFill>
                  <a:schemeClr val="bg1"/>
                </a:solidFill>
              </a:rPr>
              <a:t>Удосконалення </a:t>
            </a:r>
            <a:r>
              <a:rPr lang="ru-RU" sz="4000" b="1" dirty="0" err="1">
                <a:solidFill>
                  <a:schemeClr val="bg1"/>
                </a:solidFill>
              </a:rPr>
              <a:t>вміння</a:t>
            </a:r>
            <a:r>
              <a:rPr lang="ru-RU" sz="4000" b="1" dirty="0">
                <a:solidFill>
                  <a:schemeClr val="bg1"/>
                </a:solidFill>
              </a:rPr>
              <a:t> </a:t>
            </a:r>
            <a:r>
              <a:rPr lang="ru-RU" sz="4000" b="1" dirty="0" err="1">
                <a:solidFill>
                  <a:schemeClr val="bg1"/>
                </a:solidFill>
              </a:rPr>
              <a:t>писати</a:t>
            </a:r>
            <a:r>
              <a:rPr lang="ru-RU" sz="4000" b="1" dirty="0">
                <a:solidFill>
                  <a:schemeClr val="bg1"/>
                </a:solidFill>
              </a:rPr>
              <a:t> </a:t>
            </a:r>
            <a:r>
              <a:rPr lang="ru-RU" sz="4000" b="1" dirty="0" err="1">
                <a:solidFill>
                  <a:schemeClr val="bg1"/>
                </a:solidFill>
              </a:rPr>
              <a:t>вивчені</a:t>
            </a:r>
            <a:r>
              <a:rPr lang="ru-RU" sz="4000" b="1" dirty="0">
                <a:solidFill>
                  <a:schemeClr val="bg1"/>
                </a:solidFill>
              </a:rPr>
              <a:t> </a:t>
            </a:r>
            <a:r>
              <a:rPr lang="ru-RU" sz="4000" b="1" dirty="0" err="1">
                <a:solidFill>
                  <a:schemeClr val="bg1"/>
                </a:solidFill>
              </a:rPr>
              <a:t>букви</a:t>
            </a:r>
            <a:r>
              <a:rPr lang="ru-RU" sz="4000" b="1" dirty="0">
                <a:solidFill>
                  <a:schemeClr val="bg1"/>
                </a:solidFill>
              </a:rPr>
              <a:t>, слова і </a:t>
            </a:r>
            <a:r>
              <a:rPr lang="ru-RU" sz="4000" b="1" dirty="0" err="1">
                <a:solidFill>
                  <a:schemeClr val="bg1"/>
                </a:solidFill>
              </a:rPr>
              <a:t>речення</a:t>
            </a:r>
            <a:r>
              <a:rPr lang="ru-RU" sz="4000" b="1" dirty="0">
                <a:solidFill>
                  <a:schemeClr val="bg1"/>
                </a:solidFill>
              </a:rPr>
              <a:t> з </a:t>
            </a:r>
            <a:r>
              <a:rPr lang="ru-RU" sz="4000" b="1" dirty="0" smtClean="0">
                <a:solidFill>
                  <a:schemeClr val="bg1"/>
                </a:solidFill>
              </a:rPr>
              <a:t>ними. </a:t>
            </a:r>
            <a:endParaRPr lang="en-US" sz="4000" b="1" dirty="0" smtClean="0">
              <a:solidFill>
                <a:schemeClr val="bg1"/>
              </a:solidFill>
            </a:endParaRPr>
          </a:p>
          <a:p>
            <a:pPr algn="ctr"/>
            <a:r>
              <a:rPr lang="ru-RU" sz="4000" b="1" dirty="0" err="1" smtClean="0">
                <a:solidFill>
                  <a:schemeClr val="bg1"/>
                </a:solidFill>
              </a:rPr>
              <a:t>Розвиток</a:t>
            </a:r>
            <a:r>
              <a:rPr lang="ru-RU" sz="4000" b="1" dirty="0" smtClean="0">
                <a:solidFill>
                  <a:schemeClr val="bg1"/>
                </a:solidFill>
              </a:rPr>
              <a:t> </a:t>
            </a:r>
            <a:r>
              <a:rPr lang="ru-RU" sz="4000" b="1" dirty="0" err="1">
                <a:solidFill>
                  <a:schemeClr val="bg1"/>
                </a:solidFill>
              </a:rPr>
              <a:t>зв’язного</a:t>
            </a:r>
            <a:r>
              <a:rPr lang="ru-RU" sz="4000" b="1" dirty="0">
                <a:solidFill>
                  <a:schemeClr val="bg1"/>
                </a:solidFill>
              </a:rPr>
              <a:t> </a:t>
            </a:r>
            <a:r>
              <a:rPr lang="ru-RU" sz="4000" b="1" dirty="0" err="1" smtClean="0">
                <a:solidFill>
                  <a:schemeClr val="bg1"/>
                </a:solidFill>
              </a:rPr>
              <a:t>мовлення</a:t>
            </a:r>
            <a:r>
              <a:rPr lang="uk-UA" sz="4000" b="1" dirty="0">
                <a:solidFill>
                  <a:schemeClr val="bg1"/>
                </a:solidFill>
              </a:rPr>
              <a:t> </a:t>
            </a:r>
            <a:r>
              <a:rPr lang="uk-UA" sz="4000" b="1" dirty="0" smtClean="0">
                <a:solidFill>
                  <a:schemeClr val="bg1"/>
                </a:solidFill>
              </a:rPr>
              <a:t>н</a:t>
            </a:r>
            <a:r>
              <a:rPr lang="ru-RU" sz="4000" b="1" dirty="0" smtClean="0">
                <a:solidFill>
                  <a:schemeClr val="bg1"/>
                </a:solidFill>
              </a:rPr>
              <a:t>а </a:t>
            </a:r>
            <a:r>
              <a:rPr lang="ru-RU" sz="4000" b="1" dirty="0">
                <a:solidFill>
                  <a:schemeClr val="bg1"/>
                </a:solidFill>
              </a:rPr>
              <a:t>тему «</a:t>
            </a:r>
            <a:r>
              <a:rPr lang="ru-RU" sz="4000" b="1" dirty="0" err="1">
                <a:solidFill>
                  <a:schemeClr val="bg1"/>
                </a:solidFill>
              </a:rPr>
              <a:t>Звірі</a:t>
            </a:r>
            <a:r>
              <a:rPr lang="ru-RU" sz="4000" b="1" dirty="0">
                <a:solidFill>
                  <a:schemeClr val="bg1"/>
                </a:solidFill>
              </a:rPr>
              <a:t>»</a:t>
            </a:r>
          </a:p>
        </p:txBody>
      </p:sp>
      <p:pic>
        <p:nvPicPr>
          <p:cNvPr id="10" name="Рисунок 9"/>
          <p:cNvPicPr>
            <a:picLocks noChangeAspect="1"/>
          </p:cNvPicPr>
          <p:nvPr/>
        </p:nvPicPr>
        <p:blipFill>
          <a:blip r:embed="rId2"/>
          <a:stretch>
            <a:fillRect/>
          </a:stretch>
        </p:blipFill>
        <p:spPr>
          <a:xfrm>
            <a:off x="1807772" y="428281"/>
            <a:ext cx="2173214" cy="3283490"/>
          </a:xfrm>
          <a:prstGeom prst="rect">
            <a:avLst/>
          </a:prstGeom>
        </p:spPr>
      </p:pic>
      <p:sp>
        <p:nvSpPr>
          <p:cNvPr id="12" name="TextBox 11"/>
          <p:cNvSpPr txBox="1"/>
          <p:nvPr/>
        </p:nvSpPr>
        <p:spPr>
          <a:xfrm>
            <a:off x="7642165" y="1226635"/>
            <a:ext cx="3343597" cy="2009061"/>
          </a:xfrm>
          <a:prstGeom prst="round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uk-UA" sz="2800" b="1" dirty="0">
                <a:solidFill>
                  <a:schemeClr val="bg1"/>
                </a:solidFill>
              </a:rPr>
              <a:t>Навчання грамоти</a:t>
            </a:r>
          </a:p>
          <a:p>
            <a:pPr algn="ctr"/>
            <a:r>
              <a:rPr lang="uk-UA" sz="2800" b="1" dirty="0" smtClean="0">
                <a:solidFill>
                  <a:schemeClr val="bg1"/>
                </a:solidFill>
              </a:rPr>
              <a:t>Письмо</a:t>
            </a:r>
          </a:p>
          <a:p>
            <a:pPr algn="ctr"/>
            <a:r>
              <a:rPr lang="uk-UA" sz="2800" b="1" dirty="0" smtClean="0">
                <a:solidFill>
                  <a:schemeClr val="bg1"/>
                </a:solidFill>
              </a:rPr>
              <a:t>Букварний </a:t>
            </a:r>
            <a:r>
              <a:rPr lang="uk-UA" sz="2800" b="1" dirty="0">
                <a:solidFill>
                  <a:schemeClr val="bg1"/>
                </a:solidFill>
              </a:rPr>
              <a:t>період</a:t>
            </a:r>
            <a:endParaRPr lang="ru-RU" sz="2800" b="1" dirty="0">
              <a:solidFill>
                <a:schemeClr val="bg1"/>
              </a:solidFill>
            </a:endParaRPr>
          </a:p>
          <a:p>
            <a:pPr algn="ctr"/>
            <a:r>
              <a:rPr lang="uk-UA" sz="2800" b="1" dirty="0" smtClean="0">
                <a:solidFill>
                  <a:schemeClr val="bg1"/>
                </a:solidFill>
              </a:rPr>
              <a:t>Урок 6</a:t>
            </a:r>
            <a:r>
              <a:rPr lang="en-US" sz="2800" b="1" dirty="0" smtClean="0">
                <a:solidFill>
                  <a:schemeClr val="bg1"/>
                </a:solidFill>
              </a:rPr>
              <a:t>7</a:t>
            </a:r>
            <a:endParaRPr lang="ru-RU" sz="2800" b="1" dirty="0">
              <a:solidFill>
                <a:schemeClr val="bg1"/>
              </a:solidFill>
            </a:endParaRPr>
          </a:p>
        </p:txBody>
      </p:sp>
    </p:spTree>
    <p:extLst>
      <p:ext uri="{BB962C8B-B14F-4D97-AF65-F5344CB8AC3E}">
        <p14:creationId xmlns:p14="http://schemas.microsoft.com/office/powerpoint/2010/main" val="30285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936703" y="448244"/>
            <a:ext cx="10080702" cy="1090624"/>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3200" b="1" dirty="0" smtClean="0">
                <a:solidFill>
                  <a:schemeClr val="bg1"/>
                </a:solidFill>
              </a:rPr>
              <a:t>Назви  </a:t>
            </a:r>
            <a:r>
              <a:rPr lang="uk-UA" sz="3200" b="1" dirty="0">
                <a:solidFill>
                  <a:schemeClr val="bg1"/>
                </a:solidFill>
              </a:rPr>
              <a:t>зображених тварин. </a:t>
            </a:r>
            <a:r>
              <a:rPr lang="uk-UA" sz="3200" b="1" dirty="0" smtClean="0">
                <a:solidFill>
                  <a:schemeClr val="bg1"/>
                </a:solidFill>
              </a:rPr>
              <a:t>Чи </a:t>
            </a:r>
            <a:r>
              <a:rPr lang="uk-UA" sz="3200" b="1" dirty="0">
                <a:solidFill>
                  <a:schemeClr val="bg1"/>
                </a:solidFill>
              </a:rPr>
              <a:t>живуть вони в наших лісах? Чи </a:t>
            </a:r>
            <a:r>
              <a:rPr lang="uk-UA" sz="3200" b="1" dirty="0" smtClean="0">
                <a:solidFill>
                  <a:schemeClr val="bg1"/>
                </a:solidFill>
              </a:rPr>
              <a:t>знаєш, </a:t>
            </a:r>
            <a:r>
              <a:rPr lang="uk-UA" sz="3200" b="1" dirty="0">
                <a:solidFill>
                  <a:schemeClr val="bg1"/>
                </a:solidFill>
              </a:rPr>
              <a:t>де живуть ці тварини на волі?</a:t>
            </a:r>
          </a:p>
        </p:txBody>
      </p:sp>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8411" t="7258" r="4332" b="9742"/>
          <a:stretch/>
        </p:blipFill>
        <p:spPr>
          <a:xfrm>
            <a:off x="406077" y="1932496"/>
            <a:ext cx="3146035" cy="3794832"/>
          </a:xfrm>
          <a:prstGeom prst="rect">
            <a:avLst/>
          </a:prstGeom>
        </p:spPr>
      </p:pic>
      <p:pic>
        <p:nvPicPr>
          <p:cNvPr id="5" name="Рисунок 4"/>
          <p:cNvPicPr>
            <a:picLocks noChangeAspect="1"/>
          </p:cNvPicPr>
          <p:nvPr/>
        </p:nvPicPr>
        <p:blipFill rotWithShape="1">
          <a:blip r:embed="rId3"/>
          <a:srcRect l="15251" t="22723" r="39411" b="16707"/>
          <a:stretch/>
        </p:blipFill>
        <p:spPr>
          <a:xfrm>
            <a:off x="3629260" y="1633121"/>
            <a:ext cx="5846489" cy="4393581"/>
          </a:xfrm>
          <a:prstGeom prst="rect">
            <a:avLst/>
          </a:prstGeom>
        </p:spPr>
      </p:pic>
      <p:sp>
        <p:nvSpPr>
          <p:cNvPr id="7" name="Прямоугольник 6"/>
          <p:cNvSpPr/>
          <p:nvPr/>
        </p:nvSpPr>
        <p:spPr>
          <a:xfrm>
            <a:off x="3629260" y="1641500"/>
            <a:ext cx="3445044" cy="290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4">
            <a:extLst>
              <a:ext uri="{FF2B5EF4-FFF2-40B4-BE49-F238E27FC236}">
                <a16:creationId xmlns:a16="http://schemas.microsoft.com/office/drawing/2014/main" xmlns="" id="{41300D0C-EC34-4515-9E3A-6F0DC297E5C1}"/>
              </a:ext>
            </a:extLst>
          </p:cNvPr>
          <p:cNvSpPr/>
          <p:nvPr/>
        </p:nvSpPr>
        <p:spPr>
          <a:xfrm>
            <a:off x="0" y="5727328"/>
            <a:ext cx="1054100" cy="1130672"/>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b="1" dirty="0" smtClean="0">
                <a:solidFill>
                  <a:schemeClr val="bg1"/>
                </a:solidFill>
              </a:rPr>
              <a:t>Сторінка</a:t>
            </a:r>
            <a:endParaRPr lang="uk-UA" b="1" dirty="0">
              <a:solidFill>
                <a:schemeClr val="bg1"/>
              </a:solidFill>
            </a:endParaRPr>
          </a:p>
          <a:p>
            <a:pPr algn="ctr"/>
            <a:r>
              <a:rPr lang="uk-UA" sz="3200" b="1" dirty="0" smtClean="0">
                <a:solidFill>
                  <a:schemeClr val="bg1"/>
                </a:solidFill>
              </a:rPr>
              <a:t>18</a:t>
            </a:r>
            <a:endParaRPr lang="ru-RU" sz="3200" b="1" dirty="0">
              <a:solidFill>
                <a:schemeClr val="bg1"/>
              </a:solidFill>
            </a:endParaRPr>
          </a:p>
        </p:txBody>
      </p:sp>
    </p:spTree>
    <p:extLst>
      <p:ext uri="{BB962C8B-B14F-4D97-AF65-F5344CB8AC3E}">
        <p14:creationId xmlns:p14="http://schemas.microsoft.com/office/powerpoint/2010/main" val="247080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936702" y="559757"/>
            <a:ext cx="10225669" cy="140285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2800" b="1" dirty="0">
                <a:solidFill>
                  <a:schemeClr val="bg1"/>
                </a:solidFill>
              </a:rPr>
              <a:t>Завдання на спостережливість і кмітливість. </a:t>
            </a:r>
            <a:r>
              <a:rPr lang="uk-UA" sz="2800" b="1" dirty="0" smtClean="0">
                <a:solidFill>
                  <a:schemeClr val="bg1"/>
                </a:solidFill>
              </a:rPr>
              <a:t>Розпізнай </a:t>
            </a:r>
            <a:r>
              <a:rPr lang="uk-UA" sz="2800" b="1" dirty="0">
                <a:solidFill>
                  <a:schemeClr val="bg1"/>
                </a:solidFill>
              </a:rPr>
              <a:t>на малюнку тварин, які заховалися за деревами та кущами. </a:t>
            </a:r>
            <a:endParaRPr lang="uk-UA" sz="2800" b="1" dirty="0" smtClean="0">
              <a:solidFill>
                <a:schemeClr val="bg1"/>
              </a:solidFill>
            </a:endParaRPr>
          </a:p>
          <a:p>
            <a:pPr algn="ctr"/>
            <a:r>
              <a:rPr lang="uk-UA" sz="2800" b="1" dirty="0" smtClean="0">
                <a:solidFill>
                  <a:schemeClr val="bg1"/>
                </a:solidFill>
              </a:rPr>
              <a:t>Поясни, </a:t>
            </a:r>
            <a:r>
              <a:rPr lang="uk-UA" sz="2800" b="1" dirty="0">
                <a:solidFill>
                  <a:schemeClr val="bg1"/>
                </a:solidFill>
              </a:rPr>
              <a:t>за якими ознаками </a:t>
            </a:r>
            <a:r>
              <a:rPr lang="uk-UA" sz="2800" b="1" dirty="0" smtClean="0">
                <a:solidFill>
                  <a:schemeClr val="bg1"/>
                </a:solidFill>
              </a:rPr>
              <a:t>ти </a:t>
            </a:r>
            <a:r>
              <a:rPr lang="uk-UA" sz="2800" b="1" dirty="0">
                <a:solidFill>
                  <a:schemeClr val="bg1"/>
                </a:solidFill>
              </a:rPr>
              <a:t>це </a:t>
            </a:r>
            <a:r>
              <a:rPr lang="uk-UA" sz="2800" b="1" dirty="0" smtClean="0">
                <a:solidFill>
                  <a:schemeClr val="bg1"/>
                </a:solidFill>
              </a:rPr>
              <a:t>зробиш?</a:t>
            </a:r>
            <a:endParaRPr lang="uk-UA" sz="2800" b="1" dirty="0">
              <a:solidFill>
                <a:schemeClr val="bg1"/>
              </a:solidFill>
            </a:endParaRPr>
          </a:p>
        </p:txBody>
      </p:sp>
      <p:pic>
        <p:nvPicPr>
          <p:cNvPr id="8" name="Рисунок 7"/>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53030" t="22565" r="14586"/>
          <a:stretch/>
        </p:blipFill>
        <p:spPr>
          <a:xfrm flipH="1">
            <a:off x="337646" y="2217226"/>
            <a:ext cx="2179421" cy="2733916"/>
          </a:xfrm>
          <a:prstGeom prst="rect">
            <a:avLst/>
          </a:prstGeom>
        </p:spPr>
      </p:pic>
      <p:pic>
        <p:nvPicPr>
          <p:cNvPr id="5" name="Рисунок 4"/>
          <p:cNvPicPr>
            <a:picLocks noChangeAspect="1"/>
          </p:cNvPicPr>
          <p:nvPr/>
        </p:nvPicPr>
        <p:blipFill rotWithShape="1">
          <a:blip r:embed="rId4"/>
          <a:srcRect l="11945" t="30002" r="37152" b="7789"/>
          <a:stretch/>
        </p:blipFill>
        <p:spPr>
          <a:xfrm>
            <a:off x="2419813" y="2096428"/>
            <a:ext cx="6310185" cy="4337826"/>
          </a:xfrm>
          <a:prstGeom prst="rect">
            <a:avLst/>
          </a:prstGeom>
        </p:spPr>
      </p:pic>
      <p:sp>
        <p:nvSpPr>
          <p:cNvPr id="9" name="Прямоугольник 4">
            <a:extLst>
              <a:ext uri="{FF2B5EF4-FFF2-40B4-BE49-F238E27FC236}">
                <a16:creationId xmlns:a16="http://schemas.microsoft.com/office/drawing/2014/main" xmlns="" id="{41300D0C-EC34-4515-9E3A-6F0DC297E5C1}"/>
              </a:ext>
            </a:extLst>
          </p:cNvPr>
          <p:cNvSpPr/>
          <p:nvPr/>
        </p:nvSpPr>
        <p:spPr>
          <a:xfrm>
            <a:off x="0" y="5727328"/>
            <a:ext cx="1054100" cy="1130672"/>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b="1" dirty="0" smtClean="0">
                <a:solidFill>
                  <a:schemeClr val="bg1"/>
                </a:solidFill>
              </a:rPr>
              <a:t>Сторінка</a:t>
            </a:r>
            <a:endParaRPr lang="uk-UA" b="1" dirty="0">
              <a:solidFill>
                <a:schemeClr val="bg1"/>
              </a:solidFill>
            </a:endParaRPr>
          </a:p>
          <a:p>
            <a:pPr algn="ctr"/>
            <a:r>
              <a:rPr lang="uk-UA" sz="3200" b="1" dirty="0" smtClean="0">
                <a:solidFill>
                  <a:schemeClr val="bg1"/>
                </a:solidFill>
              </a:rPr>
              <a:t>19</a:t>
            </a:r>
            <a:endParaRPr lang="ru-RU" sz="3200" b="1" dirty="0">
              <a:solidFill>
                <a:schemeClr val="bg1"/>
              </a:solidFill>
            </a:endParaRPr>
          </a:p>
        </p:txBody>
      </p:sp>
      <p:sp>
        <p:nvSpPr>
          <p:cNvPr id="10" name="Скругленный прямоугольник 9"/>
          <p:cNvSpPr/>
          <p:nvPr/>
        </p:nvSpPr>
        <p:spPr>
          <a:xfrm>
            <a:off x="8835483" y="2737501"/>
            <a:ext cx="3140927" cy="130403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sz="2400" b="1" dirty="0" err="1"/>
              <a:t>Розкажи</a:t>
            </a:r>
            <a:r>
              <a:rPr lang="ru-RU" sz="2400" b="1" dirty="0"/>
              <a:t> про </a:t>
            </a:r>
            <a:r>
              <a:rPr lang="ru-RU" sz="2400" b="1" dirty="0" err="1"/>
              <a:t>звіра</a:t>
            </a:r>
            <a:r>
              <a:rPr lang="ru-RU" sz="2400" b="1" dirty="0"/>
              <a:t>, </a:t>
            </a:r>
            <a:r>
              <a:rPr lang="ru-RU" sz="2400" b="1" dirty="0" err="1"/>
              <a:t>який</a:t>
            </a:r>
            <a:r>
              <a:rPr lang="ru-RU" sz="2400" b="1" dirty="0"/>
              <a:t> </a:t>
            </a:r>
            <a:r>
              <a:rPr lang="ru-RU" sz="2400" b="1" dirty="0" err="1"/>
              <a:t>тобі</a:t>
            </a:r>
            <a:r>
              <a:rPr lang="ru-RU" sz="2400" b="1" dirty="0"/>
              <a:t> </a:t>
            </a:r>
            <a:r>
              <a:rPr lang="ru-RU" sz="2400" b="1" dirty="0" err="1"/>
              <a:t>найбільше</a:t>
            </a:r>
            <a:r>
              <a:rPr lang="ru-RU" sz="2400" b="1" dirty="0"/>
              <a:t> </a:t>
            </a:r>
            <a:r>
              <a:rPr lang="ru-RU" sz="2400" b="1" dirty="0" err="1"/>
              <a:t>подобається</a:t>
            </a:r>
            <a:r>
              <a:rPr lang="ru-RU" sz="2400" b="1" dirty="0"/>
              <a:t>.</a:t>
            </a:r>
          </a:p>
        </p:txBody>
      </p:sp>
      <p:sp>
        <p:nvSpPr>
          <p:cNvPr id="2" name="Овал 1"/>
          <p:cNvSpPr/>
          <p:nvPr/>
        </p:nvSpPr>
        <p:spPr>
          <a:xfrm>
            <a:off x="2578398" y="2468366"/>
            <a:ext cx="2138568" cy="1445711"/>
          </a:xfrm>
          <a:prstGeom prst="ellipse">
            <a:avLst/>
          </a:prstGeom>
          <a:noFill/>
          <a:ln w="57150">
            <a:solidFill>
              <a:srgbClr val="29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3989036" y="4639137"/>
            <a:ext cx="1455860" cy="1288913"/>
          </a:xfrm>
          <a:prstGeom prst="ellipse">
            <a:avLst/>
          </a:prstGeom>
          <a:noFill/>
          <a:ln w="57150">
            <a:solidFill>
              <a:srgbClr val="29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6912505" y="3044513"/>
            <a:ext cx="1817493" cy="1445711"/>
          </a:xfrm>
          <a:prstGeom prst="ellipse">
            <a:avLst/>
          </a:prstGeom>
          <a:noFill/>
          <a:ln w="57150">
            <a:solidFill>
              <a:srgbClr val="29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5574904" y="2321657"/>
            <a:ext cx="1926149" cy="1445711"/>
          </a:xfrm>
          <a:prstGeom prst="ellipse">
            <a:avLst/>
          </a:prstGeom>
          <a:noFill/>
          <a:ln w="57150">
            <a:solidFill>
              <a:srgbClr val="29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682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979094" y="452568"/>
            <a:ext cx="8732066" cy="1097451"/>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3200" b="1" dirty="0">
                <a:solidFill>
                  <a:schemeClr val="bg1"/>
                </a:solidFill>
              </a:rPr>
              <a:t>Повторюй </a:t>
            </a:r>
            <a:r>
              <a:rPr lang="ru-RU" sz="3200" b="1" dirty="0" err="1">
                <a:solidFill>
                  <a:schemeClr val="bg1"/>
                </a:solidFill>
              </a:rPr>
              <a:t>швидко</a:t>
            </a:r>
            <a:r>
              <a:rPr lang="ru-RU" sz="3200" b="1" dirty="0">
                <a:solidFill>
                  <a:schemeClr val="bg1"/>
                </a:solidFill>
              </a:rPr>
              <a:t> </a:t>
            </a:r>
            <a:r>
              <a:rPr lang="ru-RU" sz="3200" b="1" dirty="0" err="1">
                <a:solidFill>
                  <a:schemeClr val="bg1"/>
                </a:solidFill>
              </a:rPr>
              <a:t>подане</a:t>
            </a:r>
            <a:r>
              <a:rPr lang="ru-RU" sz="3200" b="1" dirty="0">
                <a:solidFill>
                  <a:schemeClr val="bg1"/>
                </a:solidFill>
              </a:rPr>
              <a:t> слово. </a:t>
            </a:r>
            <a:r>
              <a:rPr lang="ru-RU" sz="3200" b="1" dirty="0" err="1">
                <a:solidFill>
                  <a:schemeClr val="bg1"/>
                </a:solidFill>
              </a:rPr>
              <a:t>Назву</a:t>
            </a:r>
            <a:r>
              <a:rPr lang="ru-RU" sz="3200" b="1" dirty="0">
                <a:solidFill>
                  <a:schemeClr val="bg1"/>
                </a:solidFill>
              </a:rPr>
              <a:t> </a:t>
            </a:r>
            <a:r>
              <a:rPr lang="ru-RU" sz="3200" b="1" dirty="0" err="1">
                <a:solidFill>
                  <a:schemeClr val="bg1"/>
                </a:solidFill>
              </a:rPr>
              <a:t>якого</a:t>
            </a:r>
            <a:r>
              <a:rPr lang="ru-RU" sz="3200" b="1" dirty="0">
                <a:solidFill>
                  <a:schemeClr val="bg1"/>
                </a:solidFill>
              </a:rPr>
              <a:t> </a:t>
            </a:r>
            <a:r>
              <a:rPr lang="ru-RU" sz="3200" b="1" dirty="0" err="1">
                <a:solidFill>
                  <a:schemeClr val="bg1"/>
                </a:solidFill>
              </a:rPr>
              <a:t>звіра</a:t>
            </a:r>
            <a:r>
              <a:rPr lang="ru-RU" sz="3200" b="1" dirty="0">
                <a:solidFill>
                  <a:schemeClr val="bg1"/>
                </a:solidFill>
              </a:rPr>
              <a:t> </a:t>
            </a:r>
            <a:r>
              <a:rPr lang="ru-RU" sz="3200" b="1" dirty="0" err="1">
                <a:solidFill>
                  <a:schemeClr val="bg1"/>
                </a:solidFill>
              </a:rPr>
              <a:t>ти</a:t>
            </a:r>
            <a:r>
              <a:rPr lang="ru-RU" sz="3200" b="1" dirty="0">
                <a:solidFill>
                  <a:schemeClr val="bg1"/>
                </a:solidFill>
              </a:rPr>
              <a:t> </a:t>
            </a:r>
            <a:r>
              <a:rPr lang="ru-RU" sz="3200" b="1" dirty="0" err="1">
                <a:solidFill>
                  <a:schemeClr val="bg1"/>
                </a:solidFill>
              </a:rPr>
              <a:t>чуєш</a:t>
            </a:r>
            <a:r>
              <a:rPr lang="ru-RU" sz="3200" b="1" dirty="0">
                <a:solidFill>
                  <a:schemeClr val="bg1"/>
                </a:solidFill>
              </a:rPr>
              <a:t>? Запиши </a:t>
            </a:r>
            <a:r>
              <a:rPr lang="ru-RU" sz="3200" b="1" dirty="0" err="1">
                <a:solidFill>
                  <a:schemeClr val="bg1"/>
                </a:solidFill>
              </a:rPr>
              <a:t>її</a:t>
            </a:r>
            <a:endParaRPr lang="uk-UA" sz="3200" b="1" dirty="0">
              <a:solidFill>
                <a:schemeClr val="bg1"/>
              </a:solidFill>
            </a:endParaRPr>
          </a:p>
        </p:txBody>
      </p:sp>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8411" t="7258" r="4332" b="9742"/>
          <a:stretch/>
        </p:blipFill>
        <p:spPr>
          <a:xfrm>
            <a:off x="406077" y="1932496"/>
            <a:ext cx="3146035" cy="3794832"/>
          </a:xfrm>
          <a:prstGeom prst="rect">
            <a:avLst/>
          </a:prstGeom>
        </p:spPr>
      </p:pic>
      <p:sp>
        <p:nvSpPr>
          <p:cNvPr id="2" name="Скругленный прямоугольник 1"/>
          <p:cNvSpPr/>
          <p:nvPr/>
        </p:nvSpPr>
        <p:spPr>
          <a:xfrm>
            <a:off x="3880130" y="1899055"/>
            <a:ext cx="2933266" cy="9040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4400" b="1" dirty="0">
                <a:solidFill>
                  <a:srgbClr val="0070C0"/>
                </a:solidFill>
              </a:rPr>
              <a:t>банка</a:t>
            </a: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43622" r="36786" b="87885"/>
          <a:stretch/>
        </p:blipFill>
        <p:spPr>
          <a:xfrm>
            <a:off x="7099292" y="1686182"/>
            <a:ext cx="3303037" cy="1499257"/>
          </a:xfrm>
          <a:prstGeom prst="rect">
            <a:avLst/>
          </a:prstGeom>
        </p:spPr>
        <p:style>
          <a:lnRef idx="2">
            <a:schemeClr val="accent1"/>
          </a:lnRef>
          <a:fillRef idx="1">
            <a:schemeClr val="lt1"/>
          </a:fillRef>
          <a:effectRef idx="0">
            <a:schemeClr val="accent1"/>
          </a:effectRef>
          <a:fontRef idx="minor">
            <a:schemeClr val="dk1"/>
          </a:fontRef>
        </p:style>
      </p:pic>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8648" t="41089" r="79413" b="47347"/>
          <a:stretch/>
        </p:blipFill>
        <p:spPr>
          <a:xfrm>
            <a:off x="7968669" y="1819396"/>
            <a:ext cx="1779865" cy="969798"/>
          </a:xfrm>
          <a:prstGeom prst="rect">
            <a:avLst/>
          </a:prstGeom>
        </p:spPr>
      </p:pic>
      <p:pic>
        <p:nvPicPr>
          <p:cNvPr id="1026" name="Picture 2" descr="Банка Пустой Очистить Красная - Бесплатная векторная графика на Pixab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7603" y="2940695"/>
            <a:ext cx="1747524" cy="26713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бан | Апокалипсис вики | Fand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9243" y="2940695"/>
            <a:ext cx="3638939" cy="265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35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944920" y="474979"/>
            <a:ext cx="8732066" cy="829713"/>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4000" b="1" dirty="0">
                <a:solidFill>
                  <a:schemeClr val="bg1"/>
                </a:solidFill>
              </a:rPr>
              <a:t>Гра </a:t>
            </a:r>
            <a:r>
              <a:rPr lang="ru-RU" sz="4000" b="1" dirty="0" err="1">
                <a:solidFill>
                  <a:schemeClr val="bg1"/>
                </a:solidFill>
              </a:rPr>
              <a:t>від</a:t>
            </a:r>
            <a:r>
              <a:rPr lang="ru-RU" sz="4000" b="1" dirty="0">
                <a:solidFill>
                  <a:schemeClr val="bg1"/>
                </a:solidFill>
              </a:rPr>
              <a:t> ветеринара зоопарку</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970" y="1814060"/>
            <a:ext cx="4444240" cy="3251702"/>
          </a:xfrm>
          <a:prstGeom prst="rect">
            <a:avLst/>
          </a:prstGeom>
          <a:ln w="38100">
            <a:solidFill>
              <a:srgbClr val="0070C0"/>
            </a:solidFill>
          </a:ln>
        </p:spPr>
      </p:pic>
      <p:sp>
        <p:nvSpPr>
          <p:cNvPr id="9" name="Прямоугольник 8"/>
          <p:cNvSpPr/>
          <p:nvPr/>
        </p:nvSpPr>
        <p:spPr>
          <a:xfrm>
            <a:off x="4892344" y="1426764"/>
            <a:ext cx="6988974" cy="4708981"/>
          </a:xfrm>
          <a:prstGeom prst="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buFont typeface="Wingdings" panose="05000000000000000000" pitchFamily="2" charset="2"/>
              <a:buChar char="Ø"/>
            </a:pPr>
            <a:r>
              <a:rPr lang="ru-RU" sz="3000" b="1" dirty="0" err="1" smtClean="0">
                <a:solidFill>
                  <a:srgbClr val="0070C0"/>
                </a:solidFill>
              </a:rPr>
              <a:t>Якщо</a:t>
            </a:r>
            <a:r>
              <a:rPr lang="ru-RU" sz="3000" b="1" dirty="0" smtClean="0">
                <a:solidFill>
                  <a:srgbClr val="0070C0"/>
                </a:solidFill>
              </a:rPr>
              <a:t> </a:t>
            </a:r>
            <a:r>
              <a:rPr lang="ru-RU" sz="3000" b="1" dirty="0" err="1" smtClean="0">
                <a:solidFill>
                  <a:srgbClr val="0070C0"/>
                </a:solidFill>
              </a:rPr>
              <a:t>ти</a:t>
            </a:r>
            <a:r>
              <a:rPr lang="ru-RU" sz="3000" b="1" dirty="0" smtClean="0">
                <a:solidFill>
                  <a:srgbClr val="0070C0"/>
                </a:solidFill>
              </a:rPr>
              <a:t> </a:t>
            </a:r>
            <a:r>
              <a:rPr lang="ru-RU" sz="3000" b="1" dirty="0" err="1" smtClean="0">
                <a:solidFill>
                  <a:srgbClr val="0070C0"/>
                </a:solidFill>
              </a:rPr>
              <a:t>знаєш</a:t>
            </a:r>
            <a:r>
              <a:rPr lang="ru-RU" sz="3000" b="1" dirty="0" smtClean="0">
                <a:solidFill>
                  <a:srgbClr val="0070C0"/>
                </a:solidFill>
              </a:rPr>
              <a:t>, </a:t>
            </a:r>
            <a:r>
              <a:rPr lang="ru-RU" sz="3000" b="1" dirty="0" err="1">
                <a:solidFill>
                  <a:srgbClr val="0070C0"/>
                </a:solidFill>
              </a:rPr>
              <a:t>що</a:t>
            </a:r>
            <a:r>
              <a:rPr lang="ru-RU" sz="3000" b="1" dirty="0">
                <a:solidFill>
                  <a:srgbClr val="0070C0"/>
                </a:solidFill>
              </a:rPr>
              <a:t> </a:t>
            </a:r>
            <a:r>
              <a:rPr lang="ru-RU" sz="3000" b="1" dirty="0" err="1">
                <a:solidFill>
                  <a:srgbClr val="0070C0"/>
                </a:solidFill>
              </a:rPr>
              <a:t>звірів</a:t>
            </a:r>
            <a:r>
              <a:rPr lang="ru-RU" sz="3000" b="1" dirty="0">
                <a:solidFill>
                  <a:srgbClr val="0070C0"/>
                </a:solidFill>
              </a:rPr>
              <a:t> не </a:t>
            </a:r>
            <a:r>
              <a:rPr lang="ru-RU" sz="3000" b="1" dirty="0" err="1">
                <a:solidFill>
                  <a:srgbClr val="0070C0"/>
                </a:solidFill>
              </a:rPr>
              <a:t>можна</a:t>
            </a:r>
            <a:r>
              <a:rPr lang="ru-RU" sz="3000" b="1" dirty="0">
                <a:solidFill>
                  <a:srgbClr val="0070C0"/>
                </a:solidFill>
              </a:rPr>
              <a:t> </a:t>
            </a:r>
            <a:r>
              <a:rPr lang="ru-RU" sz="3000" b="1" dirty="0" err="1">
                <a:solidFill>
                  <a:srgbClr val="0070C0"/>
                </a:solidFill>
              </a:rPr>
              <a:t>дражнити</a:t>
            </a:r>
            <a:r>
              <a:rPr lang="ru-RU" sz="3000" b="1" dirty="0">
                <a:solidFill>
                  <a:srgbClr val="0070C0"/>
                </a:solidFill>
              </a:rPr>
              <a:t>,— </a:t>
            </a:r>
            <a:r>
              <a:rPr lang="ru-RU" sz="3000" b="1" dirty="0" smtClean="0">
                <a:solidFill>
                  <a:srgbClr val="0070C0"/>
                </a:solidFill>
              </a:rPr>
              <a:t>стань </a:t>
            </a:r>
            <a:r>
              <a:rPr lang="ru-RU" sz="3000" b="1" dirty="0" err="1">
                <a:solidFill>
                  <a:srgbClr val="0070C0"/>
                </a:solidFill>
              </a:rPr>
              <a:t>рівненько</a:t>
            </a:r>
            <a:r>
              <a:rPr lang="ru-RU" sz="3000" b="1" dirty="0">
                <a:solidFill>
                  <a:srgbClr val="0070C0"/>
                </a:solidFill>
              </a:rPr>
              <a:t>. </a:t>
            </a:r>
          </a:p>
          <a:p>
            <a:pPr marL="457200" indent="-457200" algn="just">
              <a:buFont typeface="Wingdings" panose="05000000000000000000" pitchFamily="2" charset="2"/>
              <a:buChar char="Ø"/>
            </a:pPr>
            <a:r>
              <a:rPr lang="ru-RU" sz="3000" b="1" dirty="0" err="1">
                <a:solidFill>
                  <a:srgbClr val="0070C0"/>
                </a:solidFill>
              </a:rPr>
              <a:t>Якщо</a:t>
            </a:r>
            <a:r>
              <a:rPr lang="ru-RU" sz="3000" b="1" dirty="0">
                <a:solidFill>
                  <a:srgbClr val="0070C0"/>
                </a:solidFill>
              </a:rPr>
              <a:t> </a:t>
            </a:r>
            <a:r>
              <a:rPr lang="ru-RU" sz="3000" b="1" dirty="0" err="1" smtClean="0">
                <a:solidFill>
                  <a:srgbClr val="0070C0"/>
                </a:solidFill>
              </a:rPr>
              <a:t>ти</a:t>
            </a:r>
            <a:r>
              <a:rPr lang="ru-RU" sz="3000" b="1" dirty="0" smtClean="0">
                <a:solidFill>
                  <a:srgbClr val="0070C0"/>
                </a:solidFill>
              </a:rPr>
              <a:t> </a:t>
            </a:r>
            <a:r>
              <a:rPr lang="ru-RU" sz="3000" b="1" dirty="0" err="1" smtClean="0">
                <a:solidFill>
                  <a:srgbClr val="0070C0"/>
                </a:solidFill>
              </a:rPr>
              <a:t>приносиш</a:t>
            </a:r>
            <a:r>
              <a:rPr lang="ru-RU" sz="3000" b="1" dirty="0" smtClean="0">
                <a:solidFill>
                  <a:srgbClr val="0070C0"/>
                </a:solidFill>
              </a:rPr>
              <a:t> </a:t>
            </a:r>
            <a:r>
              <a:rPr lang="ru-RU" sz="3000" b="1" dirty="0">
                <a:solidFill>
                  <a:srgbClr val="0070C0"/>
                </a:solidFill>
              </a:rPr>
              <a:t>до зоопарку </a:t>
            </a:r>
            <a:r>
              <a:rPr lang="ru-RU" sz="3000" b="1" dirty="0" err="1">
                <a:solidFill>
                  <a:srgbClr val="0070C0"/>
                </a:solidFill>
              </a:rPr>
              <a:t>їжу</a:t>
            </a:r>
            <a:r>
              <a:rPr lang="ru-RU" sz="3000" b="1" dirty="0">
                <a:solidFill>
                  <a:srgbClr val="0070C0"/>
                </a:solidFill>
              </a:rPr>
              <a:t> </a:t>
            </a:r>
            <a:r>
              <a:rPr lang="ru-RU" sz="3000" b="1" dirty="0" err="1">
                <a:solidFill>
                  <a:srgbClr val="0070C0"/>
                </a:solidFill>
              </a:rPr>
              <a:t>тваринам</a:t>
            </a:r>
            <a:r>
              <a:rPr lang="ru-RU" sz="3000" b="1" dirty="0">
                <a:solidFill>
                  <a:srgbClr val="0070C0"/>
                </a:solidFill>
              </a:rPr>
              <a:t> — </a:t>
            </a:r>
            <a:r>
              <a:rPr lang="ru-RU" sz="3000" b="1" dirty="0" smtClean="0">
                <a:solidFill>
                  <a:srgbClr val="0070C0"/>
                </a:solidFill>
              </a:rPr>
              <a:t>сплесни в </a:t>
            </a:r>
            <a:r>
              <a:rPr lang="ru-RU" sz="3000" b="1" dirty="0" err="1">
                <a:solidFill>
                  <a:srgbClr val="0070C0"/>
                </a:solidFill>
              </a:rPr>
              <a:t>долоні</a:t>
            </a:r>
            <a:r>
              <a:rPr lang="ru-RU" sz="3000" b="1" dirty="0">
                <a:solidFill>
                  <a:srgbClr val="0070C0"/>
                </a:solidFill>
              </a:rPr>
              <a:t>. </a:t>
            </a:r>
          </a:p>
          <a:p>
            <a:pPr marL="457200" indent="-457200">
              <a:buFont typeface="Wingdings" panose="05000000000000000000" pitchFamily="2" charset="2"/>
              <a:buChar char="Ø"/>
            </a:pPr>
            <a:r>
              <a:rPr lang="ru-RU" sz="3000" b="1" dirty="0" err="1">
                <a:solidFill>
                  <a:srgbClr val="0070C0"/>
                </a:solidFill>
              </a:rPr>
              <a:t>Якщо</a:t>
            </a:r>
            <a:r>
              <a:rPr lang="ru-RU" sz="3000" b="1" dirty="0">
                <a:solidFill>
                  <a:srgbClr val="0070C0"/>
                </a:solidFill>
              </a:rPr>
              <a:t> </a:t>
            </a:r>
            <a:r>
              <a:rPr lang="ru-RU" sz="3000" b="1" dirty="0" err="1" smtClean="0">
                <a:solidFill>
                  <a:srgbClr val="0070C0"/>
                </a:solidFill>
              </a:rPr>
              <a:t>ти</a:t>
            </a:r>
            <a:r>
              <a:rPr lang="ru-RU" sz="3000" b="1" dirty="0" smtClean="0">
                <a:solidFill>
                  <a:srgbClr val="0070C0"/>
                </a:solidFill>
              </a:rPr>
              <a:t> </a:t>
            </a:r>
            <a:r>
              <a:rPr lang="ru-RU" sz="3000" b="1" dirty="0" err="1">
                <a:solidFill>
                  <a:srgbClr val="0070C0"/>
                </a:solidFill>
              </a:rPr>
              <a:t>уважно</a:t>
            </a:r>
            <a:r>
              <a:rPr lang="ru-RU" sz="3000" b="1" dirty="0">
                <a:solidFill>
                  <a:srgbClr val="0070C0"/>
                </a:solidFill>
              </a:rPr>
              <a:t> </a:t>
            </a:r>
            <a:r>
              <a:rPr lang="ru-RU" sz="3000" b="1" dirty="0" err="1" smtClean="0">
                <a:solidFill>
                  <a:srgbClr val="0070C0"/>
                </a:solidFill>
              </a:rPr>
              <a:t>слухаєш</a:t>
            </a:r>
            <a:r>
              <a:rPr lang="ru-RU" sz="3000" b="1" dirty="0" smtClean="0">
                <a:solidFill>
                  <a:srgbClr val="0070C0"/>
                </a:solidFill>
              </a:rPr>
              <a:t> </a:t>
            </a:r>
            <a:r>
              <a:rPr lang="ru-RU" sz="3000" b="1" dirty="0" err="1">
                <a:solidFill>
                  <a:srgbClr val="0070C0"/>
                </a:solidFill>
              </a:rPr>
              <a:t>екскурсовода</a:t>
            </a:r>
            <a:r>
              <a:rPr lang="ru-RU" sz="3000" b="1" dirty="0">
                <a:solidFill>
                  <a:srgbClr val="0070C0"/>
                </a:solidFill>
              </a:rPr>
              <a:t> — </a:t>
            </a:r>
            <a:r>
              <a:rPr lang="ru-RU" sz="3000" b="1" dirty="0" err="1" smtClean="0">
                <a:solidFill>
                  <a:srgbClr val="0070C0"/>
                </a:solidFill>
              </a:rPr>
              <a:t>тупни</a:t>
            </a:r>
            <a:r>
              <a:rPr lang="ru-RU" sz="3000" b="1" dirty="0" smtClean="0">
                <a:solidFill>
                  <a:srgbClr val="0070C0"/>
                </a:solidFill>
              </a:rPr>
              <a:t> </a:t>
            </a:r>
            <a:r>
              <a:rPr lang="ru-RU" sz="3000" b="1" dirty="0">
                <a:solidFill>
                  <a:srgbClr val="0070C0"/>
                </a:solidFill>
              </a:rPr>
              <a:t>ногою. </a:t>
            </a:r>
          </a:p>
          <a:p>
            <a:pPr marL="457200" indent="-457200" algn="just">
              <a:buFont typeface="Wingdings" panose="05000000000000000000" pitchFamily="2" charset="2"/>
              <a:buChar char="Ø"/>
            </a:pPr>
            <a:r>
              <a:rPr lang="ru-RU" sz="3000" b="1" dirty="0" err="1">
                <a:solidFill>
                  <a:srgbClr val="0070C0"/>
                </a:solidFill>
              </a:rPr>
              <a:t>Якщо</a:t>
            </a:r>
            <a:r>
              <a:rPr lang="ru-RU" sz="3000" b="1" dirty="0">
                <a:solidFill>
                  <a:srgbClr val="0070C0"/>
                </a:solidFill>
              </a:rPr>
              <a:t> </a:t>
            </a:r>
            <a:r>
              <a:rPr lang="ru-RU" sz="3000" b="1" dirty="0" err="1">
                <a:solidFill>
                  <a:srgbClr val="0070C0"/>
                </a:solidFill>
              </a:rPr>
              <a:t>т</a:t>
            </a:r>
            <a:r>
              <a:rPr lang="ru-RU" sz="3000" b="1" dirty="0" err="1" smtClean="0">
                <a:solidFill>
                  <a:srgbClr val="0070C0"/>
                </a:solidFill>
              </a:rPr>
              <a:t>и</a:t>
            </a:r>
            <a:r>
              <a:rPr lang="ru-RU" sz="3000" b="1" dirty="0" smtClean="0">
                <a:solidFill>
                  <a:srgbClr val="0070C0"/>
                </a:solidFill>
              </a:rPr>
              <a:t> </a:t>
            </a:r>
            <a:r>
              <a:rPr lang="ru-RU" sz="3000" b="1" dirty="0" err="1" smtClean="0">
                <a:solidFill>
                  <a:srgbClr val="0070C0"/>
                </a:solidFill>
              </a:rPr>
              <a:t>знаєш</a:t>
            </a:r>
            <a:r>
              <a:rPr lang="ru-RU" sz="3000" b="1" dirty="0" smtClean="0">
                <a:solidFill>
                  <a:srgbClr val="0070C0"/>
                </a:solidFill>
              </a:rPr>
              <a:t>, </a:t>
            </a:r>
            <a:r>
              <a:rPr lang="ru-RU" sz="3000" b="1" dirty="0" err="1">
                <a:solidFill>
                  <a:srgbClr val="0070C0"/>
                </a:solidFill>
              </a:rPr>
              <a:t>що</a:t>
            </a:r>
            <a:r>
              <a:rPr lang="ru-RU" sz="3000" b="1" dirty="0">
                <a:solidFill>
                  <a:srgbClr val="0070C0"/>
                </a:solidFill>
              </a:rPr>
              <a:t> природу </a:t>
            </a:r>
            <a:r>
              <a:rPr lang="ru-RU" sz="3000" b="1" dirty="0" err="1">
                <a:solidFill>
                  <a:srgbClr val="0070C0"/>
                </a:solidFill>
              </a:rPr>
              <a:t>потрібно</a:t>
            </a:r>
            <a:r>
              <a:rPr lang="ru-RU" sz="3000" b="1" dirty="0">
                <a:solidFill>
                  <a:srgbClr val="0070C0"/>
                </a:solidFill>
              </a:rPr>
              <a:t> </a:t>
            </a:r>
            <a:r>
              <a:rPr lang="ru-RU" sz="3000" b="1" dirty="0" err="1">
                <a:solidFill>
                  <a:srgbClr val="0070C0"/>
                </a:solidFill>
              </a:rPr>
              <a:t>охороняти</a:t>
            </a:r>
            <a:r>
              <a:rPr lang="ru-RU" sz="3000" b="1" dirty="0">
                <a:solidFill>
                  <a:srgbClr val="0070C0"/>
                </a:solidFill>
              </a:rPr>
              <a:t>,— </a:t>
            </a:r>
            <a:r>
              <a:rPr lang="ru-RU" sz="3000" b="1" dirty="0" smtClean="0">
                <a:solidFill>
                  <a:srgbClr val="0070C0"/>
                </a:solidFill>
              </a:rPr>
              <a:t>сплесни </a:t>
            </a:r>
            <a:r>
              <a:rPr lang="ru-RU" sz="3000" b="1" dirty="0">
                <a:solidFill>
                  <a:srgbClr val="0070C0"/>
                </a:solidFill>
              </a:rPr>
              <a:t>над головою. </a:t>
            </a:r>
          </a:p>
          <a:p>
            <a:pPr marL="457200" indent="-457200" algn="just">
              <a:buFont typeface="Wingdings" panose="05000000000000000000" pitchFamily="2" charset="2"/>
              <a:buChar char="Ø"/>
            </a:pPr>
            <a:r>
              <a:rPr lang="ru-RU" sz="3000" b="1" dirty="0" err="1">
                <a:solidFill>
                  <a:srgbClr val="0070C0"/>
                </a:solidFill>
              </a:rPr>
              <a:t>Якщо</a:t>
            </a:r>
            <a:r>
              <a:rPr lang="ru-RU" sz="3000" b="1" dirty="0">
                <a:solidFill>
                  <a:srgbClr val="0070C0"/>
                </a:solidFill>
              </a:rPr>
              <a:t> </a:t>
            </a:r>
            <a:r>
              <a:rPr lang="ru-RU" sz="3000" b="1" dirty="0" err="1" smtClean="0">
                <a:solidFill>
                  <a:srgbClr val="0070C0"/>
                </a:solidFill>
              </a:rPr>
              <a:t>ти</a:t>
            </a:r>
            <a:r>
              <a:rPr lang="ru-RU" sz="3000" b="1" dirty="0" smtClean="0">
                <a:solidFill>
                  <a:srgbClr val="0070C0"/>
                </a:solidFill>
              </a:rPr>
              <a:t> </a:t>
            </a:r>
            <a:r>
              <a:rPr lang="ru-RU" sz="3000" b="1" dirty="0" err="1" smtClean="0">
                <a:solidFill>
                  <a:srgbClr val="0070C0"/>
                </a:solidFill>
              </a:rPr>
              <a:t>справжній</a:t>
            </a:r>
            <a:r>
              <a:rPr lang="ru-RU" sz="3000" b="1" dirty="0" smtClean="0">
                <a:solidFill>
                  <a:srgbClr val="0070C0"/>
                </a:solidFill>
              </a:rPr>
              <a:t> </a:t>
            </a:r>
            <a:r>
              <a:rPr lang="ru-RU" sz="3000" b="1" dirty="0" err="1" smtClean="0">
                <a:solidFill>
                  <a:srgbClr val="0070C0"/>
                </a:solidFill>
              </a:rPr>
              <a:t>природолюб</a:t>
            </a:r>
            <a:r>
              <a:rPr lang="ru-RU" sz="3000" b="1" dirty="0" smtClean="0">
                <a:solidFill>
                  <a:srgbClr val="0070C0"/>
                </a:solidFill>
              </a:rPr>
              <a:t> </a:t>
            </a:r>
            <a:r>
              <a:rPr lang="ru-RU" sz="3000" b="1" dirty="0">
                <a:solidFill>
                  <a:srgbClr val="0070C0"/>
                </a:solidFill>
              </a:rPr>
              <a:t>— </a:t>
            </a:r>
            <a:r>
              <a:rPr lang="ru-RU" sz="3000" b="1" dirty="0" err="1" smtClean="0">
                <a:solidFill>
                  <a:srgbClr val="0070C0"/>
                </a:solidFill>
              </a:rPr>
              <a:t>усміхнись</a:t>
            </a:r>
            <a:r>
              <a:rPr lang="ru-RU" sz="3000" b="1" dirty="0" smtClean="0">
                <a:solidFill>
                  <a:srgbClr val="0070C0"/>
                </a:solidFill>
              </a:rPr>
              <a:t> </a:t>
            </a:r>
            <a:r>
              <a:rPr lang="ru-RU" sz="3000" b="1" dirty="0" err="1" smtClean="0">
                <a:solidFill>
                  <a:srgbClr val="0070C0"/>
                </a:solidFill>
              </a:rPr>
              <a:t>собі</a:t>
            </a:r>
            <a:r>
              <a:rPr lang="ru-RU" sz="3000" b="1" dirty="0" smtClean="0">
                <a:solidFill>
                  <a:srgbClr val="0070C0"/>
                </a:solidFill>
              </a:rPr>
              <a:t>. </a:t>
            </a:r>
            <a:endParaRPr lang="ru-RU" sz="3000" b="1" dirty="0">
              <a:solidFill>
                <a:srgbClr val="0070C0"/>
              </a:solidFill>
            </a:endParaRPr>
          </a:p>
        </p:txBody>
      </p:sp>
    </p:spTree>
    <p:extLst>
      <p:ext uri="{BB962C8B-B14F-4D97-AF65-F5344CB8AC3E}">
        <p14:creationId xmlns:p14="http://schemas.microsoft.com/office/powerpoint/2010/main" val="153035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Дети с помощью планшета с иконками образования Бесплатные вектор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621" y="2515995"/>
            <a:ext cx="4530953" cy="3959156"/>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4"/>
          <p:cNvSpPr/>
          <p:nvPr/>
        </p:nvSpPr>
        <p:spPr>
          <a:xfrm>
            <a:off x="1810760" y="519076"/>
            <a:ext cx="8811364" cy="820653"/>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uk-UA" sz="4000" b="1" dirty="0">
                <a:solidFill>
                  <a:schemeClr val="bg1"/>
                </a:solidFill>
              </a:rPr>
              <a:t>Online </a:t>
            </a:r>
            <a:r>
              <a:rPr lang="uk-UA" altLang="uk-UA" sz="4000" b="1" dirty="0">
                <a:solidFill>
                  <a:schemeClr val="bg1"/>
                </a:solidFill>
              </a:rPr>
              <a:t>завдання</a:t>
            </a:r>
            <a:endParaRPr lang="en-US" altLang="uk-UA" sz="4000" b="1" dirty="0">
              <a:solidFill>
                <a:schemeClr val="bg1"/>
              </a:solidFill>
            </a:endParaRPr>
          </a:p>
        </p:txBody>
      </p:sp>
      <p:pic>
        <p:nvPicPr>
          <p:cNvPr id="5" name="Рисунок 4">
            <a:extLst>
              <a:ext uri="{FF2B5EF4-FFF2-40B4-BE49-F238E27FC236}">
                <a16:creationId xmlns:a16="http://schemas.microsoft.com/office/drawing/2014/main" xmlns="" id="{A0166A2E-11B6-9924-13BC-3EA377A2E6BD}"/>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4910"/>
          <a:stretch/>
        </p:blipFill>
        <p:spPr>
          <a:xfrm>
            <a:off x="9415902" y="1870364"/>
            <a:ext cx="2598052" cy="4538966"/>
          </a:xfrm>
          <a:prstGeom prst="rect">
            <a:avLst/>
          </a:prstGeom>
        </p:spPr>
      </p:pic>
      <p:pic>
        <p:nvPicPr>
          <p:cNvPr id="7" name="Рисунок 6">
            <a:hlinkClick r:id="rId6"/>
            <a:extLst>
              <a:ext uri="{FF2B5EF4-FFF2-40B4-BE49-F238E27FC236}">
                <a16:creationId xmlns:a16="http://schemas.microsoft.com/office/drawing/2014/main" xmlns="" id="{AE1BDFF9-2805-3F10-36E3-965C7681E7D9}"/>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14597" t="13192" r="17996" b="19677"/>
          <a:stretch/>
        </p:blipFill>
        <p:spPr>
          <a:xfrm>
            <a:off x="290638" y="1745674"/>
            <a:ext cx="4265586" cy="4587906"/>
          </a:xfrm>
          <a:prstGeom prst="rect">
            <a:avLst/>
          </a:prstGeom>
        </p:spPr>
      </p:pic>
      <p:sp>
        <p:nvSpPr>
          <p:cNvPr id="15" name="Бульбашка прямої мови: прямокутна з округленими кутами 14">
            <a:extLst>
              <a:ext uri="{FF2B5EF4-FFF2-40B4-BE49-F238E27FC236}">
                <a16:creationId xmlns:a16="http://schemas.microsoft.com/office/drawing/2014/main" xmlns="" id="{40C535D8-E54A-66BB-B01B-D0A4914AA87E}"/>
              </a:ext>
            </a:extLst>
          </p:cNvPr>
          <p:cNvSpPr/>
          <p:nvPr/>
        </p:nvSpPr>
        <p:spPr>
          <a:xfrm>
            <a:off x="4972096" y="1339730"/>
            <a:ext cx="3912001" cy="1061268"/>
          </a:xfrm>
          <a:prstGeom prst="wedgeRoundRectCallout">
            <a:avLst>
              <a:gd name="adj1" fmla="val -7355"/>
              <a:gd name="adj2" fmla="val 74448"/>
              <a:gd name="adj3" fmla="val 16667"/>
            </a:avLst>
          </a:prstGeom>
          <a:solidFill>
            <a:srgbClr val="78B64E"/>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i="0" dirty="0" err="1">
                <a:solidFill>
                  <a:srgbClr val="FFFF00"/>
                </a:solidFill>
                <a:effectLst>
                  <a:outerShdw blurRad="38100" dist="38100" dir="2700000" algn="tl">
                    <a:srgbClr val="000000">
                      <a:alpha val="43137"/>
                    </a:srgbClr>
                  </a:outerShdw>
                </a:effectLst>
              </a:rPr>
              <a:t>Відскануй</a:t>
            </a:r>
            <a:r>
              <a:rPr lang="uk-UA" sz="2400" b="1" i="0" dirty="0">
                <a:solidFill>
                  <a:srgbClr val="FFFF00"/>
                </a:solidFill>
                <a:effectLst>
                  <a:outerShdw blurRad="38100" dist="38100" dir="2700000" algn="tl">
                    <a:srgbClr val="000000">
                      <a:alpha val="43137"/>
                    </a:srgbClr>
                  </a:outerShdw>
                </a:effectLst>
              </a:rPr>
              <a:t> </a:t>
            </a:r>
            <a:r>
              <a:rPr lang="en-US" sz="2400" b="1" i="0" dirty="0">
                <a:solidFill>
                  <a:srgbClr val="FFFF00"/>
                </a:solidFill>
                <a:effectLst>
                  <a:outerShdw blurRad="38100" dist="38100" dir="2700000" algn="tl">
                    <a:srgbClr val="000000">
                      <a:alpha val="43137"/>
                    </a:srgbClr>
                  </a:outerShdw>
                </a:effectLst>
              </a:rPr>
              <a:t>QR</a:t>
            </a:r>
            <a:r>
              <a:rPr lang="uk-UA" sz="2400" b="1" i="0" dirty="0">
                <a:solidFill>
                  <a:srgbClr val="FFFF00"/>
                </a:solidFill>
                <a:effectLst>
                  <a:outerShdw blurRad="38100" dist="38100" dir="2700000" algn="tl">
                    <a:srgbClr val="000000">
                      <a:alpha val="43137"/>
                    </a:srgbClr>
                  </a:outerShdw>
                </a:effectLst>
              </a:rPr>
              <a:t>-код або натисни </a:t>
            </a:r>
            <a:r>
              <a:rPr lang="uk-UA" sz="2400" b="1" dirty="0">
                <a:solidFill>
                  <a:srgbClr val="FFFF00"/>
                </a:solidFill>
                <a:effectLst>
                  <a:outerShdw blurRad="38100" dist="38100" dir="2700000" algn="tl">
                    <a:srgbClr val="000000">
                      <a:alpha val="43137"/>
                    </a:srgbClr>
                  </a:outerShdw>
                </a:effectLst>
              </a:rPr>
              <a:t>жовтий круг</a:t>
            </a:r>
            <a:r>
              <a:rPr lang="uk-UA" sz="2400" b="1" i="0" dirty="0">
                <a:solidFill>
                  <a:srgbClr val="FFFF00"/>
                </a:solidFill>
                <a:effectLst>
                  <a:outerShdw blurRad="38100" dist="38100" dir="2700000" algn="tl">
                    <a:srgbClr val="000000">
                      <a:alpha val="43137"/>
                    </a:srgbClr>
                  </a:outerShdw>
                </a:effectLst>
              </a:rPr>
              <a:t>!</a:t>
            </a:r>
            <a:endParaRPr lang="uk-UA" sz="2400" b="1" dirty="0">
              <a:solidFill>
                <a:srgbClr val="FFFF00"/>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9"/>
          <a:stretch>
            <a:fillRect/>
          </a:stretch>
        </p:blipFill>
        <p:spPr>
          <a:xfrm>
            <a:off x="10000860" y="2183362"/>
            <a:ext cx="1242528" cy="1242528"/>
          </a:xfrm>
          <a:prstGeom prst="rect">
            <a:avLst/>
          </a:prstGeom>
        </p:spPr>
      </p:pic>
    </p:spTree>
    <p:extLst>
      <p:ext uri="{BB962C8B-B14F-4D97-AF65-F5344CB8AC3E}">
        <p14:creationId xmlns:p14="http://schemas.microsoft.com/office/powerpoint/2010/main" val="269736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4">
            <a:extLst>
              <a:ext uri="{FF2B5EF4-FFF2-40B4-BE49-F238E27FC236}">
                <a16:creationId xmlns:a16="http://schemas.microsoft.com/office/drawing/2014/main" xmlns="" id="{6F18290F-02C1-493B-B24A-343BB9484D7F}"/>
              </a:ext>
            </a:extLst>
          </p:cNvPr>
          <p:cNvSpPr/>
          <p:nvPr/>
        </p:nvSpPr>
        <p:spPr>
          <a:xfrm>
            <a:off x="1449659" y="515828"/>
            <a:ext cx="9333136" cy="1279518"/>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3600" b="1" dirty="0">
                <a:solidFill>
                  <a:schemeClr val="bg1"/>
                </a:solidFill>
              </a:rPr>
              <a:t>Рефлексія. Вправа </a:t>
            </a:r>
            <a:endParaRPr lang="uk-UA" sz="3600" b="1" dirty="0" smtClean="0">
              <a:solidFill>
                <a:schemeClr val="bg1"/>
              </a:solidFill>
            </a:endParaRPr>
          </a:p>
          <a:p>
            <a:pPr algn="ctr"/>
            <a:r>
              <a:rPr lang="uk-UA" sz="3600" b="1" dirty="0" smtClean="0">
                <a:solidFill>
                  <a:schemeClr val="bg1"/>
                </a:solidFill>
              </a:rPr>
              <a:t>«</a:t>
            </a:r>
            <a:r>
              <a:rPr lang="uk-UA" sz="3600" b="1" dirty="0">
                <a:solidFill>
                  <a:schemeClr val="bg1"/>
                </a:solidFill>
              </a:rPr>
              <a:t>Ранець-м'ясорубка-кошик»</a:t>
            </a:r>
          </a:p>
        </p:txBody>
      </p:sp>
      <p:pic>
        <p:nvPicPr>
          <p:cNvPr id="21506" name="Picture 2" descr="Мультфильм школьный рюкзак дает большие пальцы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73526" y="2101228"/>
            <a:ext cx="2829040" cy="2462982"/>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Векторный мультфильм кухни мясорубки Клипарт Изображение"/>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03602" y="2149133"/>
            <a:ext cx="2774030" cy="236717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SHOPPING CART GREEN vector icon | SVG(VECTOR):Domínio público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2204" y="1957035"/>
            <a:ext cx="2953259" cy="2607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3526" y="4858510"/>
            <a:ext cx="2434396"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uk-UA" sz="3600" b="1" dirty="0">
                <a:solidFill>
                  <a:schemeClr val="bg1"/>
                </a:solidFill>
              </a:rPr>
              <a:t>Корисні </a:t>
            </a:r>
          </a:p>
          <a:p>
            <a:pPr algn="ctr"/>
            <a:r>
              <a:rPr lang="uk-UA" sz="3600" b="1" dirty="0">
                <a:solidFill>
                  <a:schemeClr val="bg1"/>
                </a:solidFill>
              </a:rPr>
              <a:t>знання</a:t>
            </a:r>
            <a:endParaRPr lang="ru-RU" sz="3600" b="1" dirty="0">
              <a:solidFill>
                <a:schemeClr val="bg1"/>
              </a:solidFill>
            </a:endParaRPr>
          </a:p>
        </p:txBody>
      </p:sp>
      <p:sp>
        <p:nvSpPr>
          <p:cNvPr id="13" name="TextBox 12"/>
          <p:cNvSpPr txBox="1"/>
          <p:nvPr/>
        </p:nvSpPr>
        <p:spPr>
          <a:xfrm>
            <a:off x="4459605" y="4885899"/>
            <a:ext cx="3262024"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uk-UA" sz="3600" b="1" dirty="0">
                <a:solidFill>
                  <a:schemeClr val="bg1"/>
                </a:solidFill>
              </a:rPr>
              <a:t>Над цим варто замислитися</a:t>
            </a:r>
            <a:endParaRPr lang="ru-RU" sz="3600" b="1" dirty="0">
              <a:solidFill>
                <a:schemeClr val="bg1"/>
              </a:solidFill>
            </a:endParaRPr>
          </a:p>
        </p:txBody>
      </p:sp>
      <p:sp>
        <p:nvSpPr>
          <p:cNvPr id="14" name="TextBox 13"/>
          <p:cNvSpPr txBox="1"/>
          <p:nvPr/>
        </p:nvSpPr>
        <p:spPr>
          <a:xfrm>
            <a:off x="8327032" y="4858511"/>
            <a:ext cx="2768431"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uk-UA" sz="3600" b="1" dirty="0">
                <a:solidFill>
                  <a:schemeClr val="bg1"/>
                </a:solidFill>
              </a:rPr>
              <a:t>Це мені  потрібно</a:t>
            </a:r>
            <a:endParaRPr lang="ru-RU" sz="3600" b="1" dirty="0">
              <a:solidFill>
                <a:schemeClr val="bg1"/>
              </a:solidFill>
            </a:endParaRPr>
          </a:p>
        </p:txBody>
      </p:sp>
    </p:spTree>
    <p:extLst>
      <p:ext uri="{BB962C8B-B14F-4D97-AF65-F5344CB8AC3E}">
        <p14:creationId xmlns:p14="http://schemas.microsoft.com/office/powerpoint/2010/main" val="97202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Скругленный прямоугольник 4"/>
          <p:cNvSpPr/>
          <p:nvPr/>
        </p:nvSpPr>
        <p:spPr>
          <a:xfrm>
            <a:off x="1103970" y="525172"/>
            <a:ext cx="9846527" cy="811156"/>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3600" b="1" dirty="0">
                <a:solidFill>
                  <a:schemeClr val="bg1"/>
                </a:solidFill>
              </a:rPr>
              <a:t>Психологічна </a:t>
            </a:r>
            <a:r>
              <a:rPr lang="uk-UA" sz="3600" b="1" dirty="0" smtClean="0">
                <a:solidFill>
                  <a:schemeClr val="bg1"/>
                </a:solidFill>
              </a:rPr>
              <a:t>вправа </a:t>
            </a:r>
            <a:r>
              <a:rPr lang="uk-UA" sz="3600" b="1" dirty="0">
                <a:solidFill>
                  <a:schemeClr val="bg1"/>
                </a:solidFill>
              </a:rPr>
              <a:t>«ЧАРІВНІ ОКУЛЯРИ»</a:t>
            </a:r>
          </a:p>
        </p:txBody>
      </p:sp>
      <p:sp>
        <p:nvSpPr>
          <p:cNvPr id="8" name="Прямокутник: округлені кути 11">
            <a:extLst>
              <a:ext uri="{FF2B5EF4-FFF2-40B4-BE49-F238E27FC236}">
                <a16:creationId xmlns:a16="http://schemas.microsoft.com/office/drawing/2014/main" xmlns="" id="{4CB1A838-0F8E-457D-A2C3-133F69AC06B6}"/>
              </a:ext>
            </a:extLst>
          </p:cNvPr>
          <p:cNvSpPr/>
          <p:nvPr/>
        </p:nvSpPr>
        <p:spPr>
          <a:xfrm>
            <a:off x="1290352" y="1559353"/>
            <a:ext cx="9473761" cy="16745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3000" b="1" dirty="0" err="1" smtClean="0">
                <a:solidFill>
                  <a:schemeClr val="accent2">
                    <a:lumMod val="50000"/>
                  </a:schemeClr>
                </a:solidFill>
              </a:rPr>
              <a:t>Надягни</a:t>
            </a:r>
            <a:r>
              <a:rPr lang="ru-RU" sz="3000" b="1" dirty="0" smtClean="0">
                <a:solidFill>
                  <a:schemeClr val="accent2">
                    <a:lumMod val="50000"/>
                  </a:schemeClr>
                </a:solidFill>
              </a:rPr>
              <a:t> </a:t>
            </a:r>
            <a:r>
              <a:rPr lang="ru-RU" sz="3000" b="1" dirty="0">
                <a:solidFill>
                  <a:schemeClr val="accent2">
                    <a:lumMod val="50000"/>
                  </a:schemeClr>
                </a:solidFill>
              </a:rPr>
              <a:t>«</a:t>
            </a:r>
            <a:r>
              <a:rPr lang="ru-RU" sz="3000" b="1" dirty="0" err="1">
                <a:solidFill>
                  <a:schemeClr val="accent2">
                    <a:lumMod val="50000"/>
                  </a:schemeClr>
                </a:solidFill>
              </a:rPr>
              <a:t>чарівні</a:t>
            </a:r>
            <a:r>
              <a:rPr lang="ru-RU" sz="3000" b="1" dirty="0">
                <a:solidFill>
                  <a:schemeClr val="accent2">
                    <a:lumMod val="50000"/>
                  </a:schemeClr>
                </a:solidFill>
              </a:rPr>
              <a:t>» </a:t>
            </a:r>
            <a:r>
              <a:rPr lang="ru-RU" sz="3000" b="1" dirty="0" err="1">
                <a:solidFill>
                  <a:schemeClr val="accent2">
                    <a:lumMod val="50000"/>
                  </a:schemeClr>
                </a:solidFill>
              </a:rPr>
              <a:t>окуляри</a:t>
            </a:r>
            <a:r>
              <a:rPr lang="ru-RU" sz="3000" b="1" dirty="0">
                <a:solidFill>
                  <a:schemeClr val="accent2">
                    <a:lumMod val="50000"/>
                  </a:schemeClr>
                </a:solidFill>
              </a:rPr>
              <a:t> й </a:t>
            </a:r>
            <a:r>
              <a:rPr lang="ru-RU" sz="3000" b="1" dirty="0" err="1" smtClean="0">
                <a:solidFill>
                  <a:schemeClr val="accent2">
                    <a:lumMod val="50000"/>
                  </a:schemeClr>
                </a:solidFill>
              </a:rPr>
              <a:t>назви</a:t>
            </a:r>
            <a:r>
              <a:rPr lang="ru-RU" sz="3000" b="1" dirty="0" smtClean="0">
                <a:solidFill>
                  <a:schemeClr val="accent2">
                    <a:lumMod val="50000"/>
                  </a:schemeClr>
                </a:solidFill>
              </a:rPr>
              <a:t> </a:t>
            </a:r>
            <a:r>
              <a:rPr lang="ru-RU" sz="3000" b="1" dirty="0" err="1">
                <a:solidFill>
                  <a:schemeClr val="accent2">
                    <a:lumMod val="50000"/>
                  </a:schemeClr>
                </a:solidFill>
              </a:rPr>
              <a:t>пестливим</a:t>
            </a:r>
            <a:r>
              <a:rPr lang="ru-RU" sz="3000" b="1" dirty="0">
                <a:solidFill>
                  <a:schemeClr val="accent2">
                    <a:lumMod val="50000"/>
                  </a:schemeClr>
                </a:solidFill>
              </a:rPr>
              <a:t>, теплим, </a:t>
            </a:r>
            <a:r>
              <a:rPr lang="ru-RU" sz="3000" b="1" dirty="0" err="1">
                <a:solidFill>
                  <a:schemeClr val="accent2">
                    <a:lumMod val="50000"/>
                  </a:schemeClr>
                </a:solidFill>
              </a:rPr>
              <a:t>ніжним</a:t>
            </a:r>
            <a:r>
              <a:rPr lang="ru-RU" sz="3000" b="1" dirty="0">
                <a:solidFill>
                  <a:schemeClr val="accent2">
                    <a:lumMod val="50000"/>
                  </a:schemeClr>
                </a:solidFill>
              </a:rPr>
              <a:t> </a:t>
            </a:r>
            <a:r>
              <a:rPr lang="ru-RU" sz="3000" b="1" dirty="0" err="1">
                <a:solidFill>
                  <a:schemeClr val="accent2">
                    <a:lumMod val="50000"/>
                  </a:schemeClr>
                </a:solidFill>
              </a:rPr>
              <a:t>іменем</a:t>
            </a:r>
            <a:r>
              <a:rPr lang="ru-RU" sz="3000" b="1" dirty="0">
                <a:solidFill>
                  <a:schemeClr val="accent2">
                    <a:lumMod val="50000"/>
                  </a:schemeClr>
                </a:solidFill>
              </a:rPr>
              <a:t> </a:t>
            </a:r>
            <a:r>
              <a:rPr lang="ru-RU" sz="3000" b="1" dirty="0" err="1" smtClean="0">
                <a:solidFill>
                  <a:schemeClr val="accent2">
                    <a:lumMod val="50000"/>
                  </a:schemeClr>
                </a:solidFill>
              </a:rPr>
              <a:t>учня</a:t>
            </a:r>
            <a:r>
              <a:rPr lang="ru-RU" sz="3000" b="1" dirty="0" smtClean="0">
                <a:solidFill>
                  <a:schemeClr val="accent2">
                    <a:lumMod val="50000"/>
                  </a:schemeClr>
                </a:solidFill>
              </a:rPr>
              <a:t> </a:t>
            </a:r>
            <a:r>
              <a:rPr lang="ru-RU" sz="3000" b="1" dirty="0" err="1" smtClean="0">
                <a:solidFill>
                  <a:schemeClr val="accent2">
                    <a:lumMod val="50000"/>
                  </a:schemeClr>
                </a:solidFill>
              </a:rPr>
              <a:t>поруч</a:t>
            </a:r>
            <a:r>
              <a:rPr lang="ru-RU" sz="3000" b="1" dirty="0" smtClean="0">
                <a:solidFill>
                  <a:schemeClr val="accent2">
                    <a:lumMod val="50000"/>
                  </a:schemeClr>
                </a:solidFill>
              </a:rPr>
              <a:t> </a:t>
            </a:r>
            <a:r>
              <a:rPr lang="ru-RU" sz="3000" b="1" dirty="0">
                <a:solidFill>
                  <a:schemeClr val="accent2">
                    <a:lumMod val="50000"/>
                  </a:schemeClr>
                </a:solidFill>
              </a:rPr>
              <a:t>та </a:t>
            </a:r>
            <a:r>
              <a:rPr lang="ru-RU" sz="3000" b="1" dirty="0" smtClean="0">
                <a:solidFill>
                  <a:schemeClr val="accent2">
                    <a:lumMod val="50000"/>
                  </a:schemeClr>
                </a:solidFill>
              </a:rPr>
              <a:t>додай </a:t>
            </a:r>
            <a:r>
              <a:rPr lang="ru-RU" sz="3000" b="1" dirty="0">
                <a:solidFill>
                  <a:schemeClr val="accent2">
                    <a:lumMod val="50000"/>
                  </a:schemeClr>
                </a:solidFill>
              </a:rPr>
              <a:t>добре слово про </a:t>
            </a:r>
            <a:r>
              <a:rPr lang="ru-RU" sz="3000" b="1" dirty="0" err="1">
                <a:solidFill>
                  <a:schemeClr val="accent2">
                    <a:lumMod val="50000"/>
                  </a:schemeClr>
                </a:solidFill>
              </a:rPr>
              <a:t>нього</a:t>
            </a:r>
            <a:r>
              <a:rPr lang="ru-RU" sz="3000" b="1" dirty="0">
                <a:solidFill>
                  <a:schemeClr val="accent2">
                    <a:lumMod val="50000"/>
                  </a:schemeClr>
                </a:solidFill>
              </a:rPr>
              <a:t>.</a:t>
            </a:r>
            <a:endParaRPr lang="uk-UA" sz="3000" b="1" dirty="0">
              <a:solidFill>
                <a:schemeClr val="accent2">
                  <a:lumMod val="50000"/>
                </a:schemeClr>
              </a:solidFill>
            </a:endParaRPr>
          </a:p>
        </p:txBody>
      </p:sp>
      <p:pic>
        <p:nvPicPr>
          <p:cNvPr id="2050" name="Picture 2" descr="Наклейка розовые очки PNG - AVATAN P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4641" y="3439826"/>
            <a:ext cx="6642880" cy="229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47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7839307" y="5767869"/>
            <a:ext cx="1360449" cy="559002"/>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918921" y="398961"/>
            <a:ext cx="8732066" cy="894579"/>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4000" b="1" dirty="0">
                <a:solidFill>
                  <a:schemeClr val="bg1"/>
                </a:solidFill>
              </a:rPr>
              <a:t>Повторення вивченого</a:t>
            </a:r>
          </a:p>
        </p:txBody>
      </p:sp>
      <p:sp>
        <p:nvSpPr>
          <p:cNvPr id="7" name="Скругленный прямоугольник 6"/>
          <p:cNvSpPr/>
          <p:nvPr/>
        </p:nvSpPr>
        <p:spPr>
          <a:xfrm>
            <a:off x="727410" y="2215393"/>
            <a:ext cx="5060073" cy="33747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ru-RU" sz="2800" b="1" dirty="0"/>
              <a:t>Звір, </a:t>
            </a:r>
            <a:r>
              <a:rPr lang="ru-RU" sz="2800" b="1" dirty="0" err="1"/>
              <a:t>що</a:t>
            </a:r>
            <a:r>
              <a:rPr lang="ru-RU" sz="2800" b="1" dirty="0"/>
              <a:t> схожий на кота,</a:t>
            </a:r>
            <a:br>
              <a:rPr lang="ru-RU" sz="2800" b="1" dirty="0"/>
            </a:br>
            <a:r>
              <a:rPr lang="ru-RU" sz="2800" b="1" dirty="0" err="1"/>
              <a:t>всіх</a:t>
            </a:r>
            <a:r>
              <a:rPr lang="ru-RU" sz="2800" b="1" dirty="0"/>
              <a:t> </a:t>
            </a:r>
            <a:r>
              <a:rPr lang="ru-RU" sz="2800" b="1" dirty="0" err="1"/>
              <a:t>розгублено</a:t>
            </a:r>
            <a:r>
              <a:rPr lang="ru-RU" sz="2800" b="1" dirty="0"/>
              <a:t> пита:	</a:t>
            </a:r>
            <a:br>
              <a:rPr lang="ru-RU" sz="2800" b="1" dirty="0"/>
            </a:br>
            <a:r>
              <a:rPr lang="ru-RU" sz="2800" b="1" dirty="0"/>
              <a:t>— Загубив я </a:t>
            </a:r>
            <a:r>
              <a:rPr lang="ru-RU" sz="2800" b="1" dirty="0" err="1"/>
              <a:t>м’який</a:t>
            </a:r>
            <a:r>
              <a:rPr lang="ru-RU" sz="2800" b="1" dirty="0"/>
              <a:t> знак</a:t>
            </a:r>
            <a:r>
              <a:rPr lang="ru-RU" sz="2800" b="1" dirty="0" smtClean="0"/>
              <a:t>,</a:t>
            </a:r>
            <a:r>
              <a:rPr lang="ru-RU" sz="2800" b="1" dirty="0"/>
              <a:t/>
            </a:r>
            <a:br>
              <a:rPr lang="ru-RU" sz="2800" b="1" dirty="0"/>
            </a:br>
            <a:r>
              <a:rPr lang="ru-RU" sz="2800" b="1" dirty="0"/>
              <a:t>а без </a:t>
            </a:r>
            <a:r>
              <a:rPr lang="ru-RU" sz="2800" b="1" dirty="0" err="1"/>
              <a:t>нього</a:t>
            </a:r>
            <a:r>
              <a:rPr lang="ru-RU" sz="2800" b="1" dirty="0"/>
              <a:t> </a:t>
            </a:r>
            <a:r>
              <a:rPr lang="ru-RU" sz="2800" b="1" dirty="0" err="1"/>
              <a:t>жити</a:t>
            </a:r>
            <a:r>
              <a:rPr lang="ru-RU" sz="2800" b="1" dirty="0"/>
              <a:t> як?</a:t>
            </a:r>
            <a:br>
              <a:rPr lang="ru-RU" sz="2800" b="1" dirty="0"/>
            </a:br>
            <a:r>
              <a:rPr lang="ru-RU" sz="2800" b="1" dirty="0" err="1"/>
              <a:t>Ще</a:t>
            </a:r>
            <a:r>
              <a:rPr lang="ru-RU" sz="2800" b="1" dirty="0"/>
              <a:t> </a:t>
            </a:r>
            <a:r>
              <a:rPr lang="ru-RU" sz="2800" b="1" dirty="0" err="1"/>
              <a:t>захочуть</a:t>
            </a:r>
            <a:r>
              <a:rPr lang="ru-RU" sz="2800" b="1" dirty="0"/>
              <a:t> </a:t>
            </a:r>
            <a:r>
              <a:rPr lang="ru-RU" sz="2800" b="1" dirty="0" err="1"/>
              <a:t>мами</a:t>
            </a:r>
            <a:r>
              <a:rPr lang="ru-RU" sz="2800" b="1" dirty="0"/>
              <a:t> </a:t>
            </a:r>
            <a:r>
              <a:rPr lang="ru-RU" sz="2800" b="1" dirty="0" err="1"/>
              <a:t>наші</a:t>
            </a:r>
            <a:r>
              <a:rPr lang="ru-RU" sz="2800" b="1" dirty="0"/>
              <a:t/>
            </a:r>
            <a:br>
              <a:rPr lang="ru-RU" sz="2800" b="1" dirty="0"/>
            </a:br>
            <a:r>
              <a:rPr lang="ru-RU" sz="2800" b="1" dirty="0" err="1"/>
              <a:t>наварити</a:t>
            </a:r>
            <a:r>
              <a:rPr lang="ru-RU" sz="2800" b="1" dirty="0"/>
              <a:t> з мене </a:t>
            </a:r>
            <a:r>
              <a:rPr lang="ru-RU" sz="2800" b="1" dirty="0" err="1"/>
              <a:t>каші</a:t>
            </a:r>
            <a:r>
              <a:rPr lang="ru-RU" sz="2800" b="1" dirty="0"/>
              <a:t>. </a:t>
            </a:r>
            <a:endParaRPr lang="ru-RU" sz="2800" b="1" dirty="0" smtClean="0"/>
          </a:p>
          <a:p>
            <a:r>
              <a:rPr lang="ru-RU" sz="2800" b="1" i="1" dirty="0"/>
              <a:t> </a:t>
            </a:r>
            <a:r>
              <a:rPr lang="ru-RU" sz="2800" b="1" i="1" dirty="0" smtClean="0"/>
              <a:t>          </a:t>
            </a:r>
            <a:r>
              <a:rPr lang="ru-RU" sz="2800" b="1" i="1" dirty="0" err="1" smtClean="0"/>
              <a:t>Леонід</a:t>
            </a:r>
            <a:r>
              <a:rPr lang="ru-RU" sz="2800" b="1" i="1" dirty="0" smtClean="0"/>
              <a:t> </a:t>
            </a:r>
            <a:r>
              <a:rPr lang="ru-RU" sz="2800" b="1" i="1" dirty="0" err="1"/>
              <a:t>Куліш-Зіньків</a:t>
            </a:r>
            <a:endParaRPr lang="ru-RU" sz="2800" b="1" i="1" dirty="0"/>
          </a:p>
        </p:txBody>
      </p:sp>
      <p:pic>
        <p:nvPicPr>
          <p:cNvPr id="9" name="Рисунок 8"/>
          <p:cNvPicPr>
            <a:picLocks noChangeAspect="1"/>
          </p:cNvPicPr>
          <p:nvPr/>
        </p:nvPicPr>
        <p:blipFill>
          <a:blip r:embed="rId2"/>
          <a:stretch>
            <a:fillRect/>
          </a:stretch>
        </p:blipFill>
        <p:spPr>
          <a:xfrm>
            <a:off x="6084669" y="2215392"/>
            <a:ext cx="3322287" cy="2547087"/>
          </a:xfrm>
          <a:prstGeom prst="roundRect">
            <a:avLst/>
          </a:prstGeom>
          <a:ln w="38100">
            <a:solidFill>
              <a:schemeClr val="accent1"/>
            </a:solidFill>
          </a:ln>
        </p:spPr>
      </p:pic>
      <p:pic>
        <p:nvPicPr>
          <p:cNvPr id="6" name="Рисунок 5"/>
          <p:cNvPicPr>
            <a:picLocks noChangeAspect="1"/>
          </p:cNvPicPr>
          <p:nvPr/>
        </p:nvPicPr>
        <p:blipFill>
          <a:blip r:embed="rId3"/>
          <a:stretch>
            <a:fillRect/>
          </a:stretch>
        </p:blipFill>
        <p:spPr>
          <a:xfrm>
            <a:off x="9498287" y="3043100"/>
            <a:ext cx="2194036" cy="1719377"/>
          </a:xfrm>
          <a:prstGeom prst="rect">
            <a:avLst/>
          </a:prstGeom>
        </p:spPr>
      </p:pic>
      <p:sp>
        <p:nvSpPr>
          <p:cNvPr id="8" name="Скругленный прямоугольник 7"/>
          <p:cNvSpPr/>
          <p:nvPr/>
        </p:nvSpPr>
        <p:spPr>
          <a:xfrm>
            <a:off x="1911487" y="1196915"/>
            <a:ext cx="8739500" cy="7880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sz="2400" b="1" dirty="0" smtClean="0">
                <a:solidFill>
                  <a:srgbClr val="0070C0"/>
                </a:solidFill>
              </a:rPr>
              <a:t>Послухай вірш-загадку. Подумай, про які два слова в ньому йдеться</a:t>
            </a:r>
            <a:endParaRPr lang="ru-RU" sz="2400" b="1" i="1" dirty="0">
              <a:solidFill>
                <a:srgbClr val="0070C0"/>
              </a:solidFill>
            </a:endParaRPr>
          </a:p>
        </p:txBody>
      </p:sp>
      <p:sp>
        <p:nvSpPr>
          <p:cNvPr id="10" name="Скругленный прямоугольник 9"/>
          <p:cNvSpPr/>
          <p:nvPr/>
        </p:nvSpPr>
        <p:spPr>
          <a:xfrm>
            <a:off x="8033825" y="4890657"/>
            <a:ext cx="2548905" cy="6103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sz="2800" b="1" dirty="0" smtClean="0">
                <a:solidFill>
                  <a:srgbClr val="0070C0"/>
                </a:solidFill>
              </a:rPr>
              <a:t>РИСЬ - РИС</a:t>
            </a:r>
            <a:endParaRPr lang="ru-RU" sz="2800" b="1" i="1" dirty="0">
              <a:solidFill>
                <a:srgbClr val="0070C0"/>
              </a:solidFill>
            </a:endParaRPr>
          </a:p>
        </p:txBody>
      </p:sp>
      <p:sp>
        <p:nvSpPr>
          <p:cNvPr id="14" name="Минус 13"/>
          <p:cNvSpPr/>
          <p:nvPr/>
        </p:nvSpPr>
        <p:spPr>
          <a:xfrm>
            <a:off x="7955751" y="5933268"/>
            <a:ext cx="368737" cy="229996"/>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Минус 14"/>
          <p:cNvSpPr/>
          <p:nvPr/>
        </p:nvSpPr>
        <p:spPr>
          <a:xfrm>
            <a:off x="8614971" y="5930257"/>
            <a:ext cx="390710" cy="268072"/>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Минус 15"/>
          <p:cNvSpPr/>
          <p:nvPr/>
        </p:nvSpPr>
        <p:spPr>
          <a:xfrm>
            <a:off x="8607839" y="5816076"/>
            <a:ext cx="368737" cy="252996"/>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8379529" y="5916204"/>
            <a:ext cx="194335" cy="22554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9556595" y="5749473"/>
            <a:ext cx="1382751" cy="559002"/>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Минус 18"/>
          <p:cNvSpPr/>
          <p:nvPr/>
        </p:nvSpPr>
        <p:spPr>
          <a:xfrm>
            <a:off x="9758011" y="5914872"/>
            <a:ext cx="368737" cy="229996"/>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Минус 19"/>
          <p:cNvSpPr/>
          <p:nvPr/>
        </p:nvSpPr>
        <p:spPr>
          <a:xfrm>
            <a:off x="10410937" y="5888749"/>
            <a:ext cx="368737" cy="252996"/>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узел 20"/>
          <p:cNvSpPr/>
          <p:nvPr/>
        </p:nvSpPr>
        <p:spPr>
          <a:xfrm>
            <a:off x="10181789" y="5897808"/>
            <a:ext cx="194335" cy="22554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9694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6"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500"/>
                                        <p:tgtEl>
                                          <p:spTgt spid="17"/>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p:stCondLst>
                              <p:cond delay="500"/>
                            </p:stCondLst>
                            <p:childTnLst>
                              <p:par>
                                <p:cTn id="34" presetID="6"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in)">
                                      <p:cBhvr>
                                        <p:cTn id="36" dur="500"/>
                                        <p:tgtEl>
                                          <p:spTgt spid="21"/>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706540" y="635316"/>
            <a:ext cx="8569550" cy="89319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3600" b="1" dirty="0" smtClean="0"/>
              <a:t>Повідомлення теми уроку</a:t>
            </a:r>
            <a:endParaRPr lang="uk-UA" sz="3600" b="1" dirty="0">
              <a:solidFill>
                <a:schemeClr val="bg1"/>
              </a:solidFill>
            </a:endParaRPr>
          </a:p>
        </p:txBody>
      </p:sp>
      <p:sp>
        <p:nvSpPr>
          <p:cNvPr id="32778" name="AutoShape 10" descr="любители книг | Школьные темы, Де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 name="AutoShape 2" descr="Як розповісти дитині про особистий простір? - Міська дитяча лікарня №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descr="D:\Картинки до тестів\!!!!Эсмира_512х512\_free_2024-01-13-17-38-02_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703" y="2124297"/>
            <a:ext cx="3743634" cy="37436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775627" y="2006089"/>
            <a:ext cx="5884939" cy="3439239"/>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uk-UA" sz="2800" b="1" dirty="0">
                <a:solidFill>
                  <a:schemeClr val="bg1"/>
                </a:solidFill>
                <a:effectLst>
                  <a:outerShdw blurRad="38100" dist="38100" dir="2700000" algn="tl">
                    <a:srgbClr val="000000">
                      <a:alpha val="43137"/>
                    </a:srgbClr>
                  </a:outerShdw>
                </a:effectLst>
              </a:rPr>
              <a:t>Сьогодні на </a:t>
            </a:r>
            <a:r>
              <a:rPr lang="uk-UA" sz="2800" b="1" dirty="0" err="1">
                <a:solidFill>
                  <a:schemeClr val="bg1"/>
                </a:solidFill>
                <a:effectLst>
                  <a:outerShdw blurRad="38100" dist="38100" dir="2700000" algn="tl">
                    <a:srgbClr val="000000">
                      <a:alpha val="43137"/>
                    </a:srgbClr>
                  </a:outerShdw>
                </a:effectLst>
              </a:rPr>
              <a:t>уроці</a:t>
            </a:r>
            <a:r>
              <a:rPr lang="uk-UA" sz="2800" b="1" dirty="0">
                <a:solidFill>
                  <a:schemeClr val="bg1"/>
                </a:solidFill>
                <a:effectLst>
                  <a:outerShdw blurRad="38100" dist="38100" dir="2700000" algn="tl">
                    <a:srgbClr val="000000">
                      <a:alpha val="43137"/>
                    </a:srgbClr>
                  </a:outerShdw>
                </a:effectLst>
              </a:rPr>
              <a:t> письма ми удосконалимо вміння писати вивчені букви, слова і речення з ними, продовжимо вчитися складати речення за поданим початком і малюнками, поспілкуємося на тему «Звірі».</a:t>
            </a:r>
          </a:p>
        </p:txBody>
      </p:sp>
    </p:spTree>
    <p:extLst>
      <p:ext uri="{BB962C8B-B14F-4D97-AF65-F5344CB8AC3E}">
        <p14:creationId xmlns:p14="http://schemas.microsoft.com/office/powerpoint/2010/main" val="48501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54823" y="554117"/>
            <a:ext cx="7799968" cy="817245"/>
          </a:xfrm>
          <a:prstGeom prst="round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lnSpc>
                <a:spcPct val="150000"/>
              </a:lnSpc>
              <a:spcBef>
                <a:spcPts val="600"/>
              </a:spcBef>
              <a:spcAft>
                <a:spcPts val="1200"/>
              </a:spcAft>
            </a:pPr>
            <a:r>
              <a:rPr lang="uk-UA" sz="2800" b="1" dirty="0" smtClean="0">
                <a:solidFill>
                  <a:schemeClr val="bg1"/>
                </a:solidFill>
              </a:rPr>
              <a:t>Розглянь малюнок вгорі сторінки 17 в зошиті </a:t>
            </a:r>
            <a:endParaRPr lang="ru-RU" sz="2800" b="1" dirty="0">
              <a:solidFill>
                <a:schemeClr val="bg1"/>
              </a:solidFill>
            </a:endParaRPr>
          </a:p>
        </p:txBody>
      </p:sp>
      <p:sp>
        <p:nvSpPr>
          <p:cNvPr id="12" name="Прямоугольник 4">
            <a:extLst>
              <a:ext uri="{FF2B5EF4-FFF2-40B4-BE49-F238E27FC236}">
                <a16:creationId xmlns:a16="http://schemas.microsoft.com/office/drawing/2014/main" xmlns="" id="{41300D0C-EC34-4515-9E3A-6F0DC297E5C1}"/>
              </a:ext>
            </a:extLst>
          </p:cNvPr>
          <p:cNvSpPr/>
          <p:nvPr/>
        </p:nvSpPr>
        <p:spPr>
          <a:xfrm>
            <a:off x="0" y="5727328"/>
            <a:ext cx="1054100" cy="1130672"/>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b="1" dirty="0" smtClean="0">
                <a:solidFill>
                  <a:schemeClr val="bg1"/>
                </a:solidFill>
              </a:rPr>
              <a:t>Сторінка</a:t>
            </a:r>
            <a:endParaRPr lang="uk-UA" b="1" dirty="0">
              <a:solidFill>
                <a:schemeClr val="bg1"/>
              </a:solidFill>
            </a:endParaRPr>
          </a:p>
          <a:p>
            <a:pPr algn="ctr"/>
            <a:r>
              <a:rPr lang="uk-UA" sz="3200" b="1" dirty="0" smtClean="0">
                <a:solidFill>
                  <a:schemeClr val="bg1"/>
                </a:solidFill>
              </a:rPr>
              <a:t>17</a:t>
            </a:r>
            <a:endParaRPr lang="ru-RU" sz="3200" b="1" dirty="0">
              <a:solidFill>
                <a:schemeClr val="bg1"/>
              </a:solidFill>
            </a:endParaRPr>
          </a:p>
        </p:txBody>
      </p:sp>
      <p:sp>
        <p:nvSpPr>
          <p:cNvPr id="8" name="Скругленный прямоугольник 7"/>
          <p:cNvSpPr/>
          <p:nvPr/>
        </p:nvSpPr>
        <p:spPr>
          <a:xfrm>
            <a:off x="1399789" y="5346544"/>
            <a:ext cx="4984191" cy="761568"/>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2000" b="1" dirty="0" smtClean="0">
                <a:solidFill>
                  <a:schemeClr val="bg1"/>
                </a:solidFill>
              </a:rPr>
              <a:t>Наведи </a:t>
            </a:r>
            <a:r>
              <a:rPr lang="uk-UA" sz="2000" b="1" dirty="0">
                <a:solidFill>
                  <a:schemeClr val="bg1"/>
                </a:solidFill>
              </a:rPr>
              <a:t>на малюнку всі цифри, які зображені на кульках</a:t>
            </a:r>
          </a:p>
        </p:txBody>
      </p:sp>
      <p:pic>
        <p:nvPicPr>
          <p:cNvPr id="11" name="Рисунок 10"/>
          <p:cNvPicPr>
            <a:picLocks noChangeAspect="1"/>
          </p:cNvPicPr>
          <p:nvPr/>
        </p:nvPicPr>
        <p:blipFill rotWithShape="1">
          <a:blip r:embed="rId2"/>
          <a:srcRect l="15392" t="25962" r="41282" b="28107"/>
          <a:stretch/>
        </p:blipFill>
        <p:spPr>
          <a:xfrm>
            <a:off x="527050" y="1670348"/>
            <a:ext cx="5856931" cy="3492667"/>
          </a:xfrm>
          <a:prstGeom prst="roundRect">
            <a:avLst/>
          </a:prstGeom>
          <a:ln w="38100">
            <a:solidFill>
              <a:srgbClr val="0070C0"/>
            </a:solidFill>
          </a:ln>
        </p:spPr>
      </p:pic>
      <p:sp>
        <p:nvSpPr>
          <p:cNvPr id="6" name="Скругленный прямоугольник 5"/>
          <p:cNvSpPr/>
          <p:nvPr/>
        </p:nvSpPr>
        <p:spPr>
          <a:xfrm>
            <a:off x="6457178" y="1574345"/>
            <a:ext cx="5424758" cy="4636883"/>
          </a:xfrm>
          <a:prstGeom prst="round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uk-UA" sz="2400" b="1" dirty="0">
                <a:solidFill>
                  <a:srgbClr val="0070C0"/>
                </a:solidFill>
              </a:rPr>
              <a:t>Що відбувається на малюнку? </a:t>
            </a:r>
            <a:endParaRPr lang="uk-UA" sz="2400" b="1" dirty="0" smtClean="0">
              <a:solidFill>
                <a:srgbClr val="0070C0"/>
              </a:solidFill>
            </a:endParaRPr>
          </a:p>
          <a:p>
            <a:pPr algn="ctr"/>
            <a:r>
              <a:rPr lang="uk-UA" sz="2400" b="1" dirty="0" smtClean="0">
                <a:solidFill>
                  <a:srgbClr val="0070C0"/>
                </a:solidFill>
              </a:rPr>
              <a:t>Кого </a:t>
            </a:r>
            <a:r>
              <a:rPr lang="uk-UA" sz="2400" b="1" dirty="0">
                <a:solidFill>
                  <a:srgbClr val="0070C0"/>
                </a:solidFill>
              </a:rPr>
              <a:t>навчає дівчинка? Який урок проводить? Що рахують діти? Що на кульках зображено? Яку цифру показує дівчинка? Які цифри знаходяться перед цифрою 3? Які після неї? Скільки всього кульок, яких вони кольорів? Скільки синіх кульок, скільки жовтих? А скільки іграшок? Чи вистачить кульок усім іграшкам? Чи залишиться кулька дівчинці?</a:t>
            </a:r>
          </a:p>
        </p:txBody>
      </p:sp>
    </p:spTree>
    <p:extLst>
      <p:ext uri="{BB962C8B-B14F-4D97-AF65-F5344CB8AC3E}">
        <p14:creationId xmlns:p14="http://schemas.microsoft.com/office/powerpoint/2010/main" val="172284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562330" y="492701"/>
            <a:ext cx="8732066" cy="923504"/>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4000" b="1" dirty="0">
                <a:solidFill>
                  <a:schemeClr val="bg1"/>
                </a:solidFill>
              </a:rPr>
              <a:t>Вправа для очей</a:t>
            </a:r>
            <a:endParaRPr lang="uk-UA" sz="4000" b="1" dirty="0">
              <a:solidFill>
                <a:schemeClr val="bg1"/>
              </a:solidFill>
            </a:endParaRPr>
          </a:p>
        </p:txBody>
      </p:sp>
      <p:pic>
        <p:nvPicPr>
          <p:cNvPr id="6" name="Рисунок 5"/>
          <p:cNvPicPr>
            <a:picLocks noChangeAspect="1"/>
          </p:cNvPicPr>
          <p:nvPr/>
        </p:nvPicPr>
        <p:blipFill>
          <a:blip r:embed="rId2"/>
          <a:stretch>
            <a:fillRect/>
          </a:stretch>
        </p:blipFill>
        <p:spPr>
          <a:xfrm>
            <a:off x="9481400" y="2055043"/>
            <a:ext cx="2450970" cy="1225485"/>
          </a:xfrm>
          <a:prstGeom prst="rect">
            <a:avLst/>
          </a:prstGeom>
        </p:spPr>
      </p:pic>
      <p:pic>
        <p:nvPicPr>
          <p:cNvPr id="8" name="Рисунок 7"/>
          <p:cNvPicPr>
            <a:picLocks noChangeAspect="1"/>
          </p:cNvPicPr>
          <p:nvPr/>
        </p:nvPicPr>
        <p:blipFill>
          <a:blip r:embed="rId2"/>
          <a:stretch>
            <a:fillRect/>
          </a:stretch>
        </p:blipFill>
        <p:spPr>
          <a:xfrm>
            <a:off x="9481400" y="4385035"/>
            <a:ext cx="2450970" cy="1225485"/>
          </a:xfrm>
          <a:prstGeom prst="rect">
            <a:avLst/>
          </a:prstGeom>
        </p:spPr>
      </p:pic>
    </p:spTree>
    <p:extLst>
      <p:ext uri="{BB962C8B-B14F-4D97-AF65-F5344CB8AC3E}">
        <p14:creationId xmlns:p14="http://schemas.microsoft.com/office/powerpoint/2010/main" val="188171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 presetClass="path" presetSubtype="0" accel="50000" decel="50000" fill="hold" nodeType="clickEffect">
                                  <p:stCondLst>
                                    <p:cond delay="0"/>
                                  </p:stCondLst>
                                  <p:childTnLst>
                                    <p:animMotion origin="layout" path="M -0.00013 1.11111E-6 C -0.00598 0.05301 -0.02122 0.12708 -0.07499 0.12592 C -0.153 0.12592 -0.15886 -0.12199 -0.2517 -0.12292 C -0.33555 -0.12292 -0.29063 0.09398 -0.37149 0.09305 C -0.45508 0.09305 -0.41029 -0.06389 -0.5004 -0.06389 C -0.58099 -0.06389 -0.53633 0.0419 -0.60808 0.0419 C -0.67696 0.0419 -0.64115 -0.03889 -0.70391 -0.03889 C -0.73972 -0.03889 -0.74284 -0.0169 -0.74545 1.11111E-6 " pathEditMode="relative" rAng="0" ptsTypes="AAAAAAAA">
                                      <p:cBhvr>
                                        <p:cTn id="6" dur="5000" fill="hold"/>
                                        <p:tgtEl>
                                          <p:spTgt spid="6"/>
                                        </p:tgtEl>
                                        <p:attrNameLst>
                                          <p:attrName>ppt_x</p:attrName>
                                          <p:attrName>ppt_y</p:attrName>
                                        </p:attrNameLst>
                                      </p:cBhvr>
                                      <p:rCtr x="-37266" y="139"/>
                                    </p:animMotion>
                                  </p:childTnLst>
                                </p:cTn>
                              </p:par>
                            </p:childTnLst>
                          </p:cTn>
                        </p:par>
                        <p:par>
                          <p:cTn id="7" fill="hold">
                            <p:stCondLst>
                              <p:cond delay="5000"/>
                            </p:stCondLst>
                            <p:childTnLst>
                              <p:par>
                                <p:cTn id="8" presetID="60" presetClass="path" presetSubtype="0" accel="50000" decel="50000" fill="hold" nodeType="afterEffect">
                                  <p:stCondLst>
                                    <p:cond delay="0"/>
                                  </p:stCondLst>
                                  <p:childTnLst>
                                    <p:animMotion origin="layout" path="M -0.00013 -3.7037E-6 C -0.00598 0.05301 -0.02122 0.12709 -0.07499 0.12593 C -0.153 0.12593 -0.15886 -0.12199 -0.2517 -0.12291 C -0.33555 -0.12291 -0.29063 0.09399 -0.37149 0.09306 C -0.45508 0.09306 -0.41042 -0.06389 -0.5004 -0.06389 C -0.58099 -0.06389 -0.53633 0.0419 -0.60808 0.0419 C -0.67696 0.0419 -0.64115 -0.03889 -0.70391 -0.03889 C -0.73972 -0.03889 -0.74284 -0.01689 -0.74545 -3.7037E-6 " pathEditMode="relative" rAng="0" ptsTypes="AAAAAAAA">
                                      <p:cBhvr>
                                        <p:cTn id="9" dur="5000" fill="hold"/>
                                        <p:tgtEl>
                                          <p:spTgt spid="8"/>
                                        </p:tgtEl>
                                        <p:attrNameLst>
                                          <p:attrName>ppt_x</p:attrName>
                                          <p:attrName>ppt_y</p:attrName>
                                        </p:attrNameLst>
                                      </p:cBhvr>
                                      <p:rCtr x="-37266"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Рисунок 38"/>
          <p:cNvPicPr>
            <a:picLocks noChangeAspect="1"/>
          </p:cNvPicPr>
          <p:nvPr/>
        </p:nvPicPr>
        <p:blipFill rotWithShape="1">
          <a:blip r:embed="rId2" cstate="print">
            <a:extLst>
              <a:ext uri="{28A0092B-C50C-407E-A947-70E740481C1C}">
                <a14:useLocalDpi xmlns:a14="http://schemas.microsoft.com/office/drawing/2010/main" val="0"/>
              </a:ext>
            </a:extLst>
          </a:blip>
          <a:srcRect l="3832" t="2521" r="45978" b="65771"/>
          <a:stretch/>
        </p:blipFill>
        <p:spPr>
          <a:xfrm>
            <a:off x="1045301" y="2052000"/>
            <a:ext cx="8460000" cy="3924000"/>
          </a:xfrm>
          <a:prstGeom prst="rect">
            <a:avLst/>
          </a:prstGeom>
          <a:ln w="38100">
            <a:solidFill>
              <a:srgbClr val="0070C0"/>
            </a:solidFill>
          </a:ln>
        </p:spPr>
        <p:style>
          <a:lnRef idx="2">
            <a:schemeClr val="accent1"/>
          </a:lnRef>
          <a:fillRef idx="1">
            <a:schemeClr val="lt1"/>
          </a:fillRef>
          <a:effectRef idx="0">
            <a:schemeClr val="accent1"/>
          </a:effectRef>
          <a:fontRef idx="minor">
            <a:schemeClr val="dk1"/>
          </a:fontRef>
        </p:style>
      </p:pic>
      <p:pic>
        <p:nvPicPr>
          <p:cNvPr id="36" name="Рисунок 35"/>
          <p:cNvPicPr>
            <a:picLocks noChangeAspect="1"/>
          </p:cNvPicPr>
          <p:nvPr/>
        </p:nvPicPr>
        <p:blipFill rotWithShape="1">
          <a:blip r:embed="rId3">
            <a:extLst>
              <a:ext uri="{28A0092B-C50C-407E-A947-70E740481C1C}">
                <a14:useLocalDpi xmlns:a14="http://schemas.microsoft.com/office/drawing/2010/main" val="0"/>
              </a:ext>
            </a:extLst>
          </a:blip>
          <a:srcRect l="7878" t="44444" r="86232" b="45589"/>
          <a:stretch/>
        </p:blipFill>
        <p:spPr>
          <a:xfrm>
            <a:off x="1108556" y="2078148"/>
            <a:ext cx="818033" cy="778564"/>
          </a:xfrm>
          <a:prstGeom prst="rect">
            <a:avLst/>
          </a:prstGeom>
        </p:spPr>
      </p:pic>
      <p:pic>
        <p:nvPicPr>
          <p:cNvPr id="37" name="Рисунок 36"/>
          <p:cNvPicPr>
            <a:picLocks noChangeAspect="1"/>
          </p:cNvPicPr>
          <p:nvPr/>
        </p:nvPicPr>
        <p:blipFill rotWithShape="1">
          <a:blip r:embed="rId3">
            <a:extLst>
              <a:ext uri="{28A0092B-C50C-407E-A947-70E740481C1C}">
                <a14:useLocalDpi xmlns:a14="http://schemas.microsoft.com/office/drawing/2010/main" val="0"/>
              </a:ext>
            </a:extLst>
          </a:blip>
          <a:srcRect l="7878" t="44444" r="86232" b="45589"/>
          <a:stretch/>
        </p:blipFill>
        <p:spPr>
          <a:xfrm>
            <a:off x="2184836" y="2067442"/>
            <a:ext cx="818033" cy="778564"/>
          </a:xfrm>
          <a:prstGeom prst="rect">
            <a:avLst/>
          </a:prstGeom>
        </p:spPr>
      </p:pic>
      <p:pic>
        <p:nvPicPr>
          <p:cNvPr id="38" name="Рисунок 37"/>
          <p:cNvPicPr>
            <a:picLocks noChangeAspect="1"/>
          </p:cNvPicPr>
          <p:nvPr/>
        </p:nvPicPr>
        <p:blipFill rotWithShape="1">
          <a:blip r:embed="rId3">
            <a:extLst>
              <a:ext uri="{28A0092B-C50C-407E-A947-70E740481C1C}">
                <a14:useLocalDpi xmlns:a14="http://schemas.microsoft.com/office/drawing/2010/main" val="0"/>
              </a:ext>
            </a:extLst>
          </a:blip>
          <a:srcRect l="7878" t="44444" r="86232" b="45589"/>
          <a:stretch/>
        </p:blipFill>
        <p:spPr>
          <a:xfrm>
            <a:off x="3070815" y="2067442"/>
            <a:ext cx="818033" cy="778564"/>
          </a:xfrm>
          <a:prstGeom prst="rect">
            <a:avLst/>
          </a:prstGeom>
        </p:spPr>
      </p:pic>
      <p:pic>
        <p:nvPicPr>
          <p:cNvPr id="8" name="Рисунок 7"/>
          <p:cNvPicPr>
            <a:picLocks noChangeAspect="1"/>
          </p:cNvPicPr>
          <p:nvPr/>
        </p:nvPicPr>
        <p:blipFill rotWithShape="1">
          <a:blip r:embed="rId4">
            <a:extLst>
              <a:ext uri="{28A0092B-C50C-407E-A947-70E740481C1C}">
                <a14:useLocalDpi xmlns:a14="http://schemas.microsoft.com/office/drawing/2010/main" val="0"/>
              </a:ext>
            </a:extLst>
          </a:blip>
          <a:srcRect l="7883" t="38912" r="75242" b="44631"/>
          <a:stretch/>
        </p:blipFill>
        <p:spPr>
          <a:xfrm>
            <a:off x="1193608" y="4649364"/>
            <a:ext cx="2299559" cy="1261478"/>
          </a:xfrm>
          <a:prstGeom prst="rect">
            <a:avLst/>
          </a:prstGeom>
        </p:spPr>
      </p:pic>
      <p:pic>
        <p:nvPicPr>
          <p:cNvPr id="44" name="Рисунок 43"/>
          <p:cNvPicPr>
            <a:picLocks noChangeAspect="1"/>
          </p:cNvPicPr>
          <p:nvPr/>
        </p:nvPicPr>
        <p:blipFill rotWithShape="1">
          <a:blip r:embed="rId5">
            <a:extLst>
              <a:ext uri="{28A0092B-C50C-407E-A947-70E740481C1C}">
                <a14:useLocalDpi xmlns:a14="http://schemas.microsoft.com/office/drawing/2010/main" val="0"/>
              </a:ext>
            </a:extLst>
          </a:blip>
          <a:srcRect l="8113" t="40952" r="77047" b="46771"/>
          <a:stretch/>
        </p:blipFill>
        <p:spPr>
          <a:xfrm>
            <a:off x="3943542" y="1925381"/>
            <a:ext cx="2023275" cy="941539"/>
          </a:xfrm>
          <a:prstGeom prst="rect">
            <a:avLst/>
          </a:prstGeom>
        </p:spPr>
      </p:pic>
      <p:pic>
        <p:nvPicPr>
          <p:cNvPr id="47" name="Рисунок 46"/>
          <p:cNvPicPr>
            <a:picLocks noChangeAspect="1"/>
          </p:cNvPicPr>
          <p:nvPr/>
        </p:nvPicPr>
        <p:blipFill rotWithShape="1">
          <a:blip r:embed="rId5">
            <a:extLst>
              <a:ext uri="{28A0092B-C50C-407E-A947-70E740481C1C}">
                <a14:useLocalDpi xmlns:a14="http://schemas.microsoft.com/office/drawing/2010/main" val="0"/>
              </a:ext>
            </a:extLst>
          </a:blip>
          <a:srcRect l="8113" t="40952" r="77047" b="46771"/>
          <a:stretch/>
        </p:blipFill>
        <p:spPr>
          <a:xfrm>
            <a:off x="6341104" y="1925381"/>
            <a:ext cx="2023275" cy="941539"/>
          </a:xfrm>
          <a:prstGeom prst="rect">
            <a:avLst/>
          </a:prstGeom>
        </p:spPr>
      </p:pic>
      <p:pic>
        <p:nvPicPr>
          <p:cNvPr id="49" name="Рисунок 48"/>
          <p:cNvPicPr>
            <a:picLocks noChangeAspect="1"/>
          </p:cNvPicPr>
          <p:nvPr/>
        </p:nvPicPr>
        <p:blipFill rotWithShape="1">
          <a:blip r:embed="rId5">
            <a:extLst>
              <a:ext uri="{28A0092B-C50C-407E-A947-70E740481C1C}">
                <a14:useLocalDpi xmlns:a14="http://schemas.microsoft.com/office/drawing/2010/main" val="0"/>
              </a:ext>
            </a:extLst>
          </a:blip>
          <a:srcRect l="24607" t="42832" r="55276" b="44338"/>
          <a:stretch/>
        </p:blipFill>
        <p:spPr>
          <a:xfrm>
            <a:off x="1247621" y="3015445"/>
            <a:ext cx="2786323" cy="999565"/>
          </a:xfrm>
          <a:prstGeom prst="rect">
            <a:avLst/>
          </a:prstGeom>
        </p:spPr>
      </p:pic>
      <p:pic>
        <p:nvPicPr>
          <p:cNvPr id="50" name="Рисунок 49"/>
          <p:cNvPicPr>
            <a:picLocks noChangeAspect="1"/>
          </p:cNvPicPr>
          <p:nvPr/>
        </p:nvPicPr>
        <p:blipFill rotWithShape="1">
          <a:blip r:embed="rId5">
            <a:extLst>
              <a:ext uri="{28A0092B-C50C-407E-A947-70E740481C1C}">
                <a14:useLocalDpi xmlns:a14="http://schemas.microsoft.com/office/drawing/2010/main" val="0"/>
              </a:ext>
            </a:extLst>
          </a:blip>
          <a:srcRect l="24607" t="42832" r="55276" b="44338"/>
          <a:stretch/>
        </p:blipFill>
        <p:spPr>
          <a:xfrm>
            <a:off x="4553768" y="2998465"/>
            <a:ext cx="2833655" cy="1016545"/>
          </a:xfrm>
          <a:prstGeom prst="rect">
            <a:avLst/>
          </a:prstGeom>
        </p:spPr>
      </p:pic>
      <p:pic>
        <p:nvPicPr>
          <p:cNvPr id="52" name="Рисунок 51"/>
          <p:cNvPicPr>
            <a:picLocks noChangeAspect="1"/>
          </p:cNvPicPr>
          <p:nvPr/>
        </p:nvPicPr>
        <p:blipFill rotWithShape="1">
          <a:blip r:embed="rId5">
            <a:extLst>
              <a:ext uri="{28A0092B-C50C-407E-A947-70E740481C1C}">
                <a14:useLocalDpi xmlns:a14="http://schemas.microsoft.com/office/drawing/2010/main" val="0"/>
              </a:ext>
            </a:extLst>
          </a:blip>
          <a:srcRect l="46838" t="40728" r="21643" b="44817"/>
          <a:stretch/>
        </p:blipFill>
        <p:spPr>
          <a:xfrm>
            <a:off x="4373151" y="3822010"/>
            <a:ext cx="4365515" cy="1126159"/>
          </a:xfrm>
          <a:prstGeom prst="rect">
            <a:avLst/>
          </a:prstGeom>
        </p:spPr>
      </p:pic>
      <p:sp>
        <p:nvSpPr>
          <p:cNvPr id="12" name="TextBox 11"/>
          <p:cNvSpPr txBox="1"/>
          <p:nvPr/>
        </p:nvSpPr>
        <p:spPr>
          <a:xfrm>
            <a:off x="1178338" y="4079426"/>
            <a:ext cx="3718119" cy="630942"/>
          </a:xfrm>
          <a:prstGeom prst="rect">
            <a:avLst/>
          </a:prstGeom>
          <a:noFill/>
        </p:spPr>
        <p:txBody>
          <a:bodyPr wrap="square" rtlCol="0">
            <a:spAutoFit/>
          </a:bodyPr>
          <a:lstStyle/>
          <a:p>
            <a:r>
              <a:rPr lang="uk-UA" sz="3500" dirty="0"/>
              <a:t>Скільки кульок?</a:t>
            </a:r>
            <a:endParaRPr lang="ru-RU" sz="3500" dirty="0"/>
          </a:p>
        </p:txBody>
      </p:sp>
      <p:pic>
        <p:nvPicPr>
          <p:cNvPr id="53" name="Рисунок 52"/>
          <p:cNvPicPr>
            <a:picLocks noChangeAspect="1"/>
          </p:cNvPicPr>
          <p:nvPr/>
        </p:nvPicPr>
        <p:blipFill rotWithShape="1">
          <a:blip r:embed="rId4">
            <a:extLst>
              <a:ext uri="{28A0092B-C50C-407E-A947-70E740481C1C}">
                <a14:useLocalDpi xmlns:a14="http://schemas.microsoft.com/office/drawing/2010/main" val="0"/>
              </a:ext>
            </a:extLst>
          </a:blip>
          <a:srcRect l="24057" t="38912" r="65714" b="44631"/>
          <a:stretch/>
        </p:blipFill>
        <p:spPr>
          <a:xfrm>
            <a:off x="3269900" y="4642439"/>
            <a:ext cx="1393909" cy="1261478"/>
          </a:xfrm>
          <a:prstGeom prst="rect">
            <a:avLst/>
          </a:prstGeom>
        </p:spPr>
      </p:pic>
      <p:pic>
        <p:nvPicPr>
          <p:cNvPr id="54" name="Рисунок 53"/>
          <p:cNvPicPr>
            <a:picLocks noChangeAspect="1"/>
          </p:cNvPicPr>
          <p:nvPr/>
        </p:nvPicPr>
        <p:blipFill rotWithShape="1">
          <a:blip r:embed="rId4">
            <a:extLst>
              <a:ext uri="{28A0092B-C50C-407E-A947-70E740481C1C}">
                <a14:useLocalDpi xmlns:a14="http://schemas.microsoft.com/office/drawing/2010/main" val="0"/>
              </a:ext>
            </a:extLst>
          </a:blip>
          <a:srcRect l="7883" t="38912" r="75242" b="44631"/>
          <a:stretch/>
        </p:blipFill>
        <p:spPr>
          <a:xfrm>
            <a:off x="4838165" y="4626676"/>
            <a:ext cx="2299559" cy="1261478"/>
          </a:xfrm>
          <a:prstGeom prst="rect">
            <a:avLst/>
          </a:prstGeom>
        </p:spPr>
      </p:pic>
      <p:pic>
        <p:nvPicPr>
          <p:cNvPr id="55" name="Рисунок 54"/>
          <p:cNvPicPr>
            <a:picLocks noChangeAspect="1"/>
          </p:cNvPicPr>
          <p:nvPr/>
        </p:nvPicPr>
        <p:blipFill rotWithShape="1">
          <a:blip r:embed="rId4">
            <a:extLst>
              <a:ext uri="{28A0092B-C50C-407E-A947-70E740481C1C}">
                <a14:useLocalDpi xmlns:a14="http://schemas.microsoft.com/office/drawing/2010/main" val="0"/>
              </a:ext>
            </a:extLst>
          </a:blip>
          <a:srcRect l="24057" t="38912" r="65714" b="44631"/>
          <a:stretch/>
        </p:blipFill>
        <p:spPr>
          <a:xfrm>
            <a:off x="6944997" y="4643109"/>
            <a:ext cx="1393909" cy="1261478"/>
          </a:xfrm>
          <a:prstGeom prst="rect">
            <a:avLst/>
          </a:prstGeom>
        </p:spPr>
      </p:pic>
      <p:sp>
        <p:nvSpPr>
          <p:cNvPr id="23" name="Прямоугольник 22"/>
          <p:cNvSpPr/>
          <p:nvPr/>
        </p:nvSpPr>
        <p:spPr>
          <a:xfrm>
            <a:off x="1057584" y="431886"/>
            <a:ext cx="8415799" cy="1532813"/>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3200" b="1" dirty="0" smtClean="0">
                <a:solidFill>
                  <a:schemeClr val="bg1"/>
                </a:solidFill>
              </a:rPr>
              <a:t>Прочитай буквосполучення, слова у двох наступних рядках. Зроби звукові схеми слів. </a:t>
            </a:r>
            <a:r>
              <a:rPr lang="uk-UA" sz="3200" b="1" dirty="0" err="1" smtClean="0">
                <a:solidFill>
                  <a:schemeClr val="bg1"/>
                </a:solidFill>
              </a:rPr>
              <a:t>Запиши</a:t>
            </a:r>
            <a:r>
              <a:rPr lang="uk-UA" sz="3200" b="1" dirty="0" smtClean="0">
                <a:solidFill>
                  <a:schemeClr val="bg1"/>
                </a:solidFill>
              </a:rPr>
              <a:t> за зразком                                                       </a:t>
            </a:r>
            <a:endParaRPr lang="uk-UA" sz="3200" b="1" dirty="0">
              <a:solidFill>
                <a:schemeClr val="bg1"/>
              </a:solidFill>
            </a:endParaRPr>
          </a:p>
        </p:txBody>
      </p:sp>
      <p:sp>
        <p:nvSpPr>
          <p:cNvPr id="24" name="Прямоугольник 4">
            <a:extLst>
              <a:ext uri="{FF2B5EF4-FFF2-40B4-BE49-F238E27FC236}">
                <a16:creationId xmlns:a16="http://schemas.microsoft.com/office/drawing/2014/main" xmlns="" id="{41300D0C-EC34-4515-9E3A-6F0DC297E5C1}"/>
              </a:ext>
            </a:extLst>
          </p:cNvPr>
          <p:cNvSpPr/>
          <p:nvPr/>
        </p:nvSpPr>
        <p:spPr>
          <a:xfrm>
            <a:off x="0" y="5727328"/>
            <a:ext cx="1054100" cy="1130672"/>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b="1" dirty="0" smtClean="0">
                <a:solidFill>
                  <a:schemeClr val="bg1"/>
                </a:solidFill>
              </a:rPr>
              <a:t>Сторінка</a:t>
            </a:r>
            <a:endParaRPr lang="uk-UA" b="1" dirty="0">
              <a:solidFill>
                <a:schemeClr val="bg1"/>
              </a:solidFill>
            </a:endParaRPr>
          </a:p>
          <a:p>
            <a:pPr algn="ctr"/>
            <a:r>
              <a:rPr lang="uk-UA" sz="3200" b="1" dirty="0" smtClean="0">
                <a:solidFill>
                  <a:schemeClr val="bg1"/>
                </a:solidFill>
              </a:rPr>
              <a:t>17</a:t>
            </a:r>
            <a:endParaRPr lang="ru-RU" sz="3200" b="1" dirty="0">
              <a:solidFill>
                <a:schemeClr val="bg1"/>
              </a:solidFill>
            </a:endParaRPr>
          </a:p>
        </p:txBody>
      </p:sp>
      <p:pic>
        <p:nvPicPr>
          <p:cNvPr id="25" name="Рисунок 2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11" b="87131" l="10019" r="88312">
                        <a14:foregroundMark x1="49351" y1="61814" x2="49351" y2="61814"/>
                        <a14:foregroundMark x1="53432" y1="52110" x2="53432" y2="52110"/>
                        <a14:foregroundMark x1="34323" y1="56962" x2="34323" y2="56962"/>
                      </a14:backgroundRemoval>
                    </a14:imgEffect>
                  </a14:imgLayer>
                </a14:imgProps>
              </a:ext>
              <a:ext uri="{28A0092B-C50C-407E-A947-70E740481C1C}">
                <a14:useLocalDpi xmlns:a14="http://schemas.microsoft.com/office/drawing/2010/main" val="0"/>
              </a:ext>
            </a:extLst>
          </a:blip>
          <a:srcRect l="9874" r="10987" b="11826"/>
          <a:stretch/>
        </p:blipFill>
        <p:spPr>
          <a:xfrm>
            <a:off x="9599167" y="314409"/>
            <a:ext cx="2320578" cy="2156750"/>
          </a:xfrm>
          <a:prstGeom prst="rect">
            <a:avLst/>
          </a:prstGeom>
        </p:spPr>
      </p:pic>
      <p:pic>
        <p:nvPicPr>
          <p:cNvPr id="26" name="Рисунок 25"/>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87176" l="11000" r="90300">
                        <a14:foregroundMark x1="52800" y1="55294" x2="52800" y2="55294"/>
                        <a14:foregroundMark x1="51351" y1="25798" x2="51351" y2="25798"/>
                        <a14:foregroundMark x1="51351" y1="28571" x2="51351" y2="28571"/>
                        <a14:foregroundMark x1="50059" y1="23717" x2="50059" y2="23717"/>
                        <a14:foregroundMark x1="54407" y1="58807" x2="54407" y2="58252"/>
                      </a14:backgroundRemoval>
                    </a14:imgEffect>
                  </a14:imgLayer>
                </a14:imgProps>
              </a:ext>
              <a:ext uri="{28A0092B-C50C-407E-A947-70E740481C1C}">
                <a14:useLocalDpi xmlns:a14="http://schemas.microsoft.com/office/drawing/2010/main" val="0"/>
              </a:ext>
            </a:extLst>
          </a:blip>
          <a:srcRect l="11277" r="10334" b="12778"/>
          <a:stretch/>
        </p:blipFill>
        <p:spPr>
          <a:xfrm>
            <a:off x="9714623" y="3667933"/>
            <a:ext cx="2205122" cy="2039497"/>
          </a:xfrm>
          <a:prstGeom prst="rect">
            <a:avLst/>
          </a:prstGeom>
        </p:spPr>
      </p:pic>
      <p:sp>
        <p:nvSpPr>
          <p:cNvPr id="27" name="Прямоугольник 26"/>
          <p:cNvSpPr/>
          <p:nvPr/>
        </p:nvSpPr>
        <p:spPr>
          <a:xfrm>
            <a:off x="1045301" y="415718"/>
            <a:ext cx="8415799" cy="1532813"/>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3200" b="1" dirty="0" smtClean="0">
                <a:solidFill>
                  <a:schemeClr val="bg1"/>
                </a:solidFill>
              </a:rPr>
              <a:t>Прочитай речення у наступних рядках. Розділи слова на склади. </a:t>
            </a:r>
            <a:r>
              <a:rPr lang="uk-UA" sz="3200" b="1" dirty="0" err="1" smtClean="0">
                <a:solidFill>
                  <a:schemeClr val="bg1"/>
                </a:solidFill>
              </a:rPr>
              <a:t>Запиши</a:t>
            </a:r>
            <a:r>
              <a:rPr lang="uk-UA" sz="3200" b="1" dirty="0" smtClean="0">
                <a:solidFill>
                  <a:schemeClr val="bg1"/>
                </a:solidFill>
              </a:rPr>
              <a:t> за зразком                                                       </a:t>
            </a:r>
            <a:endParaRPr lang="uk-UA" sz="3200" b="1" dirty="0">
              <a:solidFill>
                <a:schemeClr val="bg1"/>
              </a:solidFill>
            </a:endParaRPr>
          </a:p>
        </p:txBody>
      </p:sp>
      <p:sp>
        <p:nvSpPr>
          <p:cNvPr id="21" name="Минус 20"/>
          <p:cNvSpPr/>
          <p:nvPr/>
        </p:nvSpPr>
        <p:spPr>
          <a:xfrm>
            <a:off x="4100604" y="2078161"/>
            <a:ext cx="368737" cy="229996"/>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Минус 21"/>
          <p:cNvSpPr/>
          <p:nvPr/>
        </p:nvSpPr>
        <p:spPr>
          <a:xfrm>
            <a:off x="4851373" y="2037947"/>
            <a:ext cx="390710" cy="268072"/>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Блок-схема: узел 27"/>
          <p:cNvSpPr/>
          <p:nvPr/>
        </p:nvSpPr>
        <p:spPr>
          <a:xfrm>
            <a:off x="4524382" y="2037947"/>
            <a:ext cx="194335" cy="22554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Минус 28"/>
          <p:cNvSpPr/>
          <p:nvPr/>
        </p:nvSpPr>
        <p:spPr>
          <a:xfrm>
            <a:off x="4100604" y="1986300"/>
            <a:ext cx="368737" cy="229996"/>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Минус 29"/>
          <p:cNvSpPr/>
          <p:nvPr/>
        </p:nvSpPr>
        <p:spPr>
          <a:xfrm>
            <a:off x="5496478" y="1987267"/>
            <a:ext cx="368737" cy="229996"/>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Блок-схема: узел 30"/>
          <p:cNvSpPr/>
          <p:nvPr/>
        </p:nvSpPr>
        <p:spPr>
          <a:xfrm>
            <a:off x="5275301" y="2067442"/>
            <a:ext cx="194335" cy="22554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Минус 31"/>
          <p:cNvSpPr/>
          <p:nvPr/>
        </p:nvSpPr>
        <p:spPr>
          <a:xfrm>
            <a:off x="5496478" y="2082238"/>
            <a:ext cx="368737" cy="229996"/>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Минус 41"/>
          <p:cNvSpPr/>
          <p:nvPr/>
        </p:nvSpPr>
        <p:spPr>
          <a:xfrm>
            <a:off x="1262009" y="2883594"/>
            <a:ext cx="368737" cy="229996"/>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Минус 42"/>
          <p:cNvSpPr/>
          <p:nvPr/>
        </p:nvSpPr>
        <p:spPr>
          <a:xfrm>
            <a:off x="1876680" y="2945616"/>
            <a:ext cx="390710" cy="268072"/>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Блок-схема: узел 44"/>
          <p:cNvSpPr/>
          <p:nvPr/>
        </p:nvSpPr>
        <p:spPr>
          <a:xfrm>
            <a:off x="1660841" y="2866783"/>
            <a:ext cx="194335" cy="22554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Блок-схема: узел 45"/>
          <p:cNvSpPr/>
          <p:nvPr/>
        </p:nvSpPr>
        <p:spPr>
          <a:xfrm>
            <a:off x="2294959" y="2891480"/>
            <a:ext cx="194335" cy="22554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Минус 47"/>
          <p:cNvSpPr/>
          <p:nvPr/>
        </p:nvSpPr>
        <p:spPr>
          <a:xfrm>
            <a:off x="1882423" y="2845518"/>
            <a:ext cx="390710" cy="268072"/>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Минус 50"/>
          <p:cNvSpPr/>
          <p:nvPr/>
        </p:nvSpPr>
        <p:spPr>
          <a:xfrm>
            <a:off x="2525337" y="2887025"/>
            <a:ext cx="368737" cy="229996"/>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Блок-схема: узел 55"/>
          <p:cNvSpPr/>
          <p:nvPr/>
        </p:nvSpPr>
        <p:spPr>
          <a:xfrm>
            <a:off x="2924169" y="2870214"/>
            <a:ext cx="194335" cy="22554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Блок-схема: узел 56"/>
          <p:cNvSpPr/>
          <p:nvPr/>
        </p:nvSpPr>
        <p:spPr>
          <a:xfrm>
            <a:off x="3535137" y="2894911"/>
            <a:ext cx="194335" cy="22554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Минус 57"/>
          <p:cNvSpPr/>
          <p:nvPr/>
        </p:nvSpPr>
        <p:spPr>
          <a:xfrm>
            <a:off x="3111026" y="2848949"/>
            <a:ext cx="390710" cy="268072"/>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Минус 58"/>
          <p:cNvSpPr/>
          <p:nvPr/>
        </p:nvSpPr>
        <p:spPr>
          <a:xfrm>
            <a:off x="3771499" y="2838877"/>
            <a:ext cx="390710" cy="268072"/>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Минус 59"/>
          <p:cNvSpPr/>
          <p:nvPr/>
        </p:nvSpPr>
        <p:spPr>
          <a:xfrm>
            <a:off x="3767013" y="2950169"/>
            <a:ext cx="390710" cy="268072"/>
          </a:xfrm>
          <a:prstGeom prst="mathMinus">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Дуга 60"/>
          <p:cNvSpPr/>
          <p:nvPr/>
        </p:nvSpPr>
        <p:spPr>
          <a:xfrm rot="9303105">
            <a:off x="1203068" y="3907208"/>
            <a:ext cx="1737233" cy="680980"/>
          </a:xfrm>
          <a:prstGeom prst="arc">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2" name="Дуга 61"/>
          <p:cNvSpPr/>
          <p:nvPr/>
        </p:nvSpPr>
        <p:spPr>
          <a:xfrm rot="9243957">
            <a:off x="2175572" y="4124946"/>
            <a:ext cx="798864" cy="507542"/>
          </a:xfrm>
          <a:prstGeom prst="arc">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3" name="Дуга 62"/>
          <p:cNvSpPr/>
          <p:nvPr/>
        </p:nvSpPr>
        <p:spPr>
          <a:xfrm rot="8825195">
            <a:off x="2674739" y="4029260"/>
            <a:ext cx="779512" cy="555975"/>
          </a:xfrm>
          <a:prstGeom prst="arc">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4" name="Дуга 63"/>
          <p:cNvSpPr/>
          <p:nvPr/>
        </p:nvSpPr>
        <p:spPr>
          <a:xfrm rot="9836567">
            <a:off x="3145872" y="4057156"/>
            <a:ext cx="1768726" cy="542902"/>
          </a:xfrm>
          <a:prstGeom prst="arc">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217309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6" presetClass="entr" presetSubtype="16"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ircle(in)">
                                      <p:cBhvr>
                                        <p:cTn id="14" dur="500"/>
                                        <p:tgtEl>
                                          <p:spTgt spid="2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500"/>
                                        <p:tgtEl>
                                          <p:spTgt spid="3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500"/>
                            </p:stCondLst>
                            <p:childTnLst>
                              <p:par>
                                <p:cTn id="35" presetID="6"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circle(in)">
                                      <p:cBhvr>
                                        <p:cTn id="37" dur="500"/>
                                        <p:tgtEl>
                                          <p:spTgt spid="45"/>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500"/>
                                        <p:tgtEl>
                                          <p:spTgt spid="43"/>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left)">
                                      <p:cBhvr>
                                        <p:cTn id="53" dur="500"/>
                                        <p:tgtEl>
                                          <p:spTgt spid="51"/>
                                        </p:tgtEl>
                                      </p:cBhvr>
                                    </p:animEffect>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left)">
                                      <p:cBhvr>
                                        <p:cTn id="57" dur="500"/>
                                        <p:tgtEl>
                                          <p:spTgt spid="56"/>
                                        </p:tgtEl>
                                      </p:cBhvr>
                                    </p:animEffect>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500"/>
                                        <p:tgtEl>
                                          <p:spTgt spid="57"/>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5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arn(inVertical)">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wipe(left)">
                                      <p:cBhvr>
                                        <p:cTn id="102" dur="500"/>
                                        <p:tgtEl>
                                          <p:spTgt spid="61"/>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62"/>
                                        </p:tgtEl>
                                        <p:attrNameLst>
                                          <p:attrName>style.visibility</p:attrName>
                                        </p:attrNameLst>
                                      </p:cBhvr>
                                      <p:to>
                                        <p:strVal val="visible"/>
                                      </p:to>
                                    </p:set>
                                    <p:animEffect transition="in" filter="wipe(left)">
                                      <p:cBhvr>
                                        <p:cTn id="106" dur="500"/>
                                        <p:tgtEl>
                                          <p:spTgt spid="62"/>
                                        </p:tgtEl>
                                      </p:cBhvr>
                                    </p:animEffect>
                                  </p:childTnLst>
                                </p:cTn>
                              </p:par>
                            </p:childTnLst>
                          </p:cTn>
                        </p:par>
                        <p:par>
                          <p:cTn id="107" fill="hold">
                            <p:stCondLst>
                              <p:cond delay="10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500"/>
                                        <p:tgtEl>
                                          <p:spTgt spid="63"/>
                                        </p:tgtEl>
                                      </p:cBhvr>
                                    </p:animEffect>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wipe(left)">
                                      <p:cBhvr>
                                        <p:cTn id="114" dur="500"/>
                                        <p:tgtEl>
                                          <p:spTgt spid="6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fade">
                                      <p:cBhvr>
                                        <p:cTn id="119" dur="500"/>
                                        <p:tgtEl>
                                          <p:spTgt spid="52"/>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fade">
                                      <p:cBhvr>
                                        <p:cTn id="124" dur="500"/>
                                        <p:tgtEl>
                                          <p:spTgt spid="53"/>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fade">
                                      <p:cBhvr>
                                        <p:cTn id="129" dur="500"/>
                                        <p:tgtEl>
                                          <p:spTgt spid="55"/>
                                        </p:tgtEl>
                                      </p:cBhvr>
                                    </p:animEffect>
                                  </p:childTnLst>
                                </p:cTn>
                              </p:par>
                              <p:par>
                                <p:cTn id="130" presetID="10" presetClass="entr" presetSubtype="0" fill="hold" nodeType="with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fade">
                                      <p:cBhvr>
                                        <p:cTn id="1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22" grpId="0" animBg="1"/>
      <p:bldP spid="28" grpId="0" animBg="1"/>
      <p:bldP spid="29" grpId="0" animBg="1"/>
      <p:bldP spid="30" grpId="0" animBg="1"/>
      <p:bldP spid="31" grpId="0" animBg="1"/>
      <p:bldP spid="32" grpId="0" animBg="1"/>
      <p:bldP spid="42" grpId="0" animBg="1"/>
      <p:bldP spid="43" grpId="0" animBg="1"/>
      <p:bldP spid="45" grpId="0" animBg="1"/>
      <p:bldP spid="46" grpId="0" animBg="1"/>
      <p:bldP spid="48" grpId="0" animBg="1"/>
      <p:bldP spid="51"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Рисунок 38"/>
          <p:cNvPicPr>
            <a:picLocks noChangeAspect="1"/>
          </p:cNvPicPr>
          <p:nvPr/>
        </p:nvPicPr>
        <p:blipFill rotWithShape="1">
          <a:blip r:embed="rId2" cstate="print">
            <a:extLst>
              <a:ext uri="{28A0092B-C50C-407E-A947-70E740481C1C}">
                <a14:useLocalDpi xmlns:a14="http://schemas.microsoft.com/office/drawing/2010/main" val="0"/>
              </a:ext>
            </a:extLst>
          </a:blip>
          <a:srcRect l="4130" r="46753" b="59274"/>
          <a:stretch/>
        </p:blipFill>
        <p:spPr>
          <a:xfrm>
            <a:off x="1152117" y="1512966"/>
            <a:ext cx="8280000" cy="5040000"/>
          </a:xfrm>
          <a:prstGeom prst="rect">
            <a:avLst/>
          </a:prstGeom>
          <a:ln w="38100">
            <a:solidFill>
              <a:srgbClr val="0070C0"/>
            </a:solidFill>
          </a:ln>
        </p:spPr>
        <p:style>
          <a:lnRef idx="2">
            <a:schemeClr val="accent1"/>
          </a:lnRef>
          <a:fillRef idx="1">
            <a:schemeClr val="lt1"/>
          </a:fillRef>
          <a:effectRef idx="0">
            <a:schemeClr val="accent1"/>
          </a:effectRef>
          <a:fontRef idx="minor">
            <a:schemeClr val="dk1"/>
          </a:fontRef>
        </p:style>
      </p:pic>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l="34939" t="38912" r="26183" b="44762"/>
          <a:stretch/>
        </p:blipFill>
        <p:spPr>
          <a:xfrm>
            <a:off x="1132568" y="1455091"/>
            <a:ext cx="5768485" cy="1362635"/>
          </a:xfrm>
          <a:prstGeom prst="rect">
            <a:avLst/>
          </a:prstGeom>
        </p:spPr>
      </p:pic>
      <p:pic>
        <p:nvPicPr>
          <p:cNvPr id="9" name="Рисунок 8"/>
          <p:cNvPicPr>
            <a:picLocks noChangeAspect="1"/>
          </p:cNvPicPr>
          <p:nvPr/>
        </p:nvPicPr>
        <p:blipFill rotWithShape="1">
          <a:blip r:embed="rId4">
            <a:extLst>
              <a:ext uri="{28A0092B-C50C-407E-A947-70E740481C1C}">
                <a14:useLocalDpi xmlns:a14="http://schemas.microsoft.com/office/drawing/2010/main" val="0"/>
              </a:ext>
            </a:extLst>
          </a:blip>
          <a:srcRect l="8495" t="39592" r="45510" b="41844"/>
          <a:stretch/>
        </p:blipFill>
        <p:spPr>
          <a:xfrm>
            <a:off x="1255775" y="3422770"/>
            <a:ext cx="6973402" cy="1583177"/>
          </a:xfrm>
          <a:prstGeom prst="rect">
            <a:avLst/>
          </a:prstGeom>
        </p:spPr>
      </p:pic>
      <p:pic>
        <p:nvPicPr>
          <p:cNvPr id="11" name="Рисунок 10"/>
          <p:cNvPicPr>
            <a:picLocks noChangeAspect="1"/>
          </p:cNvPicPr>
          <p:nvPr/>
        </p:nvPicPr>
        <p:blipFill rotWithShape="1">
          <a:blip r:embed="rId5">
            <a:extLst>
              <a:ext uri="{28A0092B-C50C-407E-A947-70E740481C1C}">
                <a14:useLocalDpi xmlns:a14="http://schemas.microsoft.com/office/drawing/2010/main" val="0"/>
              </a:ext>
            </a:extLst>
          </a:blip>
          <a:srcRect l="7960" t="40000" r="69004" b="43809"/>
          <a:stretch/>
        </p:blipFill>
        <p:spPr>
          <a:xfrm>
            <a:off x="5504437" y="5422933"/>
            <a:ext cx="3331922" cy="1317271"/>
          </a:xfrm>
          <a:prstGeom prst="rect">
            <a:avLst/>
          </a:prstGeom>
        </p:spPr>
      </p:pic>
      <p:pic>
        <p:nvPicPr>
          <p:cNvPr id="22" name="Рисунок 21"/>
          <p:cNvPicPr>
            <a:picLocks noChangeAspect="1"/>
          </p:cNvPicPr>
          <p:nvPr/>
        </p:nvPicPr>
        <p:blipFill rotWithShape="1">
          <a:blip r:embed="rId3">
            <a:extLst>
              <a:ext uri="{28A0092B-C50C-407E-A947-70E740481C1C}">
                <a14:useLocalDpi xmlns:a14="http://schemas.microsoft.com/office/drawing/2010/main" val="0"/>
              </a:ext>
            </a:extLst>
          </a:blip>
          <a:srcRect l="35051" t="38912" r="26071" b="44762"/>
          <a:stretch/>
        </p:blipFill>
        <p:spPr>
          <a:xfrm>
            <a:off x="1132568" y="2416463"/>
            <a:ext cx="5768485" cy="1362635"/>
          </a:xfrm>
          <a:prstGeom prst="rect">
            <a:avLst/>
          </a:prstGeom>
        </p:spPr>
      </p:pic>
      <p:pic>
        <p:nvPicPr>
          <p:cNvPr id="23" name="Рисунок 22"/>
          <p:cNvPicPr>
            <a:picLocks noChangeAspect="1"/>
          </p:cNvPicPr>
          <p:nvPr/>
        </p:nvPicPr>
        <p:blipFill rotWithShape="1">
          <a:blip r:embed="rId4">
            <a:extLst>
              <a:ext uri="{28A0092B-C50C-407E-A947-70E740481C1C}">
                <a14:useLocalDpi xmlns:a14="http://schemas.microsoft.com/office/drawing/2010/main" val="0"/>
              </a:ext>
            </a:extLst>
          </a:blip>
          <a:srcRect l="8495" t="39592" r="45510" b="41844"/>
          <a:stretch/>
        </p:blipFill>
        <p:spPr>
          <a:xfrm>
            <a:off x="1306217" y="4394391"/>
            <a:ext cx="6973402" cy="1583177"/>
          </a:xfrm>
          <a:prstGeom prst="rect">
            <a:avLst/>
          </a:prstGeom>
        </p:spPr>
      </p:pic>
      <p:pic>
        <p:nvPicPr>
          <p:cNvPr id="24" name="Рисунок 23"/>
          <p:cNvPicPr>
            <a:picLocks noChangeAspect="1"/>
          </p:cNvPicPr>
          <p:nvPr/>
        </p:nvPicPr>
        <p:blipFill rotWithShape="1">
          <a:blip r:embed="rId4">
            <a:extLst>
              <a:ext uri="{28A0092B-C50C-407E-A947-70E740481C1C}">
                <a14:useLocalDpi xmlns:a14="http://schemas.microsoft.com/office/drawing/2010/main" val="0"/>
              </a:ext>
            </a:extLst>
          </a:blip>
          <a:srcRect l="56990" t="41558" r="16997" b="48814"/>
          <a:stretch/>
        </p:blipFill>
        <p:spPr>
          <a:xfrm>
            <a:off x="1356659" y="5526977"/>
            <a:ext cx="3943998" cy="821095"/>
          </a:xfrm>
          <a:prstGeom prst="rect">
            <a:avLst/>
          </a:prstGeom>
        </p:spPr>
      </p:pic>
      <p:sp>
        <p:nvSpPr>
          <p:cNvPr id="14" name="Прямоугольник 4">
            <a:extLst>
              <a:ext uri="{FF2B5EF4-FFF2-40B4-BE49-F238E27FC236}">
                <a16:creationId xmlns:a16="http://schemas.microsoft.com/office/drawing/2014/main" xmlns="" id="{41300D0C-EC34-4515-9E3A-6F0DC297E5C1}"/>
              </a:ext>
            </a:extLst>
          </p:cNvPr>
          <p:cNvSpPr/>
          <p:nvPr/>
        </p:nvSpPr>
        <p:spPr>
          <a:xfrm>
            <a:off x="0" y="5727328"/>
            <a:ext cx="1054100" cy="1130672"/>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b="1" dirty="0" smtClean="0">
                <a:solidFill>
                  <a:schemeClr val="bg1"/>
                </a:solidFill>
              </a:rPr>
              <a:t>Сторінка</a:t>
            </a:r>
            <a:endParaRPr lang="uk-UA" b="1" dirty="0">
              <a:solidFill>
                <a:schemeClr val="bg1"/>
              </a:solidFill>
            </a:endParaRPr>
          </a:p>
          <a:p>
            <a:pPr algn="ctr"/>
            <a:r>
              <a:rPr lang="uk-UA" sz="3200" b="1" dirty="0" smtClean="0">
                <a:solidFill>
                  <a:schemeClr val="bg1"/>
                </a:solidFill>
              </a:rPr>
              <a:t>17</a:t>
            </a:r>
            <a:endParaRPr lang="ru-RU" sz="3200" b="1" dirty="0">
              <a:solidFill>
                <a:schemeClr val="bg1"/>
              </a:solidFill>
            </a:endParaRPr>
          </a:p>
        </p:txBody>
      </p:sp>
      <p:pic>
        <p:nvPicPr>
          <p:cNvPr id="15" name="Рисунок 1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87176" l="11000" r="90300">
                        <a14:foregroundMark x1="52800" y1="55294" x2="52800" y2="55294"/>
                        <a14:foregroundMark x1="51351" y1="25798" x2="51351" y2="25798"/>
                        <a14:foregroundMark x1="51351" y1="28571" x2="51351" y2="28571"/>
                        <a14:foregroundMark x1="50059" y1="23717" x2="50059" y2="23717"/>
                        <a14:foregroundMark x1="54407" y1="58807" x2="54407" y2="58252"/>
                      </a14:backgroundRemoval>
                    </a14:imgEffect>
                  </a14:imgLayer>
                </a14:imgProps>
              </a:ext>
              <a:ext uri="{28A0092B-C50C-407E-A947-70E740481C1C}">
                <a14:useLocalDpi xmlns:a14="http://schemas.microsoft.com/office/drawing/2010/main" val="0"/>
              </a:ext>
            </a:extLst>
          </a:blip>
          <a:srcRect l="11277" r="10334" b="12778"/>
          <a:stretch/>
        </p:blipFill>
        <p:spPr>
          <a:xfrm>
            <a:off x="9714623" y="3667933"/>
            <a:ext cx="2205122" cy="2039497"/>
          </a:xfrm>
          <a:prstGeom prst="rect">
            <a:avLst/>
          </a:prstGeom>
        </p:spPr>
      </p:pic>
      <p:sp>
        <p:nvSpPr>
          <p:cNvPr id="16" name="Прямоугольник 15"/>
          <p:cNvSpPr/>
          <p:nvPr/>
        </p:nvSpPr>
        <p:spPr>
          <a:xfrm>
            <a:off x="1152117" y="314409"/>
            <a:ext cx="8280000" cy="1207273"/>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3200" b="1" dirty="0" smtClean="0">
                <a:solidFill>
                  <a:schemeClr val="bg1"/>
                </a:solidFill>
              </a:rPr>
              <a:t>Прочитай речення у наступних рядках. </a:t>
            </a:r>
            <a:r>
              <a:rPr lang="uk-UA" sz="3200" b="1" dirty="0" err="1" smtClean="0">
                <a:solidFill>
                  <a:schemeClr val="bg1"/>
                </a:solidFill>
              </a:rPr>
              <a:t>Запиши</a:t>
            </a:r>
            <a:r>
              <a:rPr lang="uk-UA" sz="3200" b="1" dirty="0" smtClean="0">
                <a:solidFill>
                  <a:schemeClr val="bg1"/>
                </a:solidFill>
              </a:rPr>
              <a:t> </a:t>
            </a:r>
            <a:r>
              <a:rPr lang="uk-UA" sz="3200" b="1" dirty="0" smtClean="0">
                <a:solidFill>
                  <a:schemeClr val="bg1"/>
                </a:solidFill>
              </a:rPr>
              <a:t>за зразком                                                       </a:t>
            </a:r>
            <a:endParaRPr lang="uk-UA" sz="3200" b="1" dirty="0">
              <a:solidFill>
                <a:schemeClr val="bg1"/>
              </a:solidFill>
            </a:endParaRPr>
          </a:p>
        </p:txBody>
      </p:sp>
      <p:pic>
        <p:nvPicPr>
          <p:cNvPr id="17" name="Рисунок 16"/>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11" b="87131" l="10019" r="88312">
                        <a14:foregroundMark x1="49351" y1="61814" x2="49351" y2="61814"/>
                        <a14:foregroundMark x1="53432" y1="52110" x2="53432" y2="52110"/>
                        <a14:foregroundMark x1="34323" y1="56962" x2="34323" y2="56962"/>
                      </a14:backgroundRemoval>
                    </a14:imgEffect>
                  </a14:imgLayer>
                </a14:imgProps>
              </a:ext>
              <a:ext uri="{28A0092B-C50C-407E-A947-70E740481C1C}">
                <a14:useLocalDpi xmlns:a14="http://schemas.microsoft.com/office/drawing/2010/main" val="0"/>
              </a:ext>
            </a:extLst>
          </a:blip>
          <a:srcRect l="9874" r="10987" b="11826"/>
          <a:stretch/>
        </p:blipFill>
        <p:spPr>
          <a:xfrm>
            <a:off x="9599167" y="314409"/>
            <a:ext cx="2320578" cy="2156750"/>
          </a:xfrm>
          <a:prstGeom prst="rect">
            <a:avLst/>
          </a:prstGeom>
        </p:spPr>
      </p:pic>
    </p:spTree>
    <p:extLst>
      <p:ext uri="{BB962C8B-B14F-4D97-AF65-F5344CB8AC3E}">
        <p14:creationId xmlns:p14="http://schemas.microsoft.com/office/powerpoint/2010/main" val="100881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14085" t="31752" r="37115" b="21072"/>
          <a:stretch/>
        </p:blipFill>
        <p:spPr>
          <a:xfrm>
            <a:off x="1263139" y="1810846"/>
            <a:ext cx="7713201" cy="41942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val="0"/>
              </a:ext>
            </a:extLst>
          </a:blip>
          <a:srcRect l="8411" t="7258" r="4332" b="9742"/>
          <a:stretch/>
        </p:blipFill>
        <p:spPr>
          <a:xfrm>
            <a:off x="8976340" y="2010567"/>
            <a:ext cx="3146035" cy="3794832"/>
          </a:xfrm>
          <a:prstGeom prst="rect">
            <a:avLst/>
          </a:prstGeom>
        </p:spPr>
      </p:pic>
      <p:sp>
        <p:nvSpPr>
          <p:cNvPr id="8" name="Прямоугольник 4">
            <a:extLst>
              <a:ext uri="{FF2B5EF4-FFF2-40B4-BE49-F238E27FC236}">
                <a16:creationId xmlns:a16="http://schemas.microsoft.com/office/drawing/2014/main" xmlns="" id="{41300D0C-EC34-4515-9E3A-6F0DC297E5C1}"/>
              </a:ext>
            </a:extLst>
          </p:cNvPr>
          <p:cNvSpPr/>
          <p:nvPr/>
        </p:nvSpPr>
        <p:spPr>
          <a:xfrm>
            <a:off x="0" y="5727328"/>
            <a:ext cx="1054100" cy="1130672"/>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b="1" dirty="0" smtClean="0">
                <a:solidFill>
                  <a:schemeClr val="bg1"/>
                </a:solidFill>
              </a:rPr>
              <a:t>Сторінка</a:t>
            </a:r>
            <a:endParaRPr lang="uk-UA" b="1" dirty="0">
              <a:solidFill>
                <a:schemeClr val="bg1"/>
              </a:solidFill>
            </a:endParaRPr>
          </a:p>
          <a:p>
            <a:pPr algn="ctr"/>
            <a:r>
              <a:rPr lang="uk-UA" sz="3200" b="1" dirty="0" smtClean="0">
                <a:solidFill>
                  <a:schemeClr val="bg1"/>
                </a:solidFill>
              </a:rPr>
              <a:t>18</a:t>
            </a:r>
            <a:endParaRPr lang="ru-RU" sz="3200" b="1" dirty="0">
              <a:solidFill>
                <a:schemeClr val="bg1"/>
              </a:solidFill>
            </a:endParaRPr>
          </a:p>
        </p:txBody>
      </p:sp>
      <p:sp>
        <p:nvSpPr>
          <p:cNvPr id="9" name="Прямоугольник 8"/>
          <p:cNvSpPr/>
          <p:nvPr/>
        </p:nvSpPr>
        <p:spPr>
          <a:xfrm>
            <a:off x="1152116" y="453306"/>
            <a:ext cx="9994303" cy="1207273"/>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3600" b="1" dirty="0" smtClean="0">
                <a:solidFill>
                  <a:schemeClr val="bg1"/>
                </a:solidFill>
              </a:rPr>
              <a:t>Хто живе в лісі? Чи знаєш, як цих тварин </a:t>
            </a:r>
          </a:p>
          <a:p>
            <a:pPr algn="ctr"/>
            <a:r>
              <a:rPr lang="uk-UA" sz="3600" b="1" dirty="0" smtClean="0">
                <a:solidFill>
                  <a:schemeClr val="bg1"/>
                </a:solidFill>
              </a:rPr>
              <a:t>можна назвати одним словом?                                                       </a:t>
            </a:r>
            <a:endParaRPr lang="uk-UA" sz="3600" b="1" dirty="0">
              <a:solidFill>
                <a:schemeClr val="bg1"/>
              </a:solidFill>
            </a:endParaRPr>
          </a:p>
        </p:txBody>
      </p:sp>
    </p:spTree>
    <p:extLst>
      <p:ext uri="{BB962C8B-B14F-4D97-AF65-F5344CB8AC3E}">
        <p14:creationId xmlns:p14="http://schemas.microsoft.com/office/powerpoint/2010/main" val="146352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44459</TotalTime>
  <Words>432</Words>
  <Application>Microsoft Office PowerPoint</Application>
  <PresentationFormat>Произвольный</PresentationFormat>
  <Paragraphs>59</Paragraphs>
  <Slides>15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Vasyl Tsupa</dc:creator>
  <cp:lastModifiedBy>Esmiralda Ivanova</cp:lastModifiedBy>
  <cp:revision>2854</cp:revision>
  <dcterms:created xsi:type="dcterms:W3CDTF">2018-01-05T16:38:53Z</dcterms:created>
  <dcterms:modified xsi:type="dcterms:W3CDTF">2024-01-28T14:13:04Z</dcterms:modified>
</cp:coreProperties>
</file>