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1699" r:id="rId3"/>
    <p:sldId id="1634" r:id="rId4"/>
    <p:sldId id="1666" r:id="rId5"/>
    <p:sldId id="1677" r:id="rId6"/>
    <p:sldId id="1431" r:id="rId7"/>
    <p:sldId id="1449" r:id="rId8"/>
    <p:sldId id="1690" r:id="rId9"/>
    <p:sldId id="1692" r:id="rId10"/>
    <p:sldId id="1700" r:id="rId11"/>
    <p:sldId id="1688" r:id="rId12"/>
    <p:sldId id="1645" r:id="rId13"/>
    <p:sldId id="1674" r:id="rId14"/>
    <p:sldId id="1694" r:id="rId15"/>
    <p:sldId id="1697" r:id="rId16"/>
    <p:sldId id="1696" r:id="rId17"/>
    <p:sldId id="1440" r:id="rId18"/>
    <p:sldId id="1698" r:id="rId19"/>
    <p:sldId id="1519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3399"/>
    <a:srgbClr val="354B80"/>
    <a:srgbClr val="99FFCC"/>
    <a:srgbClr val="CCFF66"/>
    <a:srgbClr val="FFB7FF"/>
    <a:srgbClr val="FF99FF"/>
    <a:srgbClr val="ECDAB2"/>
    <a:srgbClr val="E6CEA0"/>
    <a:srgbClr val="CC85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796" autoAdjust="0"/>
    <p:restoredTop sz="95274" autoAdjust="0"/>
  </p:normalViewPr>
  <p:slideViewPr>
    <p:cSldViewPr snapToGrid="0">
      <p:cViewPr varScale="1">
        <p:scale>
          <a:sx n="85" d="100"/>
          <a:sy n="85" d="100"/>
        </p:scale>
        <p:origin x="-264" y="-78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189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17.01.2024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17.01.2024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17.01.2024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microsoft.com/office/2007/relationships/hdphoto" Target="../media/hdphoto4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hyperlink" Target="https://learningapps.org/watch?v=pgc9pkr5n22" TargetMode="Externa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4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hyperlink" Target="https://wordwall.net/uk/embed/a4f6eac992c94a8bb5b34633336d42ed?themeId=1&amp;templateId=46&amp;fontStackId=0" TargetMode="Externa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17A8A23-690A-E4F8-8ED3-AF0636624CB4}"/>
              </a:ext>
            </a:extLst>
          </p:cNvPr>
          <p:cNvSpPr txBox="1"/>
          <p:nvPr/>
        </p:nvSpPr>
        <p:spPr>
          <a:xfrm>
            <a:off x="1604691" y="4740606"/>
            <a:ext cx="8944363" cy="1328023"/>
          </a:xfrm>
          <a:prstGeom prst="round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Задачі на збільшення числа на кілька одиниць. </a:t>
            </a:r>
            <a:r>
              <a:rPr lang="uk-UA" sz="3600" b="1" dirty="0" smtClean="0">
                <a:solidFill>
                  <a:schemeClr val="bg1"/>
                </a:solidFill>
              </a:rPr>
              <a:t>Обчислення </a:t>
            </a:r>
            <a:r>
              <a:rPr lang="uk-UA" sz="3600" b="1" dirty="0">
                <a:solidFill>
                  <a:schemeClr val="bg1"/>
                </a:solidFill>
              </a:rPr>
              <a:t>в межах 10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FF99069-6041-E839-027D-BD2E28C83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691" y="1288447"/>
            <a:ext cx="3335825" cy="3055527"/>
          </a:xfrm>
          <a:prstGeom prst="round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A0859AE-B085-EBD6-FBB5-D8E65802DBAE}"/>
              </a:ext>
            </a:extLst>
          </p:cNvPr>
          <p:cNvSpPr txBox="1"/>
          <p:nvPr/>
        </p:nvSpPr>
        <p:spPr>
          <a:xfrm>
            <a:off x="2510604" y="2554601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+ 4 = 6</a:t>
            </a:r>
            <a:endParaRPr lang="x-none" sz="2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23850" y="1413863"/>
            <a:ext cx="3525204" cy="2281476"/>
          </a:xfrm>
          <a:prstGeom prst="round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Розділ І</a:t>
            </a:r>
            <a:r>
              <a:rPr lang="en-US" sz="3200" b="1" dirty="0" smtClean="0">
                <a:solidFill>
                  <a:schemeClr val="bg1"/>
                </a:solidFill>
              </a:rPr>
              <a:t>V</a:t>
            </a:r>
            <a:r>
              <a:rPr lang="uk-UA" sz="3200" b="1" dirty="0" smtClean="0">
                <a:solidFill>
                  <a:schemeClr val="bg1"/>
                </a:solidFill>
              </a:rPr>
              <a:t>. Задачі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6</a:t>
            </a:r>
            <a:r>
              <a:rPr lang="en-US" sz="3200" b="1" dirty="0" smtClean="0">
                <a:solidFill>
                  <a:schemeClr val="bg1"/>
                </a:solidFill>
              </a:rPr>
              <a:t>7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983512C-AF78-9F91-E72E-0A52B91747E0}"/>
              </a:ext>
            </a:extLst>
          </p:cNvPr>
          <p:cNvSpPr txBox="1"/>
          <p:nvPr/>
        </p:nvSpPr>
        <p:spPr>
          <a:xfrm>
            <a:off x="4393581" y="1879882"/>
            <a:ext cx="5943338" cy="1055608"/>
          </a:xfrm>
          <a:prstGeom prst="round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7030A0"/>
                </a:solidFill>
              </a:rPr>
              <a:t>На озері 3 чаплі, а лебедів на 4 </a:t>
            </a:r>
            <a:r>
              <a:rPr lang="uk-UA" sz="2800" b="1" dirty="0">
                <a:solidFill>
                  <a:srgbClr val="7030A0"/>
                </a:solidFill>
              </a:rPr>
              <a:t>більше</a:t>
            </a:r>
            <a:r>
              <a:rPr lang="uk-UA" sz="2800" b="1" dirty="0" smtClean="0">
                <a:solidFill>
                  <a:srgbClr val="7030A0"/>
                </a:solidFill>
              </a:rPr>
              <a:t>.</a:t>
            </a:r>
            <a:r>
              <a:rPr lang="uk-UA" sz="2800" b="1" dirty="0">
                <a:solidFill>
                  <a:srgbClr val="7030A0"/>
                </a:solidFill>
              </a:rPr>
              <a:t> Скільки </a:t>
            </a:r>
            <a:r>
              <a:rPr lang="uk-UA" sz="2800" b="1" dirty="0" smtClean="0">
                <a:solidFill>
                  <a:srgbClr val="7030A0"/>
                </a:solidFill>
              </a:rPr>
              <a:t>лебедів на озері? </a:t>
            </a:r>
            <a:endParaRPr lang="uk-UA" sz="2800" b="1" dirty="0">
              <a:solidFill>
                <a:srgbClr val="7030A0"/>
              </a:solidFill>
            </a:endParaRPr>
          </a:p>
        </p:txBody>
      </p:sp>
      <p:pic>
        <p:nvPicPr>
          <p:cNvPr id="49" name="Picture 2" descr="Парта клипарт (65 фото) » Рисунки для срисовки и не только">
            <a:extLst>
              <a:ext uri="{FF2B5EF4-FFF2-40B4-BE49-F238E27FC236}">
                <a16:creationId xmlns="" xmlns:a16="http://schemas.microsoft.com/office/drawing/2014/main" id="{88C15C08-5298-82FC-19BE-F7847A230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83" y="4674938"/>
            <a:ext cx="1694306" cy="168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Peabody &amp; Sherman - Facebook Sticker Repository">
            <a:extLst>
              <a:ext uri="{FF2B5EF4-FFF2-40B4-BE49-F238E27FC236}">
                <a16:creationId xmlns="" xmlns:a16="http://schemas.microsoft.com/office/drawing/2014/main" id="{B577C875-EE10-BF7D-898C-D4E484DF6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5" t="59715" r="26584" b="17797"/>
          <a:stretch/>
        </p:blipFill>
        <p:spPr bwMode="auto">
          <a:xfrm>
            <a:off x="985608" y="3996855"/>
            <a:ext cx="977988" cy="135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6FDF4A3B-9CC8-15AD-89C3-4D3C2F8482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5448" b="90901"/>
          <a:stretch/>
        </p:blipFill>
        <p:spPr>
          <a:xfrm>
            <a:off x="5255081" y="3165462"/>
            <a:ext cx="3484620" cy="12266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4F138BE9-FB88-3761-DFAA-E5AA6EC09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6918557" y="3746548"/>
            <a:ext cx="336084" cy="22062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D11B8E0E-06E5-DC14-7A15-4F59786A6D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6104988" y="3724367"/>
            <a:ext cx="387602" cy="279263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6E6FB9AB-041C-A19E-93D4-857E46FE1D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5793755" y="3492436"/>
            <a:ext cx="424330" cy="686891"/>
          </a:xfrm>
          <a:prstGeom prst="rect">
            <a:avLst/>
          </a:prstGeom>
        </p:spPr>
      </p:pic>
      <p:sp>
        <p:nvSpPr>
          <p:cNvPr id="29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604852" y="599850"/>
            <a:ext cx="8732066" cy="86579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Розв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4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язую</a:t>
            </a:r>
            <a:r>
              <a:rPr lang="uk-U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задачу самостійно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641074" y="3424866"/>
            <a:ext cx="10262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</a:rPr>
              <a:t>( л.)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D:\1 клас\2 Матем\1 УРОКИ Листопад\4 Задачі\№067 Задачі на збільшення числа на кілька одиниць\2024-01-17_10573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50" y="1935576"/>
            <a:ext cx="3018207" cy="1897675"/>
          </a:xfrm>
          <a:prstGeom prst="round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40AF2373-8890-B9BC-6AA8-1BDA5A3F07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6492590" y="3491111"/>
            <a:ext cx="424330" cy="68689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5ECC2975-8813-B4CB-335C-F299A99172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5" r="25040"/>
          <a:stretch/>
        </p:blipFill>
        <p:spPr>
          <a:xfrm>
            <a:off x="7335317" y="3489805"/>
            <a:ext cx="317675" cy="68689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A55E889-ADDE-B193-EBE1-C5B0A1A6E8EE}"/>
              </a:ext>
            </a:extLst>
          </p:cNvPr>
          <p:cNvSpPr txBox="1"/>
          <p:nvPr/>
        </p:nvSpPr>
        <p:spPr>
          <a:xfrm>
            <a:off x="5132418" y="4642155"/>
            <a:ext cx="5483543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7030A0"/>
                </a:solidFill>
              </a:rPr>
              <a:t>Відповідь: </a:t>
            </a:r>
            <a:r>
              <a:rPr lang="uk-UA" sz="3200" b="1" dirty="0" smtClean="0">
                <a:solidFill>
                  <a:srgbClr val="7030A0"/>
                </a:solidFill>
              </a:rPr>
              <a:t>7 лебедів на озері.</a:t>
            </a:r>
            <a:endParaRPr lang="x-none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71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597445" y="530261"/>
            <a:ext cx="8732066" cy="64429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Порівняння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02875" y="1174559"/>
            <a:ext cx="5798598" cy="5530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dirty="0">
                <a:solidFill>
                  <a:srgbClr val="7030A0"/>
                </a:solidFill>
              </a:rPr>
              <a:t>Порівняй число і вираз.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31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42" y="2195170"/>
            <a:ext cx="1365115" cy="3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002875" y="2043323"/>
            <a:ext cx="2465170" cy="808674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4000" dirty="0">
                <a:solidFill>
                  <a:srgbClr val="7030A0"/>
                </a:solidFill>
              </a:rPr>
              <a:t>4</a:t>
            </a:r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ru-RU" sz="4000" dirty="0">
                <a:solidFill>
                  <a:srgbClr val="7030A0"/>
                </a:solidFill>
              </a:rPr>
              <a:t>+</a:t>
            </a:r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ru-RU" sz="4000" dirty="0">
                <a:solidFill>
                  <a:srgbClr val="7030A0"/>
                </a:solidFill>
              </a:rPr>
              <a:t>2     5</a:t>
            </a:r>
          </a:p>
        </p:txBody>
      </p:sp>
      <p:pic>
        <p:nvPicPr>
          <p:cNvPr id="33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10497484" y="1727649"/>
            <a:ext cx="1729709" cy="267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968654" y="3057736"/>
            <a:ext cx="2465170" cy="80931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4000" dirty="0">
                <a:solidFill>
                  <a:srgbClr val="7030A0"/>
                </a:solidFill>
              </a:rPr>
              <a:t>7</a:t>
            </a:r>
            <a:r>
              <a:rPr lang="ru-RU" sz="4000" dirty="0">
                <a:solidFill>
                  <a:srgbClr val="7030A0"/>
                </a:solidFill>
              </a:rPr>
              <a:t>     </a:t>
            </a:r>
            <a:r>
              <a:rPr lang="en-US" sz="4000" dirty="0">
                <a:solidFill>
                  <a:srgbClr val="7030A0"/>
                </a:solidFill>
              </a:rPr>
              <a:t>2</a:t>
            </a:r>
            <a:r>
              <a:rPr lang="ru-RU" sz="4000" dirty="0">
                <a:solidFill>
                  <a:srgbClr val="7030A0"/>
                </a:solidFill>
              </a:rPr>
              <a:t> </a:t>
            </a:r>
            <a:r>
              <a:rPr lang="en-US" sz="4000" dirty="0">
                <a:solidFill>
                  <a:srgbClr val="7030A0"/>
                </a:solidFill>
              </a:rPr>
              <a:t>+</a:t>
            </a:r>
            <a:r>
              <a:rPr lang="ru-RU" sz="4000" dirty="0">
                <a:solidFill>
                  <a:srgbClr val="7030A0"/>
                </a:solidFill>
              </a:rPr>
              <a:t> </a:t>
            </a:r>
            <a:r>
              <a:rPr lang="en-US" sz="4000" dirty="0">
                <a:solidFill>
                  <a:srgbClr val="7030A0"/>
                </a:solidFill>
              </a:rPr>
              <a:t>7</a:t>
            </a:r>
            <a:r>
              <a:rPr lang="ru-RU" sz="4000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36088" y="2083720"/>
            <a:ext cx="2465170" cy="796849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4000" dirty="0">
                <a:solidFill>
                  <a:srgbClr val="7030A0"/>
                </a:solidFill>
              </a:rPr>
              <a:t>7 – 3</a:t>
            </a:r>
            <a:r>
              <a:rPr lang="ru-RU" sz="4000" dirty="0">
                <a:solidFill>
                  <a:srgbClr val="7030A0"/>
                </a:solidFill>
              </a:rPr>
              <a:t>     </a:t>
            </a:r>
            <a:r>
              <a:rPr lang="en-US" sz="4000" dirty="0">
                <a:solidFill>
                  <a:srgbClr val="7030A0"/>
                </a:solidFill>
              </a:rPr>
              <a:t>3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67209" y="3081887"/>
            <a:ext cx="2534049" cy="785165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4000" dirty="0">
                <a:solidFill>
                  <a:srgbClr val="7030A0"/>
                </a:solidFill>
              </a:rPr>
              <a:t>10</a:t>
            </a:r>
            <a:r>
              <a:rPr lang="ru-RU" sz="4000" dirty="0">
                <a:solidFill>
                  <a:srgbClr val="7030A0"/>
                </a:solidFill>
              </a:rPr>
              <a:t>    </a:t>
            </a:r>
            <a:r>
              <a:rPr lang="en-US" sz="4000" dirty="0">
                <a:solidFill>
                  <a:srgbClr val="7030A0"/>
                </a:solidFill>
              </a:rPr>
              <a:t>10 + 0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415742" y="2083720"/>
            <a:ext cx="414888" cy="707886"/>
          </a:xfrm>
          <a:prstGeom prst="rect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&gt;</a:t>
            </a:r>
            <a:endParaRPr lang="uk-UA" sz="4000" b="1" dirty="0">
              <a:solidFill>
                <a:srgbClr val="7030A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690482" y="1719051"/>
            <a:ext cx="323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61550" y="2734568"/>
            <a:ext cx="323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</a:t>
            </a:r>
            <a:endParaRPr lang="uk-UA" sz="3600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644674" y="3139505"/>
            <a:ext cx="414888" cy="707886"/>
          </a:xfrm>
          <a:prstGeom prst="rect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&lt;</a:t>
            </a:r>
            <a:endParaRPr lang="uk-UA" sz="4000" b="1" dirty="0">
              <a:solidFill>
                <a:srgbClr val="7030A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448118" y="1671591"/>
            <a:ext cx="323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  <a:endParaRPr lang="uk-UA" sz="3600" b="1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190324" y="2068320"/>
            <a:ext cx="414888" cy="707886"/>
          </a:xfrm>
          <a:prstGeom prst="rect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&gt;</a:t>
            </a:r>
            <a:endParaRPr lang="uk-UA" sz="4000" b="1" dirty="0">
              <a:solidFill>
                <a:srgbClr val="7030A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87018" y="2734567"/>
            <a:ext cx="717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10</a:t>
            </a:r>
            <a:endParaRPr lang="uk-UA" sz="3600" b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402310" y="3108451"/>
            <a:ext cx="414888" cy="707886"/>
          </a:xfrm>
          <a:prstGeom prst="rect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=</a:t>
            </a:r>
            <a:endParaRPr lang="uk-UA" sz="4000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20849" y="2068320"/>
            <a:ext cx="2537551" cy="783677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4000" dirty="0">
                <a:solidFill>
                  <a:srgbClr val="7030A0"/>
                </a:solidFill>
              </a:rPr>
              <a:t>4</a:t>
            </a:r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ru-RU" sz="4000" dirty="0">
                <a:solidFill>
                  <a:srgbClr val="7030A0"/>
                </a:solidFill>
              </a:rPr>
              <a:t>     </a:t>
            </a:r>
            <a:r>
              <a:rPr lang="en-US" sz="4000" dirty="0">
                <a:solidFill>
                  <a:srgbClr val="7030A0"/>
                </a:solidFill>
              </a:rPr>
              <a:t>10 – 0 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506602" y="3081888"/>
            <a:ext cx="2551798" cy="734450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4000" dirty="0">
                <a:solidFill>
                  <a:srgbClr val="7030A0"/>
                </a:solidFill>
              </a:rPr>
              <a:t>5</a:t>
            </a:r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uk-UA" sz="4000" dirty="0">
                <a:solidFill>
                  <a:srgbClr val="7030A0"/>
                </a:solidFill>
              </a:rPr>
              <a:t>+</a:t>
            </a:r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uk-UA" sz="4000" dirty="0">
                <a:solidFill>
                  <a:srgbClr val="7030A0"/>
                </a:solidFill>
              </a:rPr>
              <a:t>5</a:t>
            </a:r>
            <a:r>
              <a:rPr lang="ru-RU" sz="4000" dirty="0">
                <a:solidFill>
                  <a:srgbClr val="7030A0"/>
                </a:solidFill>
              </a:rPr>
              <a:t>     </a:t>
            </a:r>
            <a:r>
              <a:rPr lang="uk-UA" sz="4000" dirty="0">
                <a:solidFill>
                  <a:srgbClr val="7030A0"/>
                </a:solidFill>
              </a:rPr>
              <a:t>5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110707" y="2106215"/>
            <a:ext cx="414888" cy="707886"/>
          </a:xfrm>
          <a:prstGeom prst="rect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&lt;</a:t>
            </a:r>
            <a:endParaRPr lang="uk-UA" sz="4000" b="1" dirty="0">
              <a:solidFill>
                <a:srgbClr val="7030A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000863" y="1548839"/>
            <a:ext cx="770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10</a:t>
            </a:r>
            <a:endParaRPr lang="uk-UA" sz="3600" b="1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103599" y="2673945"/>
            <a:ext cx="734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957095" y="3094541"/>
            <a:ext cx="414888" cy="707886"/>
          </a:xfrm>
          <a:prstGeom prst="rect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&gt;</a:t>
            </a:r>
            <a:endParaRPr lang="uk-UA" sz="4000" b="1" dirty="0">
              <a:solidFill>
                <a:srgbClr val="7030A0"/>
              </a:solidFill>
            </a:endParaRPr>
          </a:p>
        </p:txBody>
      </p:sp>
      <p:sp>
        <p:nvSpPr>
          <p:cNvPr id="54" name="Прямоугольник 4">
            <a:extLst>
              <a:ext uri="{FF2B5EF4-FFF2-40B4-BE49-F238E27FC236}">
                <a16:creationId xmlns="" xmlns:a16="http://schemas.microsoft.com/office/drawing/2014/main" id="{89C8695D-1288-E3A8-612E-2F79931E0DC5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4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5</a:t>
            </a:r>
            <a:r>
              <a:rPr lang="uk-UA" sz="2800" b="1" dirty="0" smtClean="0">
                <a:solidFill>
                  <a:schemeClr val="bg1"/>
                </a:solidFill>
              </a:rPr>
              <a:t>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93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3" grpId="0"/>
      <p:bldP spid="44" grpId="0" animBg="1"/>
      <p:bldP spid="45" grpId="0"/>
      <p:bldP spid="46" grpId="0" animBg="1"/>
      <p:bldP spid="47" grpId="0"/>
      <p:bldP spid="48" grpId="0" animBg="1"/>
      <p:bldP spid="50" grpId="0" animBg="1"/>
      <p:bldP spid="51" grpId="0"/>
      <p:bldP spid="52" grpId="0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2071318" y="1245523"/>
            <a:ext cx="5377697" cy="50020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Розв</a:t>
            </a: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2400" b="1" dirty="0" err="1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яжи</a:t>
            </a:r>
            <a:r>
              <a:rPr lang="uk-UA" sz="24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задачу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23DED8C8-6DC7-3698-64E2-85490AEF35DD}"/>
              </a:ext>
            </a:extLst>
          </p:cNvPr>
          <p:cNvSpPr txBox="1"/>
          <p:nvPr/>
        </p:nvSpPr>
        <p:spPr>
          <a:xfrm>
            <a:off x="1083731" y="4300163"/>
            <a:ext cx="4014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>
                <a:solidFill>
                  <a:schemeClr val="tx2">
                    <a:lumMod val="50000"/>
                  </a:schemeClr>
                </a:solidFill>
              </a:rPr>
              <a:t>Відповідь:       груш.</a:t>
            </a:r>
            <a:endParaRPr lang="x-none" sz="32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80049" y="1878241"/>
            <a:ext cx="5065370" cy="830997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В Олесі 3 груші, а в Матвія – </a:t>
            </a:r>
            <a:r>
              <a:rPr lang="uk-UA" sz="2400" b="1" dirty="0">
                <a:solidFill>
                  <a:srgbClr val="FF0000"/>
                </a:solidFill>
              </a:rPr>
              <a:t>стільки само</a:t>
            </a:r>
            <a:r>
              <a:rPr lang="uk-UA" sz="2400" b="1" dirty="0">
                <a:solidFill>
                  <a:srgbClr val="7030A0"/>
                </a:solidFill>
              </a:rPr>
              <a:t>. </a:t>
            </a:r>
            <a:r>
              <a:rPr lang="uk-UA" sz="2400" b="1" dirty="0" smtClean="0">
                <a:solidFill>
                  <a:srgbClr val="7030A0"/>
                </a:solidFill>
              </a:rPr>
              <a:t>Скільки </a:t>
            </a:r>
            <a:r>
              <a:rPr lang="uk-UA" sz="2400" b="1" dirty="0">
                <a:solidFill>
                  <a:srgbClr val="7030A0"/>
                </a:solidFill>
              </a:rPr>
              <a:t>всього груш у дітей?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18FFF9BA-DF19-6FF6-E296-35D21AD2D9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" t="535" r="85154" b="90366"/>
          <a:stretch/>
        </p:blipFill>
        <p:spPr>
          <a:xfrm>
            <a:off x="1548000" y="2844000"/>
            <a:ext cx="3484620" cy="12266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EFE4BCC4-8FB7-A342-8E18-CDCD83073D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3173822" y="3355985"/>
            <a:ext cx="336084" cy="22062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9DC9758A-C1B7-BCBF-C869-F94A11D6C5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3528091" y="3105042"/>
            <a:ext cx="381740" cy="686891"/>
          </a:xfrm>
          <a:prstGeom prst="rect">
            <a:avLst/>
          </a:prstGeom>
        </p:spPr>
      </p:pic>
      <p:sp>
        <p:nvSpPr>
          <p:cNvPr id="57" name="Прямокутник 80">
            <a:extLst>
              <a:ext uri="{FF2B5EF4-FFF2-40B4-BE49-F238E27FC236}">
                <a16:creationId xmlns="" xmlns:a16="http://schemas.microsoft.com/office/drawing/2014/main" id="{E47A6150-289A-4D60-D3FE-D23A281C030B}"/>
              </a:ext>
            </a:extLst>
          </p:cNvPr>
          <p:cNvSpPr/>
          <p:nvPr/>
        </p:nvSpPr>
        <p:spPr>
          <a:xfrm>
            <a:off x="3044801" y="4300163"/>
            <a:ext cx="458259" cy="51511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E9E1FEC9-ED63-5467-3B3C-36AC74C6DA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3094385" y="4249105"/>
            <a:ext cx="381740" cy="68689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1EB513D9-A5D4-E38E-4115-5A371654F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2029420" y="3164656"/>
            <a:ext cx="455016" cy="56766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5B57A502-E56B-A724-D99F-6E2673649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302752" y="3304020"/>
            <a:ext cx="440143" cy="288932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9B393456-DD71-0B5C-8D2D-0569F15329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2764847" y="3164656"/>
            <a:ext cx="455016" cy="567661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1445863" y="410524"/>
            <a:ext cx="8732066" cy="76211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4">
            <a:extLst>
              <a:ext uri="{FF2B5EF4-FFF2-40B4-BE49-F238E27FC236}">
                <a16:creationId xmlns="" xmlns:a16="http://schemas.microsoft.com/office/drawing/2014/main" id="{89C8695D-1288-E3A8-612E-2F79931E0DC5}"/>
              </a:ext>
            </a:extLst>
          </p:cNvPr>
          <p:cNvSpPr/>
          <p:nvPr/>
        </p:nvSpPr>
        <p:spPr>
          <a:xfrm>
            <a:off x="0" y="5569256"/>
            <a:ext cx="1338146" cy="128874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49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 2,4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909831" y="3084047"/>
            <a:ext cx="1188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</a:rPr>
              <a:t>( гр.)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75786" y="1878241"/>
            <a:ext cx="5320399" cy="1569660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У Микити 3 тенісні м'ячі, а в Матвія – </a:t>
            </a:r>
            <a:r>
              <a:rPr lang="uk-UA" sz="2400" b="1" dirty="0">
                <a:solidFill>
                  <a:srgbClr val="FF0000"/>
                </a:solidFill>
              </a:rPr>
              <a:t>на</a:t>
            </a:r>
            <a:r>
              <a:rPr lang="uk-UA" sz="2400" b="1" dirty="0">
                <a:solidFill>
                  <a:srgbClr val="7030A0"/>
                </a:solidFill>
              </a:rPr>
              <a:t> 2 м'ячі </a:t>
            </a:r>
            <a:r>
              <a:rPr lang="uk-UA" sz="2400" b="1" dirty="0">
                <a:solidFill>
                  <a:srgbClr val="FF0000"/>
                </a:solidFill>
              </a:rPr>
              <a:t>більше</a:t>
            </a:r>
            <a:r>
              <a:rPr lang="uk-UA" sz="2400" b="1" dirty="0">
                <a:solidFill>
                  <a:srgbClr val="7030A0"/>
                </a:solidFill>
              </a:rPr>
              <a:t>. </a:t>
            </a:r>
            <a:r>
              <a:rPr lang="uk-UA" sz="2400" b="1" dirty="0" smtClean="0">
                <a:solidFill>
                  <a:srgbClr val="7030A0"/>
                </a:solidFill>
              </a:rPr>
              <a:t>Намалюй </a:t>
            </a:r>
            <a:r>
              <a:rPr lang="uk-UA" sz="2400" b="1" dirty="0">
                <a:solidFill>
                  <a:srgbClr val="7030A0"/>
                </a:solidFill>
              </a:rPr>
              <a:t>стільки кружечків, скільки тенісних маячів у Матвія.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FCD22A59-9449-5965-EFF1-AE2BF7AE6D61}"/>
              </a:ext>
            </a:extLst>
          </p:cNvPr>
          <p:cNvSpPr txBox="1"/>
          <p:nvPr/>
        </p:nvSpPr>
        <p:spPr>
          <a:xfrm>
            <a:off x="5645419" y="3617640"/>
            <a:ext cx="2166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У Микити –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FAEC97E8-B618-98F2-C306-D3F6D21D61F2}"/>
              </a:ext>
            </a:extLst>
          </p:cNvPr>
          <p:cNvSpPr txBox="1"/>
          <p:nvPr/>
        </p:nvSpPr>
        <p:spPr>
          <a:xfrm>
            <a:off x="5743456" y="4130885"/>
            <a:ext cx="199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У Матвія –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75A991D4-B0D3-60B0-2567-0E52709492A5}"/>
              </a:ext>
            </a:extLst>
          </p:cNvPr>
          <p:cNvSpPr/>
          <p:nvPr/>
        </p:nvSpPr>
        <p:spPr>
          <a:xfrm>
            <a:off x="7682208" y="3676490"/>
            <a:ext cx="366731" cy="343963"/>
          </a:xfrm>
          <a:prstGeom prst="ellipse">
            <a:avLst/>
          </a:prstGeom>
          <a:solidFill>
            <a:srgbClr val="FF00FF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AB4CD103-5805-22C0-E96F-58A4509E117C}"/>
              </a:ext>
            </a:extLst>
          </p:cNvPr>
          <p:cNvSpPr/>
          <p:nvPr/>
        </p:nvSpPr>
        <p:spPr>
          <a:xfrm>
            <a:off x="8102336" y="3676490"/>
            <a:ext cx="366731" cy="343963"/>
          </a:xfrm>
          <a:prstGeom prst="ellipse">
            <a:avLst/>
          </a:prstGeom>
          <a:solidFill>
            <a:srgbClr val="FF00FF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Овал 35">
            <a:extLst>
              <a:ext uri="{FF2B5EF4-FFF2-40B4-BE49-F238E27FC236}">
                <a16:creationId xmlns="" xmlns:a16="http://schemas.microsoft.com/office/drawing/2014/main" id="{08D2DDC8-6619-BAEC-55D3-B1AB0D09E3CD}"/>
              </a:ext>
            </a:extLst>
          </p:cNvPr>
          <p:cNvSpPr/>
          <p:nvPr/>
        </p:nvSpPr>
        <p:spPr>
          <a:xfrm>
            <a:off x="8522464" y="3676490"/>
            <a:ext cx="366731" cy="343963"/>
          </a:xfrm>
          <a:prstGeom prst="ellipse">
            <a:avLst/>
          </a:prstGeom>
          <a:solidFill>
            <a:srgbClr val="FF00FF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Овал 37">
            <a:extLst>
              <a:ext uri="{FF2B5EF4-FFF2-40B4-BE49-F238E27FC236}">
                <a16:creationId xmlns="" xmlns:a16="http://schemas.microsoft.com/office/drawing/2014/main" id="{F84A7CF0-B2CF-E4C3-9315-BCC161698476}"/>
              </a:ext>
            </a:extLst>
          </p:cNvPr>
          <p:cNvSpPr/>
          <p:nvPr/>
        </p:nvSpPr>
        <p:spPr>
          <a:xfrm>
            <a:off x="7653350" y="4214247"/>
            <a:ext cx="366731" cy="343963"/>
          </a:xfrm>
          <a:prstGeom prst="ellipse">
            <a:avLst/>
          </a:prstGeom>
          <a:solidFill>
            <a:srgbClr val="FF00FF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Овал 38">
            <a:extLst>
              <a:ext uri="{FF2B5EF4-FFF2-40B4-BE49-F238E27FC236}">
                <a16:creationId xmlns="" xmlns:a16="http://schemas.microsoft.com/office/drawing/2014/main" id="{7FE9FA78-DA69-1EE9-0D05-A60A7BFDD578}"/>
              </a:ext>
            </a:extLst>
          </p:cNvPr>
          <p:cNvSpPr/>
          <p:nvPr/>
        </p:nvSpPr>
        <p:spPr>
          <a:xfrm>
            <a:off x="8073478" y="4214247"/>
            <a:ext cx="366731" cy="343963"/>
          </a:xfrm>
          <a:prstGeom prst="ellipse">
            <a:avLst/>
          </a:prstGeom>
          <a:solidFill>
            <a:srgbClr val="FF00FF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Овал 39">
            <a:extLst>
              <a:ext uri="{FF2B5EF4-FFF2-40B4-BE49-F238E27FC236}">
                <a16:creationId xmlns="" xmlns:a16="http://schemas.microsoft.com/office/drawing/2014/main" id="{F0114329-7349-A5CD-AA44-5418A00ABE95}"/>
              </a:ext>
            </a:extLst>
          </p:cNvPr>
          <p:cNvSpPr/>
          <p:nvPr/>
        </p:nvSpPr>
        <p:spPr>
          <a:xfrm>
            <a:off x="8489207" y="4203774"/>
            <a:ext cx="366731" cy="343963"/>
          </a:xfrm>
          <a:prstGeom prst="ellipse">
            <a:avLst/>
          </a:prstGeom>
          <a:solidFill>
            <a:srgbClr val="FF00FF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Овал 40">
            <a:extLst>
              <a:ext uri="{FF2B5EF4-FFF2-40B4-BE49-F238E27FC236}">
                <a16:creationId xmlns="" xmlns:a16="http://schemas.microsoft.com/office/drawing/2014/main" id="{144FBC5F-7F52-9008-95A1-CA28CCF1B6F3}"/>
              </a:ext>
            </a:extLst>
          </p:cNvPr>
          <p:cNvSpPr/>
          <p:nvPr/>
        </p:nvSpPr>
        <p:spPr>
          <a:xfrm>
            <a:off x="8913734" y="4214247"/>
            <a:ext cx="366731" cy="343963"/>
          </a:xfrm>
          <a:prstGeom prst="ellipse">
            <a:avLst/>
          </a:prstGeom>
          <a:solidFill>
            <a:srgbClr val="FF00FF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Овал 41">
            <a:extLst>
              <a:ext uri="{FF2B5EF4-FFF2-40B4-BE49-F238E27FC236}">
                <a16:creationId xmlns="" xmlns:a16="http://schemas.microsoft.com/office/drawing/2014/main" id="{375D8690-9FFA-8577-441A-18DA73208347}"/>
              </a:ext>
            </a:extLst>
          </p:cNvPr>
          <p:cNvSpPr/>
          <p:nvPr/>
        </p:nvSpPr>
        <p:spPr>
          <a:xfrm>
            <a:off x="9333862" y="4214247"/>
            <a:ext cx="366731" cy="343963"/>
          </a:xfrm>
          <a:prstGeom prst="ellipse">
            <a:avLst/>
          </a:prstGeom>
          <a:solidFill>
            <a:srgbClr val="FF00FF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18FFF9BA-DF19-6FF6-E296-35D21AD2D9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5448" b="90901"/>
          <a:stretch/>
        </p:blipFill>
        <p:spPr>
          <a:xfrm>
            <a:off x="6303528" y="4514610"/>
            <a:ext cx="3484620" cy="12266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EFE4BCC4-8FB7-A342-8E18-CDCD83073D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7991818" y="5092994"/>
            <a:ext cx="336084" cy="22062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1EB513D9-A5D4-E38E-4115-5A371654F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6847416" y="4901665"/>
            <a:ext cx="455016" cy="56766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5B57A502-E56B-A724-D99F-6E2673649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7120748" y="5041029"/>
            <a:ext cx="440143" cy="28893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8C14BD29-FB08-633D-029E-BBE40AD85F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7575764" y="4826035"/>
            <a:ext cx="470074" cy="68689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4914BBE8-FFA0-37E0-3324-DEBB522E07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8302676" y="4770835"/>
            <a:ext cx="424330" cy="686891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8705829" y="4768729"/>
            <a:ext cx="10871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</a:rPr>
              <a:t>( м.)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02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/>
      <p:bldP spid="33" grpId="0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Скругленный прямоугольник 56"/>
          <p:cNvSpPr/>
          <p:nvPr/>
        </p:nvSpPr>
        <p:spPr>
          <a:xfrm>
            <a:off x="3177043" y="1980111"/>
            <a:ext cx="8388814" cy="189291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Рисунок 49">
            <a:extLst>
              <a:ext uri="{FF2B5EF4-FFF2-40B4-BE49-F238E27FC236}">
                <a16:creationId xmlns="" xmlns:a16="http://schemas.microsoft.com/office/drawing/2014/main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" r="64969" b="85845"/>
          <a:stretch/>
        </p:blipFill>
        <p:spPr>
          <a:xfrm>
            <a:off x="3179489" y="1965026"/>
            <a:ext cx="8388814" cy="1908000"/>
          </a:xfrm>
          <a:prstGeom prst="round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21659BC6-B072-2349-9383-04A31B3CC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3722399" y="2357078"/>
            <a:ext cx="455016" cy="56766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8F1A228C-AEDB-F0D2-AAC0-A055EF253D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440591" y="2357078"/>
            <a:ext cx="455016" cy="56766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BFED22BF-38FC-5847-C6ED-4BBCAE0C03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5204187" y="2357078"/>
            <a:ext cx="455016" cy="56766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C12C69CC-5DA5-9490-C515-C9A0720A19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5967783" y="2357078"/>
            <a:ext cx="455016" cy="567661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6C55B111-8711-5247-9D78-15E9AA6F68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6728504" y="2357078"/>
            <a:ext cx="455016" cy="56766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5E48A571-1B11-E100-65D1-7BADF967F0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7452982" y="2357077"/>
            <a:ext cx="455016" cy="56766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76F8216C-B9F8-07CB-57F5-444AF5EDB6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8213703" y="2357077"/>
            <a:ext cx="455016" cy="567661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0BD573DE-4BEE-1522-1161-93C932ED58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8966477" y="2357077"/>
            <a:ext cx="455016" cy="567661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="" xmlns:a16="http://schemas.microsoft.com/office/drawing/2014/main" id="{3503C28B-FB7F-2CFD-6887-A0F7BF2E6C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9723711" y="2357077"/>
            <a:ext cx="455016" cy="56766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6E98C2B4-B98F-1D96-1B81-F29BF2DCC9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10459087" y="2357077"/>
            <a:ext cx="455016" cy="567661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="" xmlns:a16="http://schemas.microsoft.com/office/drawing/2014/main" id="{159412F6-DAE8-4B15-989D-ACE16A7CB8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3630663" y="3106119"/>
            <a:ext cx="455016" cy="56766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="" xmlns:a16="http://schemas.microsoft.com/office/drawing/2014/main" id="{89777EC7-0CFD-F8DB-1A97-D72D935377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4369110" y="3106119"/>
            <a:ext cx="455016" cy="56766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="" xmlns:a16="http://schemas.microsoft.com/office/drawing/2014/main" id="{17AD6740-2116-2530-43E8-4B8ABEEC2C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5166830" y="3106119"/>
            <a:ext cx="455016" cy="567661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="" xmlns:a16="http://schemas.microsoft.com/office/drawing/2014/main" id="{51E9E448-D15C-0B44-5A97-C65D0ED632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5888385" y="3106119"/>
            <a:ext cx="455016" cy="567661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="" xmlns:a16="http://schemas.microsoft.com/office/drawing/2014/main" id="{653A9E2E-295B-43DA-A4DF-4E5EA69C8C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626881" y="3106119"/>
            <a:ext cx="455016" cy="567661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="" xmlns:a16="http://schemas.microsoft.com/office/drawing/2014/main" id="{681AA0AB-DAF9-6BE0-56EB-D1E9C613B8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7373896" y="3106119"/>
            <a:ext cx="455016" cy="567661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="" xmlns:a16="http://schemas.microsoft.com/office/drawing/2014/main" id="{8CD0E591-13D5-16DA-3B37-51D5BEC50A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8156026" y="3106119"/>
            <a:ext cx="455016" cy="567661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="" xmlns:a16="http://schemas.microsoft.com/office/drawing/2014/main" id="{0540A764-B600-C8A6-D164-5AF4F156B8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8869934" y="3106119"/>
            <a:ext cx="455016" cy="567661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="" xmlns:a16="http://schemas.microsoft.com/office/drawing/2014/main" id="{ABDB9239-BEC6-FE93-2498-4CB6E9B89C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9624386" y="3106119"/>
            <a:ext cx="455016" cy="567661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="" xmlns:a16="http://schemas.microsoft.com/office/drawing/2014/main" id="{6B3FF3D2-E332-0FEA-3246-1BC70E5E50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10378838" y="3106119"/>
            <a:ext cx="455016" cy="567661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3590666" y="1318473"/>
            <a:ext cx="3780784" cy="57811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dirty="0">
                <a:solidFill>
                  <a:srgbClr val="7030A0"/>
                </a:solidFill>
              </a:rPr>
              <a:t>Допиши за </a:t>
            </a:r>
            <a:r>
              <a:rPr lang="uk-UA" dirty="0" smtClean="0">
                <a:solidFill>
                  <a:srgbClr val="7030A0"/>
                </a:solidFill>
              </a:rPr>
              <a:t>зразком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86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69" y="1361325"/>
            <a:ext cx="1954487" cy="432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1445863" y="410524"/>
            <a:ext cx="8732066" cy="76211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4">
            <a:extLst>
              <a:ext uri="{FF2B5EF4-FFF2-40B4-BE49-F238E27FC236}">
                <a16:creationId xmlns="" xmlns:a16="http://schemas.microsoft.com/office/drawing/2014/main" id="{89C8695D-1288-E3A8-612E-2F79931E0DC5}"/>
              </a:ext>
            </a:extLst>
          </p:cNvPr>
          <p:cNvSpPr/>
          <p:nvPr/>
        </p:nvSpPr>
        <p:spPr>
          <a:xfrm>
            <a:off x="-1" y="5569256"/>
            <a:ext cx="1237785" cy="128874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49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 1, 3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2 Матем\1 УРОКИ Листопад\4 Задачі\№067 Задачі на збільшення числа на кілька одиниць\2024-01-10_1603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553" y="4129876"/>
            <a:ext cx="7387534" cy="1958690"/>
          </a:xfrm>
          <a:prstGeom prst="round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21659BC6-B072-2349-9383-04A31B3CC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3590666" y="5398185"/>
            <a:ext cx="455016" cy="56766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159412F6-DAE8-4B15-989D-ACE16A7CB8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7723928" y="5403214"/>
            <a:ext cx="455016" cy="56766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CC9B4253-A0CC-65DF-349D-F996629CD62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5621846" y="5259050"/>
            <a:ext cx="424330" cy="68689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5ECC2975-8813-B4CB-335C-F299A99172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5" r="25040"/>
          <a:stretch/>
        </p:blipFill>
        <p:spPr>
          <a:xfrm>
            <a:off x="8938604" y="5343598"/>
            <a:ext cx="317675" cy="68689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D868F1D9-4FAD-2DFE-FEB3-B1BCE90C29B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8" r="14904"/>
          <a:stretch/>
        </p:blipFill>
        <p:spPr>
          <a:xfrm>
            <a:off x="4596618" y="5343598"/>
            <a:ext cx="424330" cy="68689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C2813CDF-43FD-D4C6-D35F-B52F587646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9" r="3447"/>
          <a:stretch/>
        </p:blipFill>
        <p:spPr>
          <a:xfrm>
            <a:off x="6770760" y="5343598"/>
            <a:ext cx="387602" cy="68689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40AF2373-8890-B9BC-6AA8-1BDA5A3F07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9851894" y="5343598"/>
            <a:ext cx="424330" cy="6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4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1 клас\2 Матем\1 УРОКИ Листопад\4 Задачі\№067 Задачі на збільшення числа на кілька одиниць\2024-01-10_1611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582" y="1532595"/>
            <a:ext cx="6954627" cy="4254888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1445863" y="410524"/>
            <a:ext cx="8732066" cy="76211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8" name="Прямоугольник 4">
            <a:extLst>
              <a:ext uri="{FF2B5EF4-FFF2-40B4-BE49-F238E27FC236}">
                <a16:creationId xmlns="" xmlns:a16="http://schemas.microsoft.com/office/drawing/2014/main" id="{89C8695D-1288-E3A8-612E-2F79931E0DC5}"/>
              </a:ext>
            </a:extLst>
          </p:cNvPr>
          <p:cNvSpPr/>
          <p:nvPr/>
        </p:nvSpPr>
        <p:spPr>
          <a:xfrm>
            <a:off x="-1" y="5569256"/>
            <a:ext cx="1081669" cy="128874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49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 5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4427034" y="2252546"/>
            <a:ext cx="3646449" cy="858645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101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1987738" y="422150"/>
            <a:ext cx="8732066" cy="78584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Графічний диктант</a:t>
            </a: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17021" r="6912" b="19254"/>
          <a:stretch/>
        </p:blipFill>
        <p:spPr>
          <a:xfrm>
            <a:off x="4549698" y="1341607"/>
            <a:ext cx="6490009" cy="5121966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61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81" y="1531714"/>
            <a:ext cx="2230952" cy="493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006576" y="2497873"/>
            <a:ext cx="2877014" cy="37691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48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087760" y="419080"/>
            <a:ext cx="8732066" cy="84399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Логічне завдання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1" t="1181" r="68858" b="-584"/>
          <a:stretch/>
        </p:blipFill>
        <p:spPr>
          <a:xfrm rot="5400000">
            <a:off x="4510827" y="2720258"/>
            <a:ext cx="1800000" cy="5436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/>
          <a:srcRect l="63339" t="4255" b="68165"/>
          <a:stretch/>
        </p:blipFill>
        <p:spPr>
          <a:xfrm>
            <a:off x="673592" y="1484682"/>
            <a:ext cx="2118952" cy="150828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/>
          <a:srcRect l="63364" r="3087"/>
          <a:stretch/>
        </p:blipFill>
        <p:spPr>
          <a:xfrm>
            <a:off x="3463927" y="1263080"/>
            <a:ext cx="1989056" cy="172989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/>
          <a:srcRect r="68352"/>
          <a:stretch/>
        </p:blipFill>
        <p:spPr>
          <a:xfrm>
            <a:off x="8128827" y="4538258"/>
            <a:ext cx="1952401" cy="180000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/>
          <a:srcRect l="65786" t="35972" r="-2447" b="36448"/>
          <a:stretch/>
        </p:blipFill>
        <p:spPr>
          <a:xfrm>
            <a:off x="6453793" y="1484681"/>
            <a:ext cx="2118952" cy="150828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/>
          <a:srcRect l="68232" t="70964" r="-4893" b="1456"/>
          <a:stretch/>
        </p:blipFill>
        <p:spPr>
          <a:xfrm>
            <a:off x="9272409" y="1436432"/>
            <a:ext cx="2118952" cy="1508289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H="1" flipV="1">
            <a:off x="1866507" y="2837468"/>
            <a:ext cx="1630836" cy="1885361"/>
          </a:xfrm>
          <a:prstGeom prst="straightConnector1">
            <a:avLst/>
          </a:prstGeom>
          <a:ln w="5715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 flipV="1">
            <a:off x="4683138" y="2944721"/>
            <a:ext cx="579335" cy="1763574"/>
          </a:xfrm>
          <a:prstGeom prst="straightConnector1">
            <a:avLst/>
          </a:prstGeom>
          <a:ln w="5715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endCxn id="36" idx="2"/>
          </p:cNvCxnSpPr>
          <p:nvPr/>
        </p:nvCxnSpPr>
        <p:spPr>
          <a:xfrm flipV="1">
            <a:off x="7276991" y="2944721"/>
            <a:ext cx="3054894" cy="1702680"/>
          </a:xfrm>
          <a:prstGeom prst="straightConnector1">
            <a:avLst/>
          </a:prstGeom>
          <a:ln w="5715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34" idx="0"/>
          </p:cNvCxnSpPr>
          <p:nvPr/>
        </p:nvCxnSpPr>
        <p:spPr>
          <a:xfrm flipH="1" flipV="1">
            <a:off x="7212590" y="3055186"/>
            <a:ext cx="1892438" cy="1483072"/>
          </a:xfrm>
          <a:prstGeom prst="straightConnector1">
            <a:avLst/>
          </a:prstGeom>
          <a:ln w="5715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75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864386" y="459816"/>
            <a:ext cx="8811364" cy="7891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>
                <a:solidFill>
                  <a:schemeClr val="bg1"/>
                </a:solidFill>
              </a:rPr>
              <a:t>Online </a:t>
            </a:r>
            <a:r>
              <a:rPr lang="uk-UA" altLang="uk-UA" sz="4000" b="1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10" name="Рисунок 9">
            <a:hlinkClick r:id="rId5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131133" y="2201620"/>
            <a:ext cx="4265586" cy="4587906"/>
          </a:xfrm>
          <a:prstGeom prst="rect">
            <a:avLst/>
          </a:prstGeom>
        </p:spPr>
      </p:pic>
      <p:sp>
        <p:nvSpPr>
          <p:cNvPr id="13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19113" y="2201620"/>
            <a:ext cx="1113274" cy="113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6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3380636" y="424085"/>
            <a:ext cx="8811364" cy="570651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>
                <a:solidFill>
                  <a:schemeClr val="bg1"/>
                </a:solidFill>
              </a:rPr>
              <a:t>Online </a:t>
            </a:r>
            <a:r>
              <a:rPr lang="uk-UA" altLang="uk-UA" sz="2000" b="1">
                <a:solidFill>
                  <a:schemeClr val="bg1"/>
                </a:solidFill>
              </a:rPr>
              <a:t>завдання</a:t>
            </a:r>
            <a:endParaRPr lang="en-US" altLang="uk-UA" sz="2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10" name="Рисунок 9">
            <a:hlinkClick r:id="rId5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131133" y="2201620"/>
            <a:ext cx="4265586" cy="4587906"/>
          </a:xfrm>
          <a:prstGeom prst="rect">
            <a:avLst/>
          </a:prstGeom>
        </p:spPr>
      </p:pic>
      <p:sp>
        <p:nvSpPr>
          <p:cNvPr id="11" name="Дата 1">
            <a:extLst>
              <a:ext uri="{FF2B5EF4-FFF2-40B4-BE49-F238E27FC236}">
                <a16:creationId xmlns="" xmlns:a16="http://schemas.microsoft.com/office/drawing/2014/main" id="{AD4BB2F5-94AD-B733-5DCD-86B17E4F8DE1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17.01.2024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CBD6050-452F-1002-8DC6-F690CE395B2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wordwall.net/resourceajax/qr?activityId=6490428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47" y="2201621"/>
            <a:ext cx="1243544" cy="124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61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1170878" y="458267"/>
            <a:ext cx="9868570" cy="72376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 – загадка. Вправа «Ножиці» </a:t>
            </a:r>
          </a:p>
        </p:txBody>
      </p:sp>
      <p:pic>
        <p:nvPicPr>
          <p:cNvPr id="21" name="Picture 2" descr="Ножницы рисунок (51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>
                        <a14:foregroundMark x1="27167" y1="32167" x2="27167" y2="32167"/>
                        <a14:foregroundMark x1="75500" y1="23333" x2="75500" y2="23333"/>
                        <a14:foregroundMark x1="75167" y1="12167" x2="75167" y2="12167"/>
                        <a14:foregroundMark x1="79167" y1="13000" x2="79167" y2="1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103" y="2377440"/>
            <a:ext cx="4279426" cy="427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170877" y="1393609"/>
            <a:ext cx="9868571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0070C0"/>
                </a:solidFill>
              </a:rPr>
              <a:t>Два кільця, два кінця, а посередині – цвях.</a:t>
            </a:r>
          </a:p>
        </p:txBody>
      </p:sp>
      <p:sp>
        <p:nvSpPr>
          <p:cNvPr id="33" name="Скругленная прямоугольная выноска 32"/>
          <p:cNvSpPr/>
          <p:nvPr/>
        </p:nvSpPr>
        <p:spPr>
          <a:xfrm>
            <a:off x="743712" y="2377440"/>
            <a:ext cx="3828288" cy="1272468"/>
          </a:xfrm>
          <a:prstGeom prst="wedgeRoundRectCallout">
            <a:avLst>
              <a:gd name="adj1" fmla="val 46640"/>
              <a:gd name="adj2" fmla="val 6651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7030A0"/>
                </a:solidFill>
              </a:rPr>
              <a:t>Яке число допомогло вам відгадати загадку?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34" name="Скругленная прямоугольная выноска 33"/>
          <p:cNvSpPr/>
          <p:nvPr/>
        </p:nvSpPr>
        <p:spPr>
          <a:xfrm>
            <a:off x="7882687" y="2377440"/>
            <a:ext cx="3828288" cy="1272468"/>
          </a:xfrm>
          <a:prstGeom prst="wedgeRoundRectCallout">
            <a:avLst>
              <a:gd name="adj1" fmla="val -45717"/>
              <a:gd name="adj2" fmla="val 6843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7030A0"/>
                </a:solidFill>
              </a:rPr>
              <a:t>Чого навчилися на уроці?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35" name="Скругленная прямоугольная выноска 34"/>
          <p:cNvSpPr/>
          <p:nvPr/>
        </p:nvSpPr>
        <p:spPr>
          <a:xfrm>
            <a:off x="743712" y="4328160"/>
            <a:ext cx="3828288" cy="1272468"/>
          </a:xfrm>
          <a:prstGeom prst="wedgeRoundRectCallout">
            <a:avLst>
              <a:gd name="adj1" fmla="val 46640"/>
              <a:gd name="adj2" fmla="val 6651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7030A0"/>
                </a:solidFill>
              </a:rPr>
              <a:t>Що було найцікавішим?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42" name="Скругленная прямоугольная выноска 41"/>
          <p:cNvSpPr/>
          <p:nvPr/>
        </p:nvSpPr>
        <p:spPr>
          <a:xfrm>
            <a:off x="7882687" y="4328160"/>
            <a:ext cx="3828288" cy="1272468"/>
          </a:xfrm>
          <a:prstGeom prst="wedgeRoundRectCallout">
            <a:avLst>
              <a:gd name="adj1" fmla="val -45717"/>
              <a:gd name="adj2" fmla="val 6843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7030A0"/>
                </a:solidFill>
              </a:rPr>
              <a:t>Що виявилося складним?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Веселый карандаш (60 фото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0" b="99281" l="10000" r="99867">
                        <a14:foregroundMark x1="43333" y1="19544" x2="43333" y2="19544"/>
                        <a14:foregroundMark x1="50533" y1="31175" x2="50533" y2="31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49" r="24170"/>
          <a:stretch/>
        </p:blipFill>
        <p:spPr bwMode="auto">
          <a:xfrm>
            <a:off x="365576" y="1568036"/>
            <a:ext cx="2880000" cy="480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168754" y="1747062"/>
            <a:ext cx="7746274" cy="4622340"/>
          </a:xfrm>
          <a:prstGeom prst="rect">
            <a:avLst/>
          </a:prstGeom>
          <a:solidFill>
            <a:srgbClr val="E9E9DF"/>
          </a:solidFill>
          <a:ln>
            <a:solidFill>
              <a:srgbClr val="E9E9DF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805576" y="493526"/>
            <a:ext cx="8732066" cy="807487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9580" y="3775887"/>
            <a:ext cx="3934846" cy="2343905"/>
          </a:xfrm>
          <a:prstGeom prst="roundRect">
            <a:avLst/>
          </a:prstGeom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2913017" y="1747062"/>
            <a:ext cx="8109257" cy="0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2773943" y="6369402"/>
            <a:ext cx="8248331" cy="0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671695" y="1919247"/>
            <a:ext cx="32853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7030A0"/>
                </a:solidFill>
              </a:rPr>
              <a:t>Вушка, прислухайтесь!</a:t>
            </a:r>
          </a:p>
          <a:p>
            <a:r>
              <a:rPr lang="uk-UA" sz="2400" b="1" dirty="0">
                <a:solidFill>
                  <a:srgbClr val="7030A0"/>
                </a:solidFill>
              </a:rPr>
              <a:t>Очки, придивляйтесь!</a:t>
            </a:r>
          </a:p>
          <a:p>
            <a:r>
              <a:rPr lang="uk-UA" sz="2400" b="1" dirty="0">
                <a:solidFill>
                  <a:srgbClr val="7030A0"/>
                </a:solidFill>
              </a:rPr>
              <a:t>Носик, глибше дихай!</a:t>
            </a:r>
          </a:p>
          <a:p>
            <a:r>
              <a:rPr lang="uk-UA" sz="2400" b="1" dirty="0">
                <a:solidFill>
                  <a:srgbClr val="7030A0"/>
                </a:solidFill>
              </a:rPr>
              <a:t>Ротик, посміхнись!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41891" y="1895519"/>
            <a:ext cx="3589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7030A0"/>
                </a:solidFill>
              </a:rPr>
              <a:t>Спинки, розправляйтесь!</a:t>
            </a:r>
          </a:p>
          <a:p>
            <a:r>
              <a:rPr lang="uk-UA" sz="2400" b="1" dirty="0">
                <a:solidFill>
                  <a:srgbClr val="7030A0"/>
                </a:solidFill>
              </a:rPr>
              <a:t>Ручки, піднімайтесь!</a:t>
            </a:r>
          </a:p>
          <a:p>
            <a:r>
              <a:rPr lang="uk-UA" sz="2400" b="1" dirty="0">
                <a:solidFill>
                  <a:srgbClr val="7030A0"/>
                </a:solidFill>
              </a:rPr>
              <a:t>Нумо до роботи</a:t>
            </a:r>
          </a:p>
          <a:p>
            <a:r>
              <a:rPr lang="uk-UA" sz="2400" b="1" dirty="0">
                <a:solidFill>
                  <a:srgbClr val="7030A0"/>
                </a:solidFill>
              </a:rPr>
              <a:t>Дружно всі взялись!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51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52149" y="384251"/>
            <a:ext cx="10111632" cy="80765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Лічба у порядку </a:t>
            </a:r>
            <a:r>
              <a:rPr lang="uk-UA" sz="3600" b="1" dirty="0" smtClean="0">
                <a:solidFill>
                  <a:schemeClr val="bg1"/>
                </a:solidFill>
              </a:rPr>
              <a:t>зростання </a:t>
            </a:r>
            <a:r>
              <a:rPr lang="en-US" sz="3600" b="1" dirty="0" smtClean="0">
                <a:solidFill>
                  <a:schemeClr val="bg1"/>
                </a:solidFill>
              </a:rPr>
              <a:t>(</a:t>
            </a:r>
            <a:r>
              <a:rPr lang="uk-UA" sz="3600" b="1" dirty="0" smtClean="0">
                <a:solidFill>
                  <a:schemeClr val="bg1"/>
                </a:solidFill>
              </a:rPr>
              <a:t>спадання</a:t>
            </a:r>
            <a:r>
              <a:rPr lang="en-US" sz="3600" b="1" dirty="0" smtClean="0">
                <a:solidFill>
                  <a:schemeClr val="bg1"/>
                </a:solidFill>
              </a:rPr>
              <a:t>)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від 1 до 10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10 открытий и изобретений изменивших мир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60" y="1692110"/>
            <a:ext cx="10924708" cy="495091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Звезды гифки, анимированные GIF изображения звезды - скачать гиф картинки  на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5460">
            <a:off x="1153722" y="1712864"/>
            <a:ext cx="190500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/>
          <p:cNvSpPr/>
          <p:nvPr/>
        </p:nvSpPr>
        <p:spPr>
          <a:xfrm>
            <a:off x="1737222" y="2377605"/>
            <a:ext cx="663110" cy="59257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Звезды гифки, анимированные GIF изображения звезды - скачать гиф картинки  на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9755">
            <a:off x="4786592" y="1878818"/>
            <a:ext cx="1607928" cy="148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/>
          <p:cNvSpPr/>
          <p:nvPr/>
        </p:nvSpPr>
        <p:spPr>
          <a:xfrm>
            <a:off x="5284077" y="2377605"/>
            <a:ext cx="576549" cy="595327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2" descr="Звезды гифки, анимированные GIF изображения звезды - скачать гиф картинки  на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1836">
            <a:off x="9668575" y="2042409"/>
            <a:ext cx="1601695" cy="148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 16"/>
          <p:cNvSpPr/>
          <p:nvPr/>
        </p:nvSpPr>
        <p:spPr>
          <a:xfrm>
            <a:off x="10135590" y="2593927"/>
            <a:ext cx="663110" cy="59257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2" descr="Звезды гифки, анимированные GIF изображения звезды - скачать гиф картинки  на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2256">
            <a:off x="7751013" y="2122048"/>
            <a:ext cx="1681155" cy="15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вал 18"/>
          <p:cNvSpPr/>
          <p:nvPr/>
        </p:nvSpPr>
        <p:spPr>
          <a:xfrm>
            <a:off x="8260035" y="2673894"/>
            <a:ext cx="663110" cy="59257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2" descr="Звезды гифки, анимированные GIF изображения звезды - скачать гиф картинки  на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6130">
            <a:off x="9635619" y="4372963"/>
            <a:ext cx="1520104" cy="140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Овал 20"/>
          <p:cNvSpPr/>
          <p:nvPr/>
        </p:nvSpPr>
        <p:spPr>
          <a:xfrm>
            <a:off x="10066393" y="4796041"/>
            <a:ext cx="658556" cy="59257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2" descr="Звезды гифки, анимированные GIF изображения звезды - скачать гиф картинки  на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00271">
            <a:off x="1055838" y="4431724"/>
            <a:ext cx="190500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Овал 22"/>
          <p:cNvSpPr/>
          <p:nvPr/>
        </p:nvSpPr>
        <p:spPr>
          <a:xfrm>
            <a:off x="1592305" y="5076012"/>
            <a:ext cx="663110" cy="59257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 descr="Звезды гифки, анимированные GIF изображения звезды - скачать гиф картинки  на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5178">
            <a:off x="3078372" y="2768801"/>
            <a:ext cx="190500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Овал 24"/>
          <p:cNvSpPr/>
          <p:nvPr/>
        </p:nvSpPr>
        <p:spPr>
          <a:xfrm>
            <a:off x="3631805" y="3375332"/>
            <a:ext cx="663110" cy="59257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2" descr="Звезды гифки, анимированные GIF изображения звезды - скачать гиф картинки  на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81886">
            <a:off x="7495213" y="4580136"/>
            <a:ext cx="190500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Овал 26"/>
          <p:cNvSpPr/>
          <p:nvPr/>
        </p:nvSpPr>
        <p:spPr>
          <a:xfrm>
            <a:off x="8153769" y="5204833"/>
            <a:ext cx="663110" cy="59257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Picture 2" descr="Звезды гифки, анимированные GIF изображения звезды - скачать гиф картинки  на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00271">
            <a:off x="4331577" y="4380971"/>
            <a:ext cx="190500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Овал 28"/>
          <p:cNvSpPr/>
          <p:nvPr/>
        </p:nvSpPr>
        <p:spPr>
          <a:xfrm>
            <a:off x="4665331" y="4969905"/>
            <a:ext cx="995991" cy="65734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2" descr="Звезды гифки, анимированные GIF изображения звезды - скачать гиф картинки  на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81886">
            <a:off x="6029577" y="3018173"/>
            <a:ext cx="190500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Овал 30"/>
          <p:cNvSpPr/>
          <p:nvPr/>
        </p:nvSpPr>
        <p:spPr>
          <a:xfrm>
            <a:off x="6682244" y="3645249"/>
            <a:ext cx="663110" cy="59257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813274" y="1191902"/>
            <a:ext cx="8732066" cy="50020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7030A0"/>
                </a:solidFill>
              </a:rPr>
              <a:t>Рахунок парами вперед-назад. Лічба порядковими числами.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35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рямоугольник 55"/>
          <p:cNvSpPr/>
          <p:nvPr/>
        </p:nvSpPr>
        <p:spPr>
          <a:xfrm>
            <a:off x="1270709" y="500430"/>
            <a:ext cx="9645167" cy="66523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Розв'язування </a:t>
            </a:r>
            <a:r>
              <a:rPr lang="uk-UA" sz="3200" b="1" dirty="0">
                <a:solidFill>
                  <a:schemeClr val="bg1"/>
                </a:solidFill>
              </a:rPr>
              <a:t>прикладів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57" name="Picture 2" descr="10 открытий и изобретений изменивших мир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4" y="1181100"/>
            <a:ext cx="11329639" cy="548478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ракета рисунок: 5 тыс изображений найдено в Яндекс.Картинках | Детские  рисунки, Рисунок, Сказ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97" y="1120190"/>
            <a:ext cx="2136217" cy="305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Овал 58"/>
          <p:cNvSpPr/>
          <p:nvPr/>
        </p:nvSpPr>
        <p:spPr>
          <a:xfrm>
            <a:off x="1207949" y="2754548"/>
            <a:ext cx="663110" cy="59257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Прямокутник: округлені кути 1">
            <a:extLst>
              <a:ext uri="{FF2B5EF4-FFF2-40B4-BE49-F238E27FC236}">
                <a16:creationId xmlns="" xmlns:a16="http://schemas.microsoft.com/office/drawing/2014/main" id="{17D61350-9D19-A4C4-3C39-B4248315CA39}"/>
              </a:ext>
            </a:extLst>
          </p:cNvPr>
          <p:cNvSpPr/>
          <p:nvPr/>
        </p:nvSpPr>
        <p:spPr>
          <a:xfrm>
            <a:off x="1044792" y="1986991"/>
            <a:ext cx="989425" cy="5111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+ 1</a:t>
            </a:r>
            <a:endParaRPr lang="x-none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6" name="Picture 4" descr="ракета рисунок: 5 тыс изображений найдено в Яндекс.Картинках | Детские  рисунки, Рисунок, Сказки">
            <a:extLst>
              <a:ext uri="{FF2B5EF4-FFF2-40B4-BE49-F238E27FC236}">
                <a16:creationId xmlns="" xmlns:a16="http://schemas.microsoft.com/office/drawing/2014/main" id="{F88EF2E8-AE24-655C-A866-A567E5682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905" y="1428878"/>
            <a:ext cx="2136217" cy="305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Овал 66">
            <a:extLst>
              <a:ext uri="{FF2B5EF4-FFF2-40B4-BE49-F238E27FC236}">
                <a16:creationId xmlns="" xmlns:a16="http://schemas.microsoft.com/office/drawing/2014/main" id="{0691584F-78C0-1F7B-28FD-363F02BBAE60}"/>
              </a:ext>
            </a:extLst>
          </p:cNvPr>
          <p:cNvSpPr/>
          <p:nvPr/>
        </p:nvSpPr>
        <p:spPr>
          <a:xfrm>
            <a:off x="3152457" y="3031776"/>
            <a:ext cx="663110" cy="59257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Прямокутник: округлені кути 29">
            <a:extLst>
              <a:ext uri="{FF2B5EF4-FFF2-40B4-BE49-F238E27FC236}">
                <a16:creationId xmlns="" xmlns:a16="http://schemas.microsoft.com/office/drawing/2014/main" id="{D0B8D311-DCC8-AC4E-CE94-536DB39DAA5C}"/>
              </a:ext>
            </a:extLst>
          </p:cNvPr>
          <p:cNvSpPr/>
          <p:nvPr/>
        </p:nvSpPr>
        <p:spPr>
          <a:xfrm>
            <a:off x="2989300" y="2306720"/>
            <a:ext cx="989425" cy="5111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– 1</a:t>
            </a:r>
            <a:endParaRPr lang="x-none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9" name="Picture 4" descr="ракета рисунок: 5 тыс изображений найдено в Яндекс.Картинках | Детские  рисунки, Рисунок, Сказки">
            <a:extLst>
              <a:ext uri="{FF2B5EF4-FFF2-40B4-BE49-F238E27FC236}">
                <a16:creationId xmlns="" xmlns:a16="http://schemas.microsoft.com/office/drawing/2014/main" id="{E5C9E7FA-2FD3-7D21-2840-6E7A09F52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961" y="969366"/>
            <a:ext cx="2136217" cy="305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Овал 69">
            <a:extLst>
              <a:ext uri="{FF2B5EF4-FFF2-40B4-BE49-F238E27FC236}">
                <a16:creationId xmlns="" xmlns:a16="http://schemas.microsoft.com/office/drawing/2014/main" id="{995E9801-D73F-EFA6-E261-D9C5E57D2FB0}"/>
              </a:ext>
            </a:extLst>
          </p:cNvPr>
          <p:cNvSpPr/>
          <p:nvPr/>
        </p:nvSpPr>
        <p:spPr>
          <a:xfrm>
            <a:off x="5275513" y="2572264"/>
            <a:ext cx="663110" cy="59257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Прямокутник: округлені кути 32">
            <a:extLst>
              <a:ext uri="{FF2B5EF4-FFF2-40B4-BE49-F238E27FC236}">
                <a16:creationId xmlns="" xmlns:a16="http://schemas.microsoft.com/office/drawing/2014/main" id="{E7C337CA-92EA-35C6-0B91-F3FD3D0232DA}"/>
              </a:ext>
            </a:extLst>
          </p:cNvPr>
          <p:cNvSpPr/>
          <p:nvPr/>
        </p:nvSpPr>
        <p:spPr>
          <a:xfrm>
            <a:off x="5112356" y="1847208"/>
            <a:ext cx="989425" cy="5111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+ 2</a:t>
            </a:r>
            <a:endParaRPr lang="x-none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2" name="Picture 4" descr="ракета рисунок: 5 тыс изображений найдено в Яндекс.Картинках | Детские  рисунки, Рисунок, Сказки">
            <a:extLst>
              <a:ext uri="{FF2B5EF4-FFF2-40B4-BE49-F238E27FC236}">
                <a16:creationId xmlns="" xmlns:a16="http://schemas.microsoft.com/office/drawing/2014/main" id="{51D167E6-99EC-1AEB-67C6-D4A4D9777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803" y="1178947"/>
            <a:ext cx="2136217" cy="305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Овал 72">
            <a:extLst>
              <a:ext uri="{FF2B5EF4-FFF2-40B4-BE49-F238E27FC236}">
                <a16:creationId xmlns="" xmlns:a16="http://schemas.microsoft.com/office/drawing/2014/main" id="{1C96EA55-13CA-AD21-CEDA-EE4C463D6781}"/>
              </a:ext>
            </a:extLst>
          </p:cNvPr>
          <p:cNvSpPr/>
          <p:nvPr/>
        </p:nvSpPr>
        <p:spPr>
          <a:xfrm>
            <a:off x="7681355" y="2781845"/>
            <a:ext cx="663110" cy="59257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Прямокутник: округлені кути 35">
            <a:extLst>
              <a:ext uri="{FF2B5EF4-FFF2-40B4-BE49-F238E27FC236}">
                <a16:creationId xmlns="" xmlns:a16="http://schemas.microsoft.com/office/drawing/2014/main" id="{B75A8823-1B20-6B30-41B5-0A463E30B6DB}"/>
              </a:ext>
            </a:extLst>
          </p:cNvPr>
          <p:cNvSpPr/>
          <p:nvPr/>
        </p:nvSpPr>
        <p:spPr>
          <a:xfrm>
            <a:off x="7518198" y="2056789"/>
            <a:ext cx="989425" cy="5111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+ 3</a:t>
            </a:r>
            <a:endParaRPr lang="x-none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5" name="Picture 4" descr="ракета рисунок: 5 тыс изображений найдено в Яндекс.Картинках | Детские  рисунки, Рисунок, Сказки">
            <a:extLst>
              <a:ext uri="{FF2B5EF4-FFF2-40B4-BE49-F238E27FC236}">
                <a16:creationId xmlns="" xmlns:a16="http://schemas.microsoft.com/office/drawing/2014/main" id="{972C9CA8-0FCD-3E78-D853-46D34BCCF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373" y="1046086"/>
            <a:ext cx="2136217" cy="305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Овал 75">
            <a:extLst>
              <a:ext uri="{FF2B5EF4-FFF2-40B4-BE49-F238E27FC236}">
                <a16:creationId xmlns="" xmlns:a16="http://schemas.microsoft.com/office/drawing/2014/main" id="{857F54BD-F46C-D81C-4A24-79DE1CF758D3}"/>
              </a:ext>
            </a:extLst>
          </p:cNvPr>
          <p:cNvSpPr/>
          <p:nvPr/>
        </p:nvSpPr>
        <p:spPr>
          <a:xfrm>
            <a:off x="10010925" y="2648984"/>
            <a:ext cx="663110" cy="59257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Прямокутник: округлені кути 38">
            <a:extLst>
              <a:ext uri="{FF2B5EF4-FFF2-40B4-BE49-F238E27FC236}">
                <a16:creationId xmlns="" xmlns:a16="http://schemas.microsoft.com/office/drawing/2014/main" id="{441D983A-BEA6-EEDB-BCA2-D55899B1C352}"/>
              </a:ext>
            </a:extLst>
          </p:cNvPr>
          <p:cNvSpPr/>
          <p:nvPr/>
        </p:nvSpPr>
        <p:spPr>
          <a:xfrm>
            <a:off x="9847768" y="1923928"/>
            <a:ext cx="989425" cy="5111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– 1</a:t>
            </a:r>
            <a:endParaRPr lang="x-none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8" name="Picture 4" descr="ракета рисунок: 5 тыс изображений найдено в Яндекс.Картинках | Детские  рисунки, Рисунок, Сказки">
            <a:extLst>
              <a:ext uri="{FF2B5EF4-FFF2-40B4-BE49-F238E27FC236}">
                <a16:creationId xmlns="" xmlns:a16="http://schemas.microsoft.com/office/drawing/2014/main" id="{F3C38DDE-9981-6651-09ED-C14014D4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273" y="3900328"/>
            <a:ext cx="2136217" cy="305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Овал 78">
            <a:extLst>
              <a:ext uri="{FF2B5EF4-FFF2-40B4-BE49-F238E27FC236}">
                <a16:creationId xmlns="" xmlns:a16="http://schemas.microsoft.com/office/drawing/2014/main" id="{A950F9E6-3C18-00B1-759F-DFED43378CB9}"/>
              </a:ext>
            </a:extLst>
          </p:cNvPr>
          <p:cNvSpPr/>
          <p:nvPr/>
        </p:nvSpPr>
        <p:spPr>
          <a:xfrm>
            <a:off x="1878825" y="5503226"/>
            <a:ext cx="663110" cy="59257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Прямокутник: округлені кути 41">
            <a:extLst>
              <a:ext uri="{FF2B5EF4-FFF2-40B4-BE49-F238E27FC236}">
                <a16:creationId xmlns="" xmlns:a16="http://schemas.microsoft.com/office/drawing/2014/main" id="{A41D807A-0BE1-7BF2-74D6-2CA5C19DDE55}"/>
              </a:ext>
            </a:extLst>
          </p:cNvPr>
          <p:cNvSpPr/>
          <p:nvPr/>
        </p:nvSpPr>
        <p:spPr>
          <a:xfrm>
            <a:off x="1715668" y="4778170"/>
            <a:ext cx="989425" cy="5111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– 4</a:t>
            </a:r>
            <a:endParaRPr lang="x-none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" name="Picture 4" descr="ракета рисунок: 5 тыс изображений найдено в Яндекс.Картинках | Детские  рисунки, Рисунок, Сказки">
            <a:extLst>
              <a:ext uri="{FF2B5EF4-FFF2-40B4-BE49-F238E27FC236}">
                <a16:creationId xmlns="" xmlns:a16="http://schemas.microsoft.com/office/drawing/2014/main" id="{C74E69DB-A523-61FD-9D45-13D92A6F2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147" y="3693159"/>
            <a:ext cx="2136217" cy="305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Овал 81">
            <a:extLst>
              <a:ext uri="{FF2B5EF4-FFF2-40B4-BE49-F238E27FC236}">
                <a16:creationId xmlns="" xmlns:a16="http://schemas.microsoft.com/office/drawing/2014/main" id="{34D8AC3B-5215-676D-BE36-802FB5F809DE}"/>
              </a:ext>
            </a:extLst>
          </p:cNvPr>
          <p:cNvSpPr/>
          <p:nvPr/>
        </p:nvSpPr>
        <p:spPr>
          <a:xfrm>
            <a:off x="4543699" y="5296057"/>
            <a:ext cx="663110" cy="59257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Прямокутник: округлені кути 44">
            <a:extLst>
              <a:ext uri="{FF2B5EF4-FFF2-40B4-BE49-F238E27FC236}">
                <a16:creationId xmlns="" xmlns:a16="http://schemas.microsoft.com/office/drawing/2014/main" id="{FDD93C51-CAE3-104C-8B4C-E044112053DD}"/>
              </a:ext>
            </a:extLst>
          </p:cNvPr>
          <p:cNvSpPr/>
          <p:nvPr/>
        </p:nvSpPr>
        <p:spPr>
          <a:xfrm>
            <a:off x="4380542" y="4571001"/>
            <a:ext cx="989425" cy="5111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+ 1</a:t>
            </a:r>
            <a:endParaRPr lang="x-none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4" name="Picture 4" descr="ракета рисунок: 5 тыс изображений найдено в Яндекс.Картинках | Детские  рисунки, Рисунок, Сказки">
            <a:extLst>
              <a:ext uri="{FF2B5EF4-FFF2-40B4-BE49-F238E27FC236}">
                <a16:creationId xmlns="" xmlns:a16="http://schemas.microsoft.com/office/drawing/2014/main" id="{FAC88EFC-6CB1-9463-269E-F97BFA6C0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417" y="3865103"/>
            <a:ext cx="2136217" cy="305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Овал 84">
            <a:extLst>
              <a:ext uri="{FF2B5EF4-FFF2-40B4-BE49-F238E27FC236}">
                <a16:creationId xmlns="" xmlns:a16="http://schemas.microsoft.com/office/drawing/2014/main" id="{717D2C92-1420-D19C-F604-2C69BA54BE48}"/>
              </a:ext>
            </a:extLst>
          </p:cNvPr>
          <p:cNvSpPr/>
          <p:nvPr/>
        </p:nvSpPr>
        <p:spPr>
          <a:xfrm>
            <a:off x="6927969" y="5468001"/>
            <a:ext cx="663110" cy="59257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Прямокутник: округлені кути 47">
            <a:extLst>
              <a:ext uri="{FF2B5EF4-FFF2-40B4-BE49-F238E27FC236}">
                <a16:creationId xmlns="" xmlns:a16="http://schemas.microsoft.com/office/drawing/2014/main" id="{4A1E6D09-C8E2-5B03-F17C-F5E0E9E1EEB4}"/>
              </a:ext>
            </a:extLst>
          </p:cNvPr>
          <p:cNvSpPr/>
          <p:nvPr/>
        </p:nvSpPr>
        <p:spPr>
          <a:xfrm>
            <a:off x="6764812" y="4742945"/>
            <a:ext cx="989425" cy="5111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– 2</a:t>
            </a:r>
            <a:endParaRPr lang="x-none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7" name="Picture 4" descr="ракета рисунок: 5 тыс изображений найдено в Яндекс.Картинках | Детские  рисунки, Рисунок, Сказки">
            <a:extLst>
              <a:ext uri="{FF2B5EF4-FFF2-40B4-BE49-F238E27FC236}">
                <a16:creationId xmlns="" xmlns:a16="http://schemas.microsoft.com/office/drawing/2014/main" id="{587D7B7C-EC9A-0ED5-513A-3B97EEAAA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659" y="3800413"/>
            <a:ext cx="2136217" cy="305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Овал 87">
            <a:extLst>
              <a:ext uri="{FF2B5EF4-FFF2-40B4-BE49-F238E27FC236}">
                <a16:creationId xmlns="" xmlns:a16="http://schemas.microsoft.com/office/drawing/2014/main" id="{5BEF9DA2-E44E-480C-16AB-B1C74E65E3D8}"/>
              </a:ext>
            </a:extLst>
          </p:cNvPr>
          <p:cNvSpPr/>
          <p:nvPr/>
        </p:nvSpPr>
        <p:spPr>
          <a:xfrm>
            <a:off x="9516211" y="5403311"/>
            <a:ext cx="663110" cy="59257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" name="Прямокутник: округлені кути 50">
            <a:extLst>
              <a:ext uri="{FF2B5EF4-FFF2-40B4-BE49-F238E27FC236}">
                <a16:creationId xmlns="" xmlns:a16="http://schemas.microsoft.com/office/drawing/2014/main" id="{7AC6698F-8471-B995-09C6-C064C162193A}"/>
              </a:ext>
            </a:extLst>
          </p:cNvPr>
          <p:cNvSpPr/>
          <p:nvPr/>
        </p:nvSpPr>
        <p:spPr>
          <a:xfrm>
            <a:off x="9353054" y="4678255"/>
            <a:ext cx="989425" cy="5111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– 4</a:t>
            </a:r>
            <a:endParaRPr lang="x-none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992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7" grpId="0" animBg="1"/>
      <p:bldP spid="68" grpId="0" animBg="1"/>
      <p:bldP spid="70" grpId="0" animBg="1"/>
      <p:bldP spid="71" grpId="0" animBg="1"/>
      <p:bldP spid="73" grpId="0" animBg="1"/>
      <p:bldP spid="74" grpId="0" animBg="1"/>
      <p:bldP spid="76" grpId="0" animBg="1"/>
      <p:bldP spid="77" grpId="0" animBg="1"/>
      <p:bldP spid="79" grpId="0" animBg="1"/>
      <p:bldP spid="80" grpId="0" animBg="1"/>
      <p:bldP spid="82" grpId="0" animBg="1"/>
      <p:bldP spid="83" grpId="0" animBg="1"/>
      <p:bldP spid="85" grpId="0" animBg="1"/>
      <p:bldP spid="86" grpId="0" animBg="1"/>
      <p:bldP spid="88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1322976" y="476369"/>
            <a:ext cx="8732066" cy="69748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Математичний диктант</a:t>
            </a:r>
          </a:p>
        </p:txBody>
      </p:sp>
      <p:pic>
        <p:nvPicPr>
          <p:cNvPr id="22" name="Picture 6" descr="Мистер Пибоди с книгой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02" y="2103422"/>
            <a:ext cx="1953320" cy="370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C2B39BC-CA1D-C1D7-2E09-12CBC096A6A8}"/>
              </a:ext>
            </a:extLst>
          </p:cNvPr>
          <p:cNvSpPr txBox="1"/>
          <p:nvPr/>
        </p:nvSpPr>
        <p:spPr>
          <a:xfrm>
            <a:off x="2754351" y="1408352"/>
            <a:ext cx="8396869" cy="44012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uk-UA" sz="2800" b="1" dirty="0" smtClean="0">
                <a:solidFill>
                  <a:srgbClr val="7030A0"/>
                </a:solidFill>
              </a:rPr>
              <a:t>суму чисел 3 і 4;</a:t>
            </a:r>
            <a:endParaRPr lang="uk-UA" sz="2800" b="1" dirty="0">
              <a:solidFill>
                <a:srgbClr val="7030A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uk-UA" sz="2800" b="1" dirty="0" smtClean="0">
                <a:solidFill>
                  <a:srgbClr val="7030A0"/>
                </a:solidFill>
              </a:rPr>
              <a:t>різницю чисел 9 і 5;</a:t>
            </a:r>
            <a:endParaRPr lang="uk-UA" sz="2800" b="1" dirty="0">
              <a:solidFill>
                <a:srgbClr val="7030A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uk-UA" sz="2800" b="1" dirty="0" smtClean="0">
                <a:solidFill>
                  <a:srgbClr val="7030A0"/>
                </a:solidFill>
              </a:rPr>
              <a:t>зменш 10 на 2;</a:t>
            </a:r>
            <a:endParaRPr lang="uk-UA" sz="2800" b="1" dirty="0">
              <a:solidFill>
                <a:srgbClr val="7030A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uk-UA" sz="2800" b="1" dirty="0" smtClean="0">
                <a:solidFill>
                  <a:srgbClr val="7030A0"/>
                </a:solidFill>
              </a:rPr>
              <a:t>збільш 6 на 3;</a:t>
            </a:r>
          </a:p>
          <a:p>
            <a:pPr marL="514350" indent="-514350">
              <a:buFont typeface="+mj-lt"/>
              <a:buAutoNum type="arabicParenR"/>
            </a:pPr>
            <a:r>
              <a:rPr lang="uk-UA" sz="2800" b="1" dirty="0" smtClean="0">
                <a:solidFill>
                  <a:srgbClr val="7030A0"/>
                </a:solidFill>
              </a:rPr>
              <a:t>зменшуване 10, від’ємник 7, яка різниця;</a:t>
            </a:r>
          </a:p>
          <a:p>
            <a:pPr marL="514350" indent="-514350">
              <a:buFont typeface="+mj-lt"/>
              <a:buAutoNum type="arabicParenR"/>
            </a:pPr>
            <a:r>
              <a:rPr lang="uk-UA" sz="2800" b="1" dirty="0" smtClean="0">
                <a:solidFill>
                  <a:srgbClr val="7030A0"/>
                </a:solidFill>
              </a:rPr>
              <a:t>перший доданок 8, другий доданок 2, яка сума;</a:t>
            </a:r>
          </a:p>
          <a:p>
            <a:pPr marL="514350" indent="-514350">
              <a:buFont typeface="+mj-lt"/>
              <a:buAutoNum type="arabicParenR"/>
            </a:pPr>
            <a:r>
              <a:rPr lang="uk-UA" sz="2800" b="1" dirty="0" smtClean="0">
                <a:solidFill>
                  <a:srgbClr val="7030A0"/>
                </a:solidFill>
              </a:rPr>
              <a:t>з яких однакових доданків складається число 10;</a:t>
            </a:r>
          </a:p>
          <a:p>
            <a:pPr marL="514350" indent="-514350">
              <a:buFont typeface="+mj-lt"/>
              <a:buAutoNum type="arabicParenR"/>
            </a:pPr>
            <a:r>
              <a:rPr lang="uk-UA" sz="2800" b="1" dirty="0" smtClean="0">
                <a:solidFill>
                  <a:srgbClr val="7030A0"/>
                </a:solidFill>
              </a:rPr>
              <a:t>найменше натуральне число;</a:t>
            </a:r>
          </a:p>
          <a:p>
            <a:pPr marL="514350" indent="-514350">
              <a:buFont typeface="+mj-lt"/>
              <a:buAutoNum type="arabicParenR"/>
            </a:pPr>
            <a:r>
              <a:rPr lang="uk-UA" sz="2800" b="1" dirty="0" smtClean="0">
                <a:solidFill>
                  <a:srgbClr val="7030A0"/>
                </a:solidFill>
              </a:rPr>
              <a:t>число лапок у трьох синичок;</a:t>
            </a:r>
          </a:p>
          <a:p>
            <a:pPr marL="514350" indent="-514350">
              <a:buFont typeface="+mj-lt"/>
              <a:buAutoNum type="arabicParenR"/>
            </a:pPr>
            <a:r>
              <a:rPr lang="uk-UA" sz="2800" b="1" dirty="0" smtClean="0">
                <a:solidFill>
                  <a:srgbClr val="7030A0"/>
                </a:solidFill>
              </a:rPr>
              <a:t>Число, яке пропущене в рівності 6 + _ = 8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85309" y="1382118"/>
            <a:ext cx="4265911" cy="584775"/>
          </a:xfrm>
          <a:prstGeom prst="rect">
            <a:avLst/>
          </a:prstGeom>
          <a:ln w="28575"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7030A0"/>
                </a:solidFill>
              </a:rPr>
              <a:t>7, 4, 8, 9, 3, 10, 5, 1, 6, 2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76552" y="1382119"/>
            <a:ext cx="140294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800" b="1" dirty="0" err="1" smtClean="0">
                <a:solidFill>
                  <a:srgbClr val="7030A0"/>
                </a:solidFill>
              </a:rPr>
              <a:t>Запиши</a:t>
            </a:r>
            <a:endParaRPr lang="uk-UA" sz="2800" b="1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54351" y="5928098"/>
            <a:ext cx="8310865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8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800" b="1" dirty="0" smtClean="0">
                <a:solidFill>
                  <a:schemeClr val="bg1"/>
                </a:solidFill>
              </a:rPr>
              <a:t> числа першого десятка в порядку спадання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44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538868" y="541411"/>
            <a:ext cx="9079625" cy="986306"/>
          </a:xfrm>
          <a:prstGeom prst="round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Складові частини задачі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62141" y="5530860"/>
            <a:ext cx="3005177" cy="760095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Умова задачі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9270085" y="2009379"/>
            <a:ext cx="2520472" cy="390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27" y="1812892"/>
            <a:ext cx="2048407" cy="452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64730" y="4586196"/>
            <a:ext cx="2926005" cy="760095"/>
          </a:xfrm>
          <a:prstGeom prst="plaque">
            <a:avLst/>
          </a:prstGeom>
          <a:solidFill>
            <a:srgbClr val="FF33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Запитання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7880" y="3689539"/>
            <a:ext cx="2883555" cy="760095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Розв’язання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92748" y="4586198"/>
            <a:ext cx="2810265" cy="760095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Відповідь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5626" y="2005235"/>
            <a:ext cx="5965903" cy="33711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Сьогодні на уроці ми будемо розв'язувати задачі на збільшення на кілька одиниць.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Порівнювати вираз із числом</a:t>
            </a:r>
            <a:r>
              <a:rPr lang="uk-UA" sz="3200" b="1" dirty="0" smtClean="0">
                <a:solidFill>
                  <a:schemeClr val="bg1"/>
                </a:solidFill>
              </a:rPr>
              <a:t>. Напишемо графічний диктант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538867" y="541411"/>
            <a:ext cx="9079625" cy="986306"/>
          </a:xfrm>
          <a:prstGeom prst="round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Повідомлення теми та завдань уроку</a:t>
            </a:r>
          </a:p>
        </p:txBody>
      </p:sp>
    </p:spTree>
    <p:extLst>
      <p:ext uri="{BB962C8B-B14F-4D97-AF65-F5344CB8AC3E}">
        <p14:creationId xmlns:p14="http://schemas.microsoft.com/office/powerpoint/2010/main" val="42495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59026E-7 4.44444E-6 L -0.00729 -0.5004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2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7182E-6 -4.07407E-6 L -0.12815 -0.2418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8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409E-6 -4.07407E-6 L 0.12242 -0.0118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1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3" grpId="0" animBg="1"/>
      <p:bldP spid="8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17.01.2024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=""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61" name="Гімнастика для очей №10">
            <a:hlinkClick r:id="" action="ppaction://media"/>
            <a:extLst>
              <a:ext uri="{FF2B5EF4-FFF2-40B4-BE49-F238E27FC236}">
                <a16:creationId xmlns="" xmlns:a16="http://schemas.microsoft.com/office/drawing/2014/main" id="{94DE4AE7-4E5A-40F2-9464-24893E3717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35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9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37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604852" y="599850"/>
            <a:ext cx="8732066" cy="86579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Розв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4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язую</a:t>
            </a:r>
            <a:r>
              <a:rPr lang="uk-U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задачу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D983512C-AF78-9F91-E72E-0A52B91747E0}"/>
              </a:ext>
            </a:extLst>
          </p:cNvPr>
          <p:cNvSpPr txBox="1"/>
          <p:nvPr/>
        </p:nvSpPr>
        <p:spPr>
          <a:xfrm>
            <a:off x="5706260" y="2284339"/>
            <a:ext cx="5913311" cy="919401"/>
          </a:xfrm>
          <a:prstGeom prst="round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В Оленки 5 ляльок, а в Іринки — </a:t>
            </a:r>
            <a:r>
              <a:rPr lang="uk-UA" sz="2400" b="1" dirty="0">
                <a:solidFill>
                  <a:srgbClr val="FF0000"/>
                </a:solidFill>
              </a:rPr>
              <a:t>стільки само та ще 1</a:t>
            </a:r>
            <a:r>
              <a:rPr lang="uk-UA" sz="2400" b="1" dirty="0">
                <a:solidFill>
                  <a:srgbClr val="7030A0"/>
                </a:solidFill>
              </a:rPr>
              <a:t>. Скільки ляльок в Іринки</a:t>
            </a:r>
            <a:r>
              <a:rPr lang="uk-UA" sz="2400" b="1" dirty="0" smtClean="0">
                <a:solidFill>
                  <a:srgbClr val="7030A0"/>
                </a:solidFill>
              </a:rPr>
              <a:t>?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55" name="Прямокутник: округлені кути 1">
            <a:extLst>
              <a:ext uri="{FF2B5EF4-FFF2-40B4-BE49-F238E27FC236}">
                <a16:creationId xmlns="" xmlns:a16="http://schemas.microsoft.com/office/drawing/2014/main" id="{AB40231A-05DD-DEBE-2840-0D3CABC01D7F}"/>
              </a:ext>
            </a:extLst>
          </p:cNvPr>
          <p:cNvSpPr/>
          <p:nvPr/>
        </p:nvSpPr>
        <p:spPr>
          <a:xfrm>
            <a:off x="780586" y="2314179"/>
            <a:ext cx="4404731" cy="1952647"/>
          </a:xfrm>
          <a:prstGeom prst="roundRect">
            <a:avLst/>
          </a:prstGeom>
          <a:noFill/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1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2B7D57E0-DD5D-A996-4B28-63FB62A07D6C}"/>
              </a:ext>
            </a:extLst>
          </p:cNvPr>
          <p:cNvSpPr/>
          <p:nvPr/>
        </p:nvSpPr>
        <p:spPr>
          <a:xfrm>
            <a:off x="1463316" y="1507835"/>
            <a:ext cx="9574575" cy="64199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7030A0"/>
                </a:solidFill>
              </a:rPr>
              <a:t>Порівняй умови задач. Що означають слова «на 1 більше»? Розглянь розв’язання.</a:t>
            </a:r>
          </a:p>
        </p:txBody>
      </p:sp>
      <p:sp>
        <p:nvSpPr>
          <p:cNvPr id="62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5DC6EED1-8DAA-0122-6309-C4E25FF4E2AE}"/>
              </a:ext>
            </a:extLst>
          </p:cNvPr>
          <p:cNvSpPr/>
          <p:nvPr/>
        </p:nvSpPr>
        <p:spPr>
          <a:xfrm>
            <a:off x="780586" y="4432320"/>
            <a:ext cx="5973565" cy="12950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Це задача на збільшення числа на кілька одиниць. Її розв’язують дією додавання.</a:t>
            </a:r>
          </a:p>
        </p:txBody>
      </p:sp>
      <p:pic>
        <p:nvPicPr>
          <p:cNvPr id="63" name="Рисунок 62">
            <a:extLst>
              <a:ext uri="{FF2B5EF4-FFF2-40B4-BE49-F238E27FC236}">
                <a16:creationId xmlns="" xmlns:a16="http://schemas.microsoft.com/office/drawing/2014/main" id="{6FDF4A3B-9CC8-15AD-89C3-4D3C2F8482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5448" b="90901"/>
          <a:stretch/>
        </p:blipFill>
        <p:spPr>
          <a:xfrm>
            <a:off x="7528593" y="4386663"/>
            <a:ext cx="3484620" cy="12266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4F138BE9-FB88-3761-DFAA-E5AA6EC09E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8841973" y="4949910"/>
            <a:ext cx="336084" cy="22062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7ED4668F-9EA0-8587-B6A9-0511785763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7640428" y="4620051"/>
            <a:ext cx="424330" cy="68689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D11B8E0E-06E5-DC14-7A15-4F59786A6D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8028404" y="4927729"/>
            <a:ext cx="387602" cy="279263"/>
          </a:xfrm>
          <a:prstGeom prst="rect">
            <a:avLst/>
          </a:prstGeom>
        </p:spPr>
      </p:pic>
      <p:pic>
        <p:nvPicPr>
          <p:cNvPr id="68" name="Picture 2" descr="Почему кукла – лучшая игрушка для девочек -">
            <a:extLst>
              <a:ext uri="{FF2B5EF4-FFF2-40B4-BE49-F238E27FC236}">
                <a16:creationId xmlns="" xmlns:a16="http://schemas.microsoft.com/office/drawing/2014/main" id="{625EDC35-8C62-DCEB-5E2E-B748848A8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103" y="2304733"/>
            <a:ext cx="1631996" cy="18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" descr="Кира-скрап - клипарт и рамки на прозрачном фоне">
            <a:extLst>
              <a:ext uri="{FF2B5EF4-FFF2-40B4-BE49-F238E27FC236}">
                <a16:creationId xmlns="" xmlns:a16="http://schemas.microsoft.com/office/drawing/2014/main" id="{E6B9E823-B57B-8B84-0F46-BBA5FEE73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761" y="2400874"/>
            <a:ext cx="1350315" cy="175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1C61F582-EFE4-A70E-ECC4-5826A494A2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8489760" y="4687748"/>
            <a:ext cx="381740" cy="604335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D57B4BE5-4CA5-4917-7846-7F00603EB5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9200822" y="4691774"/>
            <a:ext cx="381740" cy="686891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AA55E889-ADDE-B193-EBE1-C5B0A1A6E8EE}"/>
              </a:ext>
            </a:extLst>
          </p:cNvPr>
          <p:cNvSpPr txBox="1"/>
          <p:nvPr/>
        </p:nvSpPr>
        <p:spPr>
          <a:xfrm>
            <a:off x="6105172" y="5851774"/>
            <a:ext cx="553265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7030A0"/>
                </a:solidFill>
              </a:rPr>
              <a:t>Відповідь: 6 ляльок в Іринки.</a:t>
            </a:r>
            <a:endParaRPr lang="x-none" sz="3200" b="1" dirty="0">
              <a:solidFill>
                <a:srgbClr val="7030A0"/>
              </a:solidFill>
            </a:endParaRPr>
          </a:p>
        </p:txBody>
      </p:sp>
      <p:sp>
        <p:nvSpPr>
          <p:cNvPr id="29" name="Прямоугольник 4">
            <a:extLst>
              <a:ext uri="{FF2B5EF4-FFF2-40B4-BE49-F238E27FC236}">
                <a16:creationId xmlns="" xmlns:a16="http://schemas.microsoft.com/office/drawing/2014/main" id="{89C8695D-1288-E3A8-612E-2F79931E0DC5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4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5</a:t>
            </a:r>
            <a:r>
              <a:rPr lang="uk-UA" sz="2800" b="1" dirty="0" smtClean="0">
                <a:solidFill>
                  <a:schemeClr val="bg1"/>
                </a:solidFill>
              </a:rPr>
              <a:t>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983512C-AF78-9F91-E72E-0A52B91747E0}"/>
              </a:ext>
            </a:extLst>
          </p:cNvPr>
          <p:cNvSpPr txBox="1"/>
          <p:nvPr/>
        </p:nvSpPr>
        <p:spPr>
          <a:xfrm>
            <a:off x="5706261" y="3347425"/>
            <a:ext cx="5913310" cy="919401"/>
          </a:xfrm>
          <a:prstGeom prst="round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В Оленки 5 ляльок, а в Іринки — </a:t>
            </a:r>
            <a:r>
              <a:rPr lang="uk-UA" sz="2400" b="1" dirty="0" smtClean="0">
                <a:solidFill>
                  <a:srgbClr val="FF0000"/>
                </a:solidFill>
              </a:rPr>
              <a:t>на 1 більше</a:t>
            </a:r>
            <a:r>
              <a:rPr lang="uk-UA" sz="2400" b="1" dirty="0" smtClean="0">
                <a:solidFill>
                  <a:srgbClr val="7030A0"/>
                </a:solidFill>
              </a:rPr>
              <a:t>. </a:t>
            </a:r>
            <a:r>
              <a:rPr lang="uk-UA" sz="2400" b="1" dirty="0">
                <a:solidFill>
                  <a:srgbClr val="7030A0"/>
                </a:solidFill>
              </a:rPr>
              <a:t>Скільки ляльок в Іринки</a:t>
            </a:r>
            <a:r>
              <a:rPr lang="uk-UA" sz="2400" b="1" dirty="0" smtClean="0">
                <a:solidFill>
                  <a:srgbClr val="7030A0"/>
                </a:solidFill>
              </a:rPr>
              <a:t>?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582562" y="4681276"/>
            <a:ext cx="10262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</a:rPr>
              <a:t>( л.)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64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ЖК &quot;Мегаполис&quot; - продажа квартир в новостройках">
            <a:extLst>
              <a:ext uri="{FF2B5EF4-FFF2-40B4-BE49-F238E27FC236}">
                <a16:creationId xmlns="" xmlns:a16="http://schemas.microsoft.com/office/drawing/2014/main" id="{995E5273-1250-EFDB-0EA0-E9587F4E6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r="12090"/>
          <a:stretch/>
        </p:blipFill>
        <p:spPr bwMode="auto">
          <a:xfrm>
            <a:off x="2304000" y="1644651"/>
            <a:ext cx="2880000" cy="250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983512C-AF78-9F91-E72E-0A52B91747E0}"/>
              </a:ext>
            </a:extLst>
          </p:cNvPr>
          <p:cNvSpPr txBox="1"/>
          <p:nvPr/>
        </p:nvSpPr>
        <p:spPr>
          <a:xfrm>
            <a:off x="6053724" y="1758083"/>
            <a:ext cx="5116139" cy="2009061"/>
          </a:xfrm>
          <a:prstGeom prst="round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7030A0"/>
                </a:solidFill>
              </a:rPr>
              <a:t>У нашому будинку 3 поверхи, </a:t>
            </a:r>
          </a:p>
          <a:p>
            <a:pPr algn="ctr"/>
            <a:r>
              <a:rPr lang="uk-UA" sz="2800" b="1" dirty="0">
                <a:solidFill>
                  <a:srgbClr val="7030A0"/>
                </a:solidFill>
              </a:rPr>
              <a:t>а в сусідньому на 6 більше</a:t>
            </a:r>
            <a:r>
              <a:rPr lang="uk-UA" sz="2800" b="1" dirty="0" smtClean="0">
                <a:solidFill>
                  <a:srgbClr val="7030A0"/>
                </a:solidFill>
              </a:rPr>
              <a:t>.</a:t>
            </a:r>
            <a:r>
              <a:rPr lang="uk-UA" sz="2800" b="1" dirty="0">
                <a:solidFill>
                  <a:srgbClr val="7030A0"/>
                </a:solidFill>
              </a:rPr>
              <a:t> Скільки поверхів у сусідньому будинку? </a:t>
            </a:r>
          </a:p>
        </p:txBody>
      </p:sp>
      <p:sp>
        <p:nvSpPr>
          <p:cNvPr id="48" name="Прямокутник: округлені кути 1">
            <a:extLst>
              <a:ext uri="{FF2B5EF4-FFF2-40B4-BE49-F238E27FC236}">
                <a16:creationId xmlns="" xmlns:a16="http://schemas.microsoft.com/office/drawing/2014/main" id="{AB40231A-05DD-DEBE-2840-0D3CABC01D7F}"/>
              </a:ext>
            </a:extLst>
          </p:cNvPr>
          <p:cNvSpPr/>
          <p:nvPr/>
        </p:nvSpPr>
        <p:spPr>
          <a:xfrm>
            <a:off x="823410" y="1541397"/>
            <a:ext cx="4729897" cy="2747485"/>
          </a:xfrm>
          <a:prstGeom prst="roundRect">
            <a:avLst/>
          </a:prstGeom>
          <a:noFill/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9" name="Picture 2" descr="Парта клипарт (65 фото) » Рисунки для срисовки и не только">
            <a:extLst>
              <a:ext uri="{FF2B5EF4-FFF2-40B4-BE49-F238E27FC236}">
                <a16:creationId xmlns="" xmlns:a16="http://schemas.microsoft.com/office/drawing/2014/main" id="{88C15C08-5298-82FC-19BE-F7847A230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852" y="4991189"/>
            <a:ext cx="1694306" cy="168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Peabody &amp; Sherman - Facebook Sticker Repository">
            <a:extLst>
              <a:ext uri="{FF2B5EF4-FFF2-40B4-BE49-F238E27FC236}">
                <a16:creationId xmlns="" xmlns:a16="http://schemas.microsoft.com/office/drawing/2014/main" id="{B577C875-EE10-BF7D-898C-D4E484DF6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5" t="59715" r="26584" b="17797"/>
          <a:stretch/>
        </p:blipFill>
        <p:spPr bwMode="auto">
          <a:xfrm>
            <a:off x="1963011" y="4325616"/>
            <a:ext cx="977988" cy="135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6FDF4A3B-9CC8-15AD-89C3-4D3C2F8482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5448" b="90901"/>
          <a:stretch/>
        </p:blipFill>
        <p:spPr>
          <a:xfrm>
            <a:off x="6331143" y="3833251"/>
            <a:ext cx="3484620" cy="12266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4F138BE9-FB88-3761-DFAA-E5AA6EC09E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7994619" y="4414337"/>
            <a:ext cx="336084" cy="22062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D11B8E0E-06E5-DC14-7A15-4F59786A6D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7181050" y="4392156"/>
            <a:ext cx="387602" cy="27926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D57B4BE5-4CA5-4917-7846-7F00603EB5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7601759" y="4160226"/>
            <a:ext cx="381740" cy="686891"/>
          </a:xfrm>
          <a:prstGeom prst="rect">
            <a:avLst/>
          </a:prstGeom>
        </p:spPr>
      </p:pic>
      <p:pic>
        <p:nvPicPr>
          <p:cNvPr id="58" name="Picture 6" descr="ЖК &quot;Мегаполис&quot; - продажа квартир в новостройках">
            <a:extLst>
              <a:ext uri="{FF2B5EF4-FFF2-40B4-BE49-F238E27FC236}">
                <a16:creationId xmlns="" xmlns:a16="http://schemas.microsoft.com/office/drawing/2014/main" id="{875EEBF3-E9ED-2424-FE68-35994F8D1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3" t="79053" r="36725" b="2959"/>
          <a:stretch/>
        </p:blipFill>
        <p:spPr bwMode="auto">
          <a:xfrm>
            <a:off x="1153184" y="3480189"/>
            <a:ext cx="1090650" cy="70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ЖК &quot;Мегаполис&quot; - продажа квартир в новостройках">
            <a:extLst>
              <a:ext uri="{FF2B5EF4-FFF2-40B4-BE49-F238E27FC236}">
                <a16:creationId xmlns="" xmlns:a16="http://schemas.microsoft.com/office/drawing/2014/main" id="{E976CE6B-7DC1-0AEB-C3A3-3A45505C2C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6" t="36034" r="37010" b="53980"/>
          <a:stretch/>
        </p:blipFill>
        <p:spPr bwMode="auto">
          <a:xfrm>
            <a:off x="1153184" y="3094647"/>
            <a:ext cx="1090650" cy="39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6E6FB9AB-041C-A19E-93D4-857E46FE1D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6869817" y="4160225"/>
            <a:ext cx="424330" cy="68689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="" xmlns:a16="http://schemas.microsoft.com/office/drawing/2014/main" id="{C2813CDF-43FD-D4C6-D35F-B52F587646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9" r="3447"/>
          <a:stretch/>
        </p:blipFill>
        <p:spPr>
          <a:xfrm>
            <a:off x="8352099" y="4145737"/>
            <a:ext cx="387602" cy="686891"/>
          </a:xfrm>
          <a:prstGeom prst="rect">
            <a:avLst/>
          </a:prstGeom>
        </p:spPr>
      </p:pic>
      <p:sp>
        <p:nvSpPr>
          <p:cNvPr id="29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604852" y="599850"/>
            <a:ext cx="8732066" cy="86579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Розв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4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язую</a:t>
            </a:r>
            <a:r>
              <a:rPr lang="uk-U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задачу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4">
            <a:extLst>
              <a:ext uri="{FF2B5EF4-FFF2-40B4-BE49-F238E27FC236}">
                <a16:creationId xmlns="" xmlns:a16="http://schemas.microsoft.com/office/drawing/2014/main" id="{89C8695D-1288-E3A8-612E-2F79931E0DC5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4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5</a:t>
            </a:r>
            <a:r>
              <a:rPr lang="uk-UA" sz="2800" b="1" dirty="0" smtClean="0">
                <a:solidFill>
                  <a:schemeClr val="bg1"/>
                </a:solidFill>
              </a:rPr>
              <a:t>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717136" y="4092655"/>
            <a:ext cx="10262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</a:rPr>
              <a:t>( п.)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A55E889-ADDE-B193-EBE1-C5B0A1A6E8EE}"/>
              </a:ext>
            </a:extLst>
          </p:cNvPr>
          <p:cNvSpPr txBox="1"/>
          <p:nvPr/>
        </p:nvSpPr>
        <p:spPr>
          <a:xfrm>
            <a:off x="3744000" y="5519318"/>
            <a:ext cx="811808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7030A0"/>
                </a:solidFill>
              </a:rPr>
              <a:t>Відповідь: </a:t>
            </a:r>
            <a:r>
              <a:rPr lang="uk-UA" sz="3200" b="1" dirty="0" smtClean="0">
                <a:solidFill>
                  <a:srgbClr val="7030A0"/>
                </a:solidFill>
              </a:rPr>
              <a:t>9 поверхів </a:t>
            </a:r>
            <a:r>
              <a:rPr lang="uk-UA" sz="3200" b="1" dirty="0">
                <a:solidFill>
                  <a:srgbClr val="7030A0"/>
                </a:solidFill>
              </a:rPr>
              <a:t>у сусідньому будинку</a:t>
            </a:r>
            <a:r>
              <a:rPr lang="uk-UA" sz="3200" b="1" dirty="0" smtClean="0">
                <a:solidFill>
                  <a:srgbClr val="7030A0"/>
                </a:solidFill>
              </a:rPr>
              <a:t>.</a:t>
            </a:r>
            <a:endParaRPr lang="x-none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20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9412</TotalTime>
  <Words>626</Words>
  <Application>Microsoft Office PowerPoint</Application>
  <PresentationFormat>Произвольный</PresentationFormat>
  <Paragraphs>152</Paragraphs>
  <Slides>19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1000</cp:revision>
  <dcterms:created xsi:type="dcterms:W3CDTF">2018-01-05T16:38:53Z</dcterms:created>
  <dcterms:modified xsi:type="dcterms:W3CDTF">2024-01-17T09:27:52Z</dcterms:modified>
</cp:coreProperties>
</file>