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702" r:id="rId3"/>
    <p:sldId id="1695" r:id="rId4"/>
    <p:sldId id="1634" r:id="rId5"/>
    <p:sldId id="1606" r:id="rId6"/>
    <p:sldId id="1676" r:id="rId7"/>
    <p:sldId id="1665" r:id="rId8"/>
    <p:sldId id="1696" r:id="rId9"/>
    <p:sldId id="1697" r:id="rId10"/>
    <p:sldId id="1645" r:id="rId11"/>
    <p:sldId id="1674" r:id="rId12"/>
    <p:sldId id="1703" r:id="rId13"/>
    <p:sldId id="1688" r:id="rId14"/>
    <p:sldId id="1689" r:id="rId15"/>
    <p:sldId id="1690" r:id="rId16"/>
    <p:sldId id="1662" r:id="rId17"/>
    <p:sldId id="1639" r:id="rId18"/>
    <p:sldId id="1700" r:id="rId19"/>
    <p:sldId id="1440" r:id="rId20"/>
    <p:sldId id="15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FF"/>
    <a:srgbClr val="FF3300"/>
    <a:srgbClr val="354B80"/>
    <a:srgbClr val="FF3399"/>
    <a:srgbClr val="99FFCC"/>
    <a:srgbClr val="CCFF66"/>
    <a:srgbClr val="FF99FF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282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7.jpe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microsoft.com/office/2007/relationships/hdphoto" Target="../media/hdphoto8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hyperlink" Target="https://learningapps.org/watch?v=p1957048522" TargetMode="Externa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3.gif"/><Relationship Id="rId7" Type="http://schemas.microsoft.com/office/2007/relationships/hdphoto" Target="../media/hdphoto4.wdp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696063" y="4801336"/>
            <a:ext cx="8925018" cy="102155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Додавання кількох чисел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F40665E-C2CB-7603-0C61-B22A3E7D8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" b="1540"/>
          <a:stretch/>
        </p:blipFill>
        <p:spPr>
          <a:xfrm>
            <a:off x="1708404" y="1126273"/>
            <a:ext cx="3330757" cy="318135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23850" y="1126273"/>
            <a:ext cx="3525204" cy="228147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68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89891" y="539132"/>
            <a:ext cx="8732066" cy="7321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317568" y="254967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518593" y="1485710"/>
            <a:ext cx="3608957" cy="9354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всього пиріжків на трьох тарілках?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pic>
        <p:nvPicPr>
          <p:cNvPr id="33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849B291-69ED-46BB-5323-68FA118D230D}"/>
              </a:ext>
            </a:extLst>
          </p:cNvPr>
          <p:cNvSpPr txBox="1"/>
          <p:nvPr/>
        </p:nvSpPr>
        <p:spPr>
          <a:xfrm>
            <a:off x="6155417" y="3088103"/>
            <a:ext cx="45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+ 3 + 4 = 10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133390C-D741-D6A6-8D39-91FE389E38BD}"/>
              </a:ext>
            </a:extLst>
          </p:cNvPr>
          <p:cNvSpPr txBox="1"/>
          <p:nvPr/>
        </p:nvSpPr>
        <p:spPr>
          <a:xfrm>
            <a:off x="6728678" y="2731308"/>
            <a:ext cx="47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7" name="Picture 2" descr="Тарелка вектор - фото и картинки abrakadabra.fun">
            <a:extLst>
              <a:ext uri="{FF2B5EF4-FFF2-40B4-BE49-F238E27FC236}">
                <a16:creationId xmlns="" xmlns:a16="http://schemas.microsoft.com/office/drawing/2014/main" id="{539AF0AD-5B84-2F89-E54E-7550AECF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60" y="1905337"/>
            <a:ext cx="2152526" cy="10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Пирожок с капустой | edamarket">
            <a:extLst>
              <a:ext uri="{FF2B5EF4-FFF2-40B4-BE49-F238E27FC236}">
                <a16:creationId xmlns="" xmlns:a16="http://schemas.microsoft.com/office/drawing/2014/main" id="{EE052E36-3624-F127-963D-CE6361C2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74" y="1774954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Пирожок с капустой | edamarket">
            <a:extLst>
              <a:ext uri="{FF2B5EF4-FFF2-40B4-BE49-F238E27FC236}">
                <a16:creationId xmlns="" xmlns:a16="http://schemas.microsoft.com/office/drawing/2014/main" id="{673872D5-25F8-5101-0EB7-535A4D2E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3" y="1783448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Пирожок с капустой | edamarket">
            <a:extLst>
              <a:ext uri="{FF2B5EF4-FFF2-40B4-BE49-F238E27FC236}">
                <a16:creationId xmlns="" xmlns:a16="http://schemas.microsoft.com/office/drawing/2014/main" id="{2AECD6A5-DE51-8D3F-7599-9AEE4F16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21" y="1545712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Тарелка вектор - фото и картинки abrakadabra.fun">
            <a:extLst>
              <a:ext uri="{FF2B5EF4-FFF2-40B4-BE49-F238E27FC236}">
                <a16:creationId xmlns="" xmlns:a16="http://schemas.microsoft.com/office/drawing/2014/main" id="{8E01F485-2EF9-66DF-19FF-EE01DE77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59" y="1905337"/>
            <a:ext cx="2152526" cy="10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Пирожок с капустой | edamarket">
            <a:extLst>
              <a:ext uri="{FF2B5EF4-FFF2-40B4-BE49-F238E27FC236}">
                <a16:creationId xmlns="" xmlns:a16="http://schemas.microsoft.com/office/drawing/2014/main" id="{716ED5F3-C61E-80E4-DBDB-1CB43699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73" y="1774954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Пирожок с капустой | edamarket">
            <a:extLst>
              <a:ext uri="{FF2B5EF4-FFF2-40B4-BE49-F238E27FC236}">
                <a16:creationId xmlns="" xmlns:a16="http://schemas.microsoft.com/office/drawing/2014/main" id="{2E888CB1-C7CD-EFFC-4666-BE2D921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82" y="1783448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Пирожок с капустой | edamarket">
            <a:extLst>
              <a:ext uri="{FF2B5EF4-FFF2-40B4-BE49-F238E27FC236}">
                <a16:creationId xmlns="" xmlns:a16="http://schemas.microsoft.com/office/drawing/2014/main" id="{4D9C4E34-69E7-2621-0160-163CFC6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20" y="1545712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Тарелка вектор - фото и картинки abrakadabra.fun">
            <a:extLst>
              <a:ext uri="{FF2B5EF4-FFF2-40B4-BE49-F238E27FC236}">
                <a16:creationId xmlns="" xmlns:a16="http://schemas.microsoft.com/office/drawing/2014/main" id="{9DD87B55-131B-E5EA-8FD4-63B0B873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58" y="1905337"/>
            <a:ext cx="2152526" cy="10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Пирожок с капустой | edamarket">
            <a:extLst>
              <a:ext uri="{FF2B5EF4-FFF2-40B4-BE49-F238E27FC236}">
                <a16:creationId xmlns="" xmlns:a16="http://schemas.microsoft.com/office/drawing/2014/main" id="{181255D1-3656-1843-54C8-79E8AF59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72" y="1774954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Пирожок с капустой | edamarket">
            <a:extLst>
              <a:ext uri="{FF2B5EF4-FFF2-40B4-BE49-F238E27FC236}">
                <a16:creationId xmlns="" xmlns:a16="http://schemas.microsoft.com/office/drawing/2014/main" id="{EF4EB046-2CF9-99CD-F625-EAA118E4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281" y="1783448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Пирожок с капустой | edamarket">
            <a:extLst>
              <a:ext uri="{FF2B5EF4-FFF2-40B4-BE49-F238E27FC236}">
                <a16:creationId xmlns="" xmlns:a16="http://schemas.microsoft.com/office/drawing/2014/main" id="{ACB43C3D-534B-C508-ED1A-7B237B9A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13" y="1560808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Пирожок с капустой | edamarket">
            <a:extLst>
              <a:ext uri="{FF2B5EF4-FFF2-40B4-BE49-F238E27FC236}">
                <a16:creationId xmlns="" xmlns:a16="http://schemas.microsoft.com/office/drawing/2014/main" id="{8B706BA6-5681-B2A8-CBAE-B56D7410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152" y="1540546"/>
            <a:ext cx="1091403" cy="10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Овал 74">
            <a:extLst>
              <a:ext uri="{FF2B5EF4-FFF2-40B4-BE49-F238E27FC236}">
                <a16:creationId xmlns="" xmlns:a16="http://schemas.microsoft.com/office/drawing/2014/main" id="{0D03ADC6-48E7-5911-130C-E9664034C132}"/>
              </a:ext>
            </a:extLst>
          </p:cNvPr>
          <p:cNvSpPr/>
          <p:nvPr/>
        </p:nvSpPr>
        <p:spPr>
          <a:xfrm>
            <a:off x="8119208" y="3211473"/>
            <a:ext cx="666815" cy="67659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27550" y="4011433"/>
            <a:ext cx="7312488" cy="211226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7030A0"/>
                </a:solidFill>
              </a:rPr>
              <a:t>1. Обчисли суму перших двох доданків.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2. Запам'ятай отриманий результат.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3. До отриманого результати додай третій доданок.</a:t>
            </a:r>
          </a:p>
        </p:txBody>
      </p:sp>
    </p:spTree>
    <p:extLst>
      <p:ext uri="{BB962C8B-B14F-4D97-AF65-F5344CB8AC3E}">
        <p14:creationId xmlns:p14="http://schemas.microsoft.com/office/powerpoint/2010/main" val="2530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0" descr="Детские гаражи и автопаркинги для машинок купить в Минске">
            <a:extLst>
              <a:ext uri="{FF2B5EF4-FFF2-40B4-BE49-F238E27FC236}">
                <a16:creationId xmlns="" xmlns:a16="http://schemas.microsoft.com/office/drawing/2014/main" id="{9E47448E-6CE2-6349-B930-A8FA9A96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72" y="1691321"/>
            <a:ext cx="2309104" cy="23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Маленький мальчик играет с игрушечной машинкой с дистанционным управлением  с другом | Премиум векторы">
            <a:extLst>
              <a:ext uri="{FF2B5EF4-FFF2-40B4-BE49-F238E27FC236}">
                <a16:creationId xmlns="" xmlns:a16="http://schemas.microsoft.com/office/drawing/2014/main" id="{313544EC-CFE6-83AD-ACDF-E4053571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8" y="1701192"/>
            <a:ext cx="2799103" cy="22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898995" y="1610899"/>
            <a:ext cx="5189663" cy="132802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У </a:t>
            </a:r>
            <a:r>
              <a:rPr lang="uk-UA" sz="2400" b="1" dirty="0" smtClean="0">
                <a:solidFill>
                  <a:srgbClr val="7030A0"/>
                </a:solidFill>
              </a:rPr>
              <a:t>дітей </a:t>
            </a:r>
            <a:r>
              <a:rPr lang="uk-UA" sz="2400" b="1" dirty="0">
                <a:solidFill>
                  <a:srgbClr val="7030A0"/>
                </a:solidFill>
              </a:rPr>
              <a:t>є 3 перегонові машинки, а </a:t>
            </a:r>
            <a:r>
              <a:rPr lang="uk-UA" sz="2400" b="1" dirty="0" smtClean="0">
                <a:solidFill>
                  <a:srgbClr val="7030A0"/>
                </a:solidFill>
              </a:rPr>
              <a:t>на стоянці — на 5 </a:t>
            </a:r>
            <a:r>
              <a:rPr lang="uk-UA" sz="2400" b="1" dirty="0">
                <a:solidFill>
                  <a:srgbClr val="7030A0"/>
                </a:solidFill>
              </a:rPr>
              <a:t>машинок більше. Скільки машинок на стоянці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318" r="84973" b="90583"/>
          <a:stretch/>
        </p:blipFill>
        <p:spPr>
          <a:xfrm>
            <a:off x="6840000" y="3528000"/>
            <a:ext cx="3492000" cy="12266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A0F89FB2-15B0-1DF7-AE90-26DBBD7F84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430635" y="4093507"/>
            <a:ext cx="336084" cy="220623"/>
          </a:xfrm>
          <a:prstGeom prst="rect">
            <a:avLst/>
          </a:prstGeom>
        </p:spPr>
      </p:pic>
      <p:sp>
        <p:nvSpPr>
          <p:cNvPr id="38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527051" y="1540705"/>
            <a:ext cx="5093164" cy="25981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9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0A2E56-525F-6767-9B19-0337D2A0D73A}"/>
              </a:ext>
            </a:extLst>
          </p:cNvPr>
          <p:cNvSpPr txBox="1"/>
          <p:nvPr/>
        </p:nvSpPr>
        <p:spPr>
          <a:xfrm>
            <a:off x="4861261" y="5100777"/>
            <a:ext cx="669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Відповідь: 8 машинок на стоянці.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5" name="Picture 12" descr="Автомобиль клипарт (69 фото) » Рисунки для срисовки и не только">
            <a:extLst>
              <a:ext uri="{FF2B5EF4-FFF2-40B4-BE49-F238E27FC236}">
                <a16:creationId xmlns="" xmlns:a16="http://schemas.microsoft.com/office/drawing/2014/main" id="{5EE9B820-F961-A939-35D6-3F6CD6D6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70" y="3510860"/>
            <a:ext cx="500873" cy="2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6533C387-6EC2-DECF-4E05-2EEE317F65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262666" y="3832256"/>
            <a:ext cx="424330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A6EB078-E1B5-324C-182B-550596D27A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999080" y="3755098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99360BBA-C589-AF28-3293-8242B73597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595323" y="4064186"/>
            <a:ext cx="387602" cy="27926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33C92C5-FA21-7146-EF1B-43127E3136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8732982" y="3832254"/>
            <a:ext cx="424330" cy="686891"/>
          </a:xfrm>
          <a:prstGeom prst="rect">
            <a:avLst/>
          </a:prstGeom>
        </p:spPr>
      </p:pic>
      <p:sp>
        <p:nvSpPr>
          <p:cNvPr id="25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89891" y="539132"/>
            <a:ext cx="8732066" cy="7321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57312" y="3782969"/>
            <a:ext cx="1087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( м.)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801922" y="2419815"/>
            <a:ext cx="97666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7821036" y="2419815"/>
            <a:ext cx="390209" cy="74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898995" y="1610899"/>
            <a:ext cx="5189663" cy="173664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Позмагатися вийшли 8 лижників. Незабаром три з них фінішували. Скільки ще лижників залишилося на дистанції?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318" r="84973" b="90583"/>
          <a:stretch/>
        </p:blipFill>
        <p:spPr>
          <a:xfrm>
            <a:off x="6840000" y="3528000"/>
            <a:ext cx="3492000" cy="12266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A0F89FB2-15B0-1DF7-AE90-26DBBD7F8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430635" y="4093507"/>
            <a:ext cx="336084" cy="2206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0A2E56-525F-6767-9B19-0337D2A0D73A}"/>
              </a:ext>
            </a:extLst>
          </p:cNvPr>
          <p:cNvSpPr txBox="1"/>
          <p:nvPr/>
        </p:nvSpPr>
        <p:spPr>
          <a:xfrm>
            <a:off x="6479562" y="4936272"/>
            <a:ext cx="432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Відповідь: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5 лижників.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6533C387-6EC2-DECF-4E05-2EEE317F65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008165" y="3793466"/>
            <a:ext cx="424330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A6EB078-E1B5-324C-182B-550596D27A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766719" y="3750061"/>
            <a:ext cx="424330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33C92C5-FA21-7146-EF1B-43127E313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170993" y="3803964"/>
            <a:ext cx="424330" cy="686891"/>
          </a:xfrm>
          <a:prstGeom prst="rect">
            <a:avLst/>
          </a:prstGeom>
        </p:spPr>
      </p:pic>
      <p:sp>
        <p:nvSpPr>
          <p:cNvPr id="25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89891" y="539132"/>
            <a:ext cx="8732066" cy="7321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57312" y="3782969"/>
            <a:ext cx="1002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( л.)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982925" y="2062976"/>
            <a:ext cx="11743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088818" y="2427250"/>
            <a:ext cx="1633139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157312" y="2839777"/>
            <a:ext cx="1633139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76629" y="1507849"/>
            <a:ext cx="5189663" cy="91940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Прочитай задачу й виділи голосом підкреслені слова.</a:t>
            </a:r>
            <a:endParaRPr lang="uk-UA" sz="2400" b="1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67793" y="2479222"/>
            <a:ext cx="5189663" cy="91940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Чи допомогли тобі підкреслені слова зрозуміти задачу. Розв’яжи її.</a:t>
            </a:r>
            <a:endParaRPr lang="uk-UA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3909" y="3852999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endParaRPr lang="ru-RU" sz="2800" dirty="0"/>
          </a:p>
        </p:txBody>
      </p:sp>
      <p:pic>
        <p:nvPicPr>
          <p:cNvPr id="1026" name="Picture 2" descr="Змагання зі спуску на лижах. Текст - розповідь до ілюстрації у підручнику.  » Допомога учня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7" y="3504269"/>
            <a:ext cx="3380175" cy="278839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771495" y="1237134"/>
            <a:ext cx="3831368" cy="46900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Напиши за зразком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54514"/>
            <a:ext cx="1867542" cy="41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11773" y="3958898"/>
            <a:ext cx="2670919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3 + 5 + 1 =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3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91494" y="802387"/>
            <a:ext cx="2063032" cy="31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475146" y="3958898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3742" y="3485335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11772" y="5143115"/>
            <a:ext cx="2670919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2 + 3 + 2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5582" y="5164343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76156" y="4608042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0978" y="3958897"/>
            <a:ext cx="2910719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5 + 1 + 3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86781" y="3958897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4716" y="3507569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1426" y="5164119"/>
            <a:ext cx="2942842" cy="6238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4 + 4 + 1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4938" y="5175605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4834" y="4675738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6761" y="4005181"/>
            <a:ext cx="2942842" cy="6238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3 + 0 + 3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5875" y="3486612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3057" y="5175605"/>
            <a:ext cx="3111701" cy="6238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8 + 1 + 1=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40484" y="5175605"/>
            <a:ext cx="70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45874" y="4697027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71140" y="3982659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64420" y="410523"/>
            <a:ext cx="8169670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569256"/>
            <a:ext cx="1338146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50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1, 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2 Матем\1 УРОКИ Листопад\4 Задачі\№068 Додавання кількох чисел\2024-01-10_185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39" y="1938167"/>
            <a:ext cx="7490336" cy="140443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23745" y="4539943"/>
            <a:ext cx="1679789" cy="553090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Обчисли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6" grpId="0"/>
      <p:bldP spid="50" grpId="0"/>
      <p:bldP spid="51" grpId="0"/>
      <p:bldP spid="53" grpId="0"/>
      <p:bldP spid="54" grpId="0"/>
      <p:bldP spid="20" grpId="0"/>
      <p:bldP spid="21" grpId="0"/>
      <p:bldP spid="2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Bule livre de direitos Vetores Clip Art ilustração -hous0251-CoolCLIPS.com">
            <a:extLst>
              <a:ext uri="{FF2B5EF4-FFF2-40B4-BE49-F238E27FC236}">
                <a16:creationId xmlns="" xmlns:a16="http://schemas.microsoft.com/office/drawing/2014/main" id="{D474FEDB-036E-0193-52DB-CB4F6A64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98" y="1939316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Чашка коф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3180688-92D2-446C-2495-ABD9CE27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96" y="4833467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7FAE917-A748-F2BE-2C69-98CC61A43F8B}"/>
              </a:ext>
            </a:extLst>
          </p:cNvPr>
          <p:cNvSpPr txBox="1"/>
          <p:nvPr/>
        </p:nvSpPr>
        <p:spPr>
          <a:xfrm>
            <a:off x="1417784" y="2629392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+ 2 + 5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4C2054C-C429-4081-DC1D-88683E8FEC08}"/>
              </a:ext>
            </a:extLst>
          </p:cNvPr>
          <p:cNvSpPr txBox="1"/>
          <p:nvPr/>
        </p:nvSpPr>
        <p:spPr>
          <a:xfrm>
            <a:off x="2261290" y="5448244"/>
            <a:ext cx="5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" descr="Bule livre de direitos Vetores Clip Art ilustração -hous0251-CoolCLIPS.com">
            <a:extLst>
              <a:ext uri="{FF2B5EF4-FFF2-40B4-BE49-F238E27FC236}">
                <a16:creationId xmlns="" xmlns:a16="http://schemas.microsoft.com/office/drawing/2014/main" id="{A5DFA790-109A-D455-413E-E3624E00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57" y="1939316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Чашка коф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57BA6377-11B8-23FA-6648-E4F953E11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55" y="4833467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899E2D4-6DE3-2429-5D2F-165D0BB85C3C}"/>
              </a:ext>
            </a:extLst>
          </p:cNvPr>
          <p:cNvSpPr txBox="1"/>
          <p:nvPr/>
        </p:nvSpPr>
        <p:spPr>
          <a:xfrm>
            <a:off x="4037643" y="2629392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+ 3 + 4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FFA8AC6-AB6D-2862-16D2-B61B46B2FC93}"/>
              </a:ext>
            </a:extLst>
          </p:cNvPr>
          <p:cNvSpPr txBox="1"/>
          <p:nvPr/>
        </p:nvSpPr>
        <p:spPr>
          <a:xfrm>
            <a:off x="4881149" y="5448244"/>
            <a:ext cx="5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2" descr="Bule livre de direitos Vetores Clip Art ilustração -hous0251-CoolCLIPS.com">
            <a:extLst>
              <a:ext uri="{FF2B5EF4-FFF2-40B4-BE49-F238E27FC236}">
                <a16:creationId xmlns="" xmlns:a16="http://schemas.microsoft.com/office/drawing/2014/main" id="{AB27F7FB-A9BF-2BFD-D443-221208BB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85" y="1939316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Чашка коф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B97CEEAC-4C99-6871-7087-89B367DD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83" y="4833467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35573BD-C461-4C4B-0E1B-E82F07C3783F}"/>
              </a:ext>
            </a:extLst>
          </p:cNvPr>
          <p:cNvSpPr txBox="1"/>
          <p:nvPr/>
        </p:nvSpPr>
        <p:spPr>
          <a:xfrm>
            <a:off x="6631871" y="2629392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+ 4 + 3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072C8AA-ECAD-B876-4AF0-3B7C717DA9F4}"/>
              </a:ext>
            </a:extLst>
          </p:cNvPr>
          <p:cNvSpPr txBox="1"/>
          <p:nvPr/>
        </p:nvSpPr>
        <p:spPr>
          <a:xfrm>
            <a:off x="7352828" y="5448108"/>
            <a:ext cx="6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2" descr="Bule livre de direitos Vetores Clip Art ilustração -hous0251-CoolCLIPS.com">
            <a:extLst>
              <a:ext uri="{FF2B5EF4-FFF2-40B4-BE49-F238E27FC236}">
                <a16:creationId xmlns="" xmlns:a16="http://schemas.microsoft.com/office/drawing/2014/main" id="{4298DCA1-317B-F912-18BA-1A8DF6BF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44" y="1939316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Чашка коф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88795332-A085-39F9-A7C7-DB6D9899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642" y="4833467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57EA9C6-FBD6-4BF7-A5DF-147FDD8B31D9}"/>
              </a:ext>
            </a:extLst>
          </p:cNvPr>
          <p:cNvSpPr txBox="1"/>
          <p:nvPr/>
        </p:nvSpPr>
        <p:spPr>
          <a:xfrm>
            <a:off x="9251730" y="2629392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+ 1 + 5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BF2E85E-AE33-CA83-48A5-BFC9909359BE}"/>
              </a:ext>
            </a:extLst>
          </p:cNvPr>
          <p:cNvSpPr txBox="1"/>
          <p:nvPr/>
        </p:nvSpPr>
        <p:spPr>
          <a:xfrm>
            <a:off x="10095236" y="5448244"/>
            <a:ext cx="5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Пряма сполучна лінія 6">
            <a:extLst>
              <a:ext uri="{FF2B5EF4-FFF2-40B4-BE49-F238E27FC236}">
                <a16:creationId xmlns="" xmlns:a16="http://schemas.microsoft.com/office/drawing/2014/main" id="{81E08062-0661-7626-0CAF-6F58C7E0D176}"/>
              </a:ext>
            </a:extLst>
          </p:cNvPr>
          <p:cNvCxnSpPr>
            <a:cxnSpLocks/>
          </p:cNvCxnSpPr>
          <p:nvPr/>
        </p:nvCxnSpPr>
        <p:spPr>
          <a:xfrm>
            <a:off x="2400332" y="3583718"/>
            <a:ext cx="5151582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42">
            <a:extLst>
              <a:ext uri="{FF2B5EF4-FFF2-40B4-BE49-F238E27FC236}">
                <a16:creationId xmlns="" xmlns:a16="http://schemas.microsoft.com/office/drawing/2014/main" id="{D69817B2-B51C-3F39-ACB8-45C19429B11A}"/>
              </a:ext>
            </a:extLst>
          </p:cNvPr>
          <p:cNvCxnSpPr>
            <a:cxnSpLocks/>
          </p:cNvCxnSpPr>
          <p:nvPr/>
        </p:nvCxnSpPr>
        <p:spPr>
          <a:xfrm>
            <a:off x="4929190" y="3608820"/>
            <a:ext cx="5151582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43">
            <a:extLst>
              <a:ext uri="{FF2B5EF4-FFF2-40B4-BE49-F238E27FC236}">
                <a16:creationId xmlns="" xmlns:a16="http://schemas.microsoft.com/office/drawing/2014/main" id="{ACAA9D73-69DF-1015-A604-F46206CC4A16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2551295" y="3633922"/>
            <a:ext cx="4853495" cy="1199545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44">
            <a:extLst>
              <a:ext uri="{FF2B5EF4-FFF2-40B4-BE49-F238E27FC236}">
                <a16:creationId xmlns="" xmlns:a16="http://schemas.microsoft.com/office/drawing/2014/main" id="{27635697-41E2-5912-C969-F5F41BBF8980}"/>
              </a:ext>
            </a:extLst>
          </p:cNvPr>
          <p:cNvCxnSpPr>
            <a:cxnSpLocks/>
          </p:cNvCxnSpPr>
          <p:nvPr/>
        </p:nvCxnSpPr>
        <p:spPr>
          <a:xfrm flipH="1">
            <a:off x="4981808" y="3583718"/>
            <a:ext cx="4853495" cy="1199545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349542" y="1172634"/>
            <a:ext cx="5798598" cy="5530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З</a:t>
            </a:r>
            <a:r>
              <a:rPr lang="en-US" dirty="0" smtClean="0">
                <a:solidFill>
                  <a:srgbClr val="7030A0"/>
                </a:solidFill>
              </a:rPr>
              <a:t>’</a:t>
            </a:r>
            <a:r>
              <a:rPr lang="uk-UA" dirty="0" smtClean="0">
                <a:solidFill>
                  <a:srgbClr val="7030A0"/>
                </a:solidFill>
              </a:rPr>
              <a:t>єднай кожний вираз із його значенням.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2024" y="410523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569256"/>
            <a:ext cx="1338146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50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9368" y="4046370"/>
            <a:ext cx="1375085" cy="26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Дети - векторный клипарт на прозрачном фоне » Обучение и досуг для детей">
            <a:extLst>
              <a:ext uri="{FF2B5EF4-FFF2-40B4-BE49-F238E27FC236}">
                <a16:creationId xmlns="" xmlns:a16="http://schemas.microsoft.com/office/drawing/2014/main" id="{C479F81D-3743-CBDD-F737-7E22F7DDE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4"/>
          <a:stretch/>
        </p:blipFill>
        <p:spPr bwMode="auto">
          <a:xfrm>
            <a:off x="366955" y="3245926"/>
            <a:ext cx="1250617" cy="10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Идеи на тему «Рухи» (13) в 2022 г | дети, физкультурные игры, детский сад">
            <a:extLst>
              <a:ext uri="{FF2B5EF4-FFF2-40B4-BE49-F238E27FC236}">
                <a16:creationId xmlns="" xmlns:a16="http://schemas.microsoft.com/office/drawing/2014/main" id="{2DF5F96E-62B3-BBBE-BA1B-857F09560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r="31245" b="58853"/>
          <a:stretch/>
        </p:blipFill>
        <p:spPr bwMode="auto">
          <a:xfrm flipH="1">
            <a:off x="557351" y="1547761"/>
            <a:ext cx="993498" cy="11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999272BA-628E-5660-6774-E24D723DB480}"/>
              </a:ext>
            </a:extLst>
          </p:cNvPr>
          <p:cNvSpPr/>
          <p:nvPr/>
        </p:nvSpPr>
        <p:spPr>
          <a:xfrm>
            <a:off x="185710" y="1456402"/>
            <a:ext cx="1581665" cy="1345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FA55E19A-0FA3-1AB4-55FA-95CDB0916D08}"/>
              </a:ext>
            </a:extLst>
          </p:cNvPr>
          <p:cNvSpPr/>
          <p:nvPr/>
        </p:nvSpPr>
        <p:spPr>
          <a:xfrm>
            <a:off x="201432" y="3047269"/>
            <a:ext cx="1581665" cy="1345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33" name="Таблиця 9">
            <a:extLst>
              <a:ext uri="{FF2B5EF4-FFF2-40B4-BE49-F238E27FC236}">
                <a16:creationId xmlns="" xmlns:a16="http://schemas.microsoft.com/office/drawing/2014/main" id="{7586E2A5-65C0-3B0F-631A-78E3B9EEC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35209"/>
              </p:ext>
            </p:extLst>
          </p:nvPr>
        </p:nvGraphicFramePr>
        <p:xfrm>
          <a:off x="4239251" y="1728857"/>
          <a:ext cx="7246370" cy="752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637">
                  <a:extLst>
                    <a:ext uri="{9D8B030D-6E8A-4147-A177-3AD203B41FA5}">
                      <a16:colId xmlns="" xmlns:a16="http://schemas.microsoft.com/office/drawing/2014/main" val="3434402772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507850299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554311548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4007343588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326116213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048612101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981774309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011570704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048558960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455109469"/>
                    </a:ext>
                  </a:extLst>
                </a:gridCol>
              </a:tblGrid>
              <a:tr h="75298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9519923"/>
                  </a:ext>
                </a:extLst>
              </a:tr>
            </a:tbl>
          </a:graphicData>
        </a:graphic>
      </p:graphicFrame>
      <p:graphicFrame>
        <p:nvGraphicFramePr>
          <p:cNvPr id="34" name="Таблиця 9">
            <a:extLst>
              <a:ext uri="{FF2B5EF4-FFF2-40B4-BE49-F238E27FC236}">
                <a16:creationId xmlns="" xmlns:a16="http://schemas.microsoft.com/office/drawing/2014/main" id="{402696D3-690F-A674-DF40-298ABD69D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32061"/>
              </p:ext>
            </p:extLst>
          </p:nvPr>
        </p:nvGraphicFramePr>
        <p:xfrm>
          <a:off x="4254973" y="3319724"/>
          <a:ext cx="7246370" cy="752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637">
                  <a:extLst>
                    <a:ext uri="{9D8B030D-6E8A-4147-A177-3AD203B41FA5}">
                      <a16:colId xmlns="" xmlns:a16="http://schemas.microsoft.com/office/drawing/2014/main" val="3434402772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507850299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554311548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4007343588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326116213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048612101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981774309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011570704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048558960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455109469"/>
                    </a:ext>
                  </a:extLst>
                </a:gridCol>
              </a:tblGrid>
              <a:tr h="75298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9519923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9F12461-324B-0F9F-F385-5CB57E230249}"/>
              </a:ext>
            </a:extLst>
          </p:cNvPr>
          <p:cNvSpPr txBox="1"/>
          <p:nvPr/>
        </p:nvSpPr>
        <p:spPr>
          <a:xfrm>
            <a:off x="4389267" y="1751404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00E6354-01FD-0266-577D-67B1E013A957}"/>
              </a:ext>
            </a:extLst>
          </p:cNvPr>
          <p:cNvSpPr txBox="1"/>
          <p:nvPr/>
        </p:nvSpPr>
        <p:spPr>
          <a:xfrm>
            <a:off x="5073202" y="1751404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F094FD5-502C-BE51-37DF-F31CB0BA4C19}"/>
              </a:ext>
            </a:extLst>
          </p:cNvPr>
          <p:cNvSpPr txBox="1"/>
          <p:nvPr/>
        </p:nvSpPr>
        <p:spPr>
          <a:xfrm>
            <a:off x="5847827" y="1751404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3548688-8EF6-B5E7-DC92-00E2303A5A4E}"/>
              </a:ext>
            </a:extLst>
          </p:cNvPr>
          <p:cNvSpPr txBox="1"/>
          <p:nvPr/>
        </p:nvSpPr>
        <p:spPr>
          <a:xfrm>
            <a:off x="6531762" y="1751404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C0C418C-0756-B37B-C251-0F51F4D6AFFB}"/>
              </a:ext>
            </a:extLst>
          </p:cNvPr>
          <p:cNvSpPr txBox="1"/>
          <p:nvPr/>
        </p:nvSpPr>
        <p:spPr>
          <a:xfrm>
            <a:off x="7283587" y="1751404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C87D34A-912C-E4F1-303B-E710D6E01AAD}"/>
              </a:ext>
            </a:extLst>
          </p:cNvPr>
          <p:cNvSpPr txBox="1"/>
          <p:nvPr/>
        </p:nvSpPr>
        <p:spPr>
          <a:xfrm>
            <a:off x="8032281" y="1751404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92D10E7-2F4A-6D45-5587-2522033680BD}"/>
              </a:ext>
            </a:extLst>
          </p:cNvPr>
          <p:cNvSpPr txBox="1"/>
          <p:nvPr/>
        </p:nvSpPr>
        <p:spPr>
          <a:xfrm>
            <a:off x="8716216" y="1751404"/>
            <a:ext cx="48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6B67BD-A7E1-1093-66A0-9C397B5F23D7}"/>
              </a:ext>
            </a:extLst>
          </p:cNvPr>
          <p:cNvSpPr txBox="1"/>
          <p:nvPr/>
        </p:nvSpPr>
        <p:spPr>
          <a:xfrm>
            <a:off x="9477367" y="1751404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4C4C205-FC7A-D2DB-FEC6-87399FB74D91}"/>
              </a:ext>
            </a:extLst>
          </p:cNvPr>
          <p:cNvSpPr txBox="1"/>
          <p:nvPr/>
        </p:nvSpPr>
        <p:spPr>
          <a:xfrm>
            <a:off x="10161302" y="1751404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7CD5BA3-322C-D366-5941-7F70D82286C5}"/>
              </a:ext>
            </a:extLst>
          </p:cNvPr>
          <p:cNvSpPr txBox="1"/>
          <p:nvPr/>
        </p:nvSpPr>
        <p:spPr>
          <a:xfrm>
            <a:off x="10748202" y="1751404"/>
            <a:ext cx="73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5EDE1B7-220A-F70E-0B53-7EB308E2308F}"/>
              </a:ext>
            </a:extLst>
          </p:cNvPr>
          <p:cNvSpPr txBox="1"/>
          <p:nvPr/>
        </p:nvSpPr>
        <p:spPr>
          <a:xfrm>
            <a:off x="4404989" y="3322652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3F34E12-F9BF-6126-E04D-5570FB8BF686}"/>
              </a:ext>
            </a:extLst>
          </p:cNvPr>
          <p:cNvSpPr txBox="1"/>
          <p:nvPr/>
        </p:nvSpPr>
        <p:spPr>
          <a:xfrm>
            <a:off x="5088924" y="3322652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32503BD-E3EC-16CD-C9B2-2970690BA1B1}"/>
              </a:ext>
            </a:extLst>
          </p:cNvPr>
          <p:cNvSpPr txBox="1"/>
          <p:nvPr/>
        </p:nvSpPr>
        <p:spPr>
          <a:xfrm>
            <a:off x="5863549" y="3322652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7409116-F4E4-7914-3FB6-41A9AA466346}"/>
              </a:ext>
            </a:extLst>
          </p:cNvPr>
          <p:cNvSpPr txBox="1"/>
          <p:nvPr/>
        </p:nvSpPr>
        <p:spPr>
          <a:xfrm>
            <a:off x="6547484" y="3322652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AC46680-7829-67BF-3266-C8DA96A20F36}"/>
              </a:ext>
            </a:extLst>
          </p:cNvPr>
          <p:cNvSpPr txBox="1"/>
          <p:nvPr/>
        </p:nvSpPr>
        <p:spPr>
          <a:xfrm>
            <a:off x="7299309" y="3322652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3EE47AE-0B42-EE75-39BD-CD6B5C6B016A}"/>
              </a:ext>
            </a:extLst>
          </p:cNvPr>
          <p:cNvSpPr txBox="1"/>
          <p:nvPr/>
        </p:nvSpPr>
        <p:spPr>
          <a:xfrm>
            <a:off x="8048003" y="3322652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F1D8F48-F222-18DD-E6CD-55DDB42080C4}"/>
              </a:ext>
            </a:extLst>
          </p:cNvPr>
          <p:cNvSpPr txBox="1"/>
          <p:nvPr/>
        </p:nvSpPr>
        <p:spPr>
          <a:xfrm>
            <a:off x="8731938" y="3322652"/>
            <a:ext cx="48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84861478-1F9C-C6A0-844E-D8B2E751E8B1}"/>
              </a:ext>
            </a:extLst>
          </p:cNvPr>
          <p:cNvSpPr txBox="1"/>
          <p:nvPr/>
        </p:nvSpPr>
        <p:spPr>
          <a:xfrm>
            <a:off x="9493089" y="3322652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625C3D2-6E25-0412-D3E8-4E53FC0D7F41}"/>
              </a:ext>
            </a:extLst>
          </p:cNvPr>
          <p:cNvSpPr txBox="1"/>
          <p:nvPr/>
        </p:nvSpPr>
        <p:spPr>
          <a:xfrm>
            <a:off x="10177024" y="3322652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AA3B82A-DF6A-F06B-C3C8-447BCDD4CCD7}"/>
              </a:ext>
            </a:extLst>
          </p:cNvPr>
          <p:cNvSpPr txBox="1"/>
          <p:nvPr/>
        </p:nvSpPr>
        <p:spPr>
          <a:xfrm>
            <a:off x="10763924" y="3322652"/>
            <a:ext cx="73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8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7D3FCA62-370B-EE4F-C339-B4978EEC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64" y="1559355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C2EAA013-1480-60E6-5F8F-5234D63CA65C}"/>
              </a:ext>
            </a:extLst>
          </p:cNvPr>
          <p:cNvSpPr/>
          <p:nvPr/>
        </p:nvSpPr>
        <p:spPr>
          <a:xfrm>
            <a:off x="2330458" y="1593596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0F865769-AA2F-EB31-0F14-C3DB49A62478}"/>
              </a:ext>
            </a:extLst>
          </p:cNvPr>
          <p:cNvSpPr/>
          <p:nvPr/>
        </p:nvSpPr>
        <p:spPr>
          <a:xfrm>
            <a:off x="2023288" y="1794667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97CE8DC4-51EA-08DF-01DE-9F8379789277}"/>
              </a:ext>
            </a:extLst>
          </p:cNvPr>
          <p:cNvSpPr/>
          <p:nvPr/>
        </p:nvSpPr>
        <p:spPr>
          <a:xfrm>
            <a:off x="2330457" y="1978756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F51814BF-64E0-ED24-7F16-9A4A9E7A98D3}"/>
              </a:ext>
            </a:extLst>
          </p:cNvPr>
          <p:cNvSpPr/>
          <p:nvPr/>
        </p:nvSpPr>
        <p:spPr>
          <a:xfrm>
            <a:off x="2633876" y="1794667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3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8FE8056C-C4A9-7675-4E24-7FE62A12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86" y="3089882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13E96936-11F6-7487-9182-2579846413BC}"/>
              </a:ext>
            </a:extLst>
          </p:cNvPr>
          <p:cNvSpPr/>
          <p:nvPr/>
        </p:nvSpPr>
        <p:spPr>
          <a:xfrm>
            <a:off x="2360247" y="3134473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E75B4C15-6CE6-B7C5-61EE-C2CF8CAE4E01}"/>
              </a:ext>
            </a:extLst>
          </p:cNvPr>
          <p:cNvSpPr/>
          <p:nvPr/>
        </p:nvSpPr>
        <p:spPr>
          <a:xfrm>
            <a:off x="2039010" y="3339645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Овал 85">
            <a:extLst>
              <a:ext uri="{FF2B5EF4-FFF2-40B4-BE49-F238E27FC236}">
                <a16:creationId xmlns="" xmlns:a16="http://schemas.microsoft.com/office/drawing/2014/main" id="{94F23506-8F99-B47B-FDBA-4E73A06DC5BF}"/>
              </a:ext>
            </a:extLst>
          </p:cNvPr>
          <p:cNvSpPr/>
          <p:nvPr/>
        </p:nvSpPr>
        <p:spPr>
          <a:xfrm>
            <a:off x="2337180" y="3519633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E6BBA005-15BF-D248-47D9-4D26F84D73E8}"/>
              </a:ext>
            </a:extLst>
          </p:cNvPr>
          <p:cNvSpPr/>
          <p:nvPr/>
        </p:nvSpPr>
        <p:spPr>
          <a:xfrm>
            <a:off x="2658198" y="3308751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7ED29B2F-5BA6-ED46-7FBA-C11E427111D0}"/>
              </a:ext>
            </a:extLst>
          </p:cNvPr>
          <p:cNvSpPr/>
          <p:nvPr/>
        </p:nvSpPr>
        <p:spPr>
          <a:xfrm>
            <a:off x="2201888" y="3227398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B4DDFD4F-C710-385D-1041-8423C9014F28}"/>
              </a:ext>
            </a:extLst>
          </p:cNvPr>
          <p:cNvSpPr/>
          <p:nvPr/>
        </p:nvSpPr>
        <p:spPr>
          <a:xfrm>
            <a:off x="2495320" y="3406461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0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59EFA992-28BD-C029-1B9D-868B7AFE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34" y="1559355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Овал 90">
            <a:extLst>
              <a:ext uri="{FF2B5EF4-FFF2-40B4-BE49-F238E27FC236}">
                <a16:creationId xmlns="" xmlns:a16="http://schemas.microsoft.com/office/drawing/2014/main" id="{1816094D-F75E-A033-F65C-B14839005B74}"/>
              </a:ext>
            </a:extLst>
          </p:cNvPr>
          <p:cNvSpPr/>
          <p:nvPr/>
        </p:nvSpPr>
        <p:spPr>
          <a:xfrm>
            <a:off x="3469528" y="1593596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Овал 91">
            <a:extLst>
              <a:ext uri="{FF2B5EF4-FFF2-40B4-BE49-F238E27FC236}">
                <a16:creationId xmlns="" xmlns:a16="http://schemas.microsoft.com/office/drawing/2014/main" id="{43511017-0DF8-D6D3-E536-9823A12121A4}"/>
              </a:ext>
            </a:extLst>
          </p:cNvPr>
          <p:cNvSpPr/>
          <p:nvPr/>
        </p:nvSpPr>
        <p:spPr>
          <a:xfrm>
            <a:off x="3469527" y="1978756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3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73B1AF81-B40C-81C3-8FB5-78926D08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56" y="3089882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24CD1A2D-7FDA-D8E1-0F75-1D277F6C36F5}"/>
              </a:ext>
            </a:extLst>
          </p:cNvPr>
          <p:cNvSpPr/>
          <p:nvPr/>
        </p:nvSpPr>
        <p:spPr>
          <a:xfrm>
            <a:off x="3499317" y="3134473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4C50D690-B523-F9F9-0399-D027228FE4AF}"/>
              </a:ext>
            </a:extLst>
          </p:cNvPr>
          <p:cNvSpPr/>
          <p:nvPr/>
        </p:nvSpPr>
        <p:spPr>
          <a:xfrm>
            <a:off x="3476250" y="3519633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B7DEB24-93D9-1F1E-1BCF-75B9FA8874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791" r="85399" b="74390"/>
          <a:stretch/>
        </p:blipFill>
        <p:spPr>
          <a:xfrm>
            <a:off x="4156726" y="2577776"/>
            <a:ext cx="4020642" cy="43706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4FF117D-7A05-A689-F543-EF771B18CD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791" r="85399" b="74390"/>
          <a:stretch/>
        </p:blipFill>
        <p:spPr>
          <a:xfrm>
            <a:off x="4156726" y="4161272"/>
            <a:ext cx="4020642" cy="43706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EA4551CE-74D6-83F8-C4A9-46853153E0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624507" y="2436901"/>
            <a:ext cx="470074" cy="68689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CA9B11A7-062A-DC39-A719-C7D425B756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739562" y="2449502"/>
            <a:ext cx="424330" cy="68689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3F269B31-83C9-15F9-48E7-D8F11E7FA0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507534" y="2445043"/>
            <a:ext cx="381740" cy="68689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F4BDFA78-2377-CEB9-A26C-848E59384B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060523" y="2692149"/>
            <a:ext cx="364486" cy="18915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E70D7E08-9890-74F3-5D00-C0D08325DB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142795" y="2665169"/>
            <a:ext cx="387602" cy="27926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548DCF9E-2F30-A984-2BFD-997DD099C5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624507" y="4026903"/>
            <a:ext cx="470074" cy="68689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968CB489-6465-5DC1-F58F-8241F9983F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060523" y="4282151"/>
            <a:ext cx="364486" cy="18915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50FC075-9BE8-7178-564E-3DAC7D8A95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98243" y="4257091"/>
            <a:ext cx="387602" cy="27926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1E4522FD-73EA-976A-4A09-3C87927AC4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4761055" y="4022656"/>
            <a:ext cx="381740" cy="6868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65D57F4D-46F7-4455-BF7A-F3BD1778F3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6464944" y="4040296"/>
            <a:ext cx="424330" cy="686891"/>
          </a:xfrm>
          <a:prstGeom prst="rect">
            <a:avLst/>
          </a:prstGeom>
        </p:spPr>
      </p:pic>
      <p:sp>
        <p:nvSpPr>
          <p:cNvPr id="108" name="Прямокутник 10">
            <a:extLst>
              <a:ext uri="{FF2B5EF4-FFF2-40B4-BE49-F238E27FC236}">
                <a16:creationId xmlns="" xmlns:a16="http://schemas.microsoft.com/office/drawing/2014/main" id="{98068DCD-E535-FF37-0C26-CB8909E60A57}"/>
              </a:ext>
            </a:extLst>
          </p:cNvPr>
          <p:cNvSpPr/>
          <p:nvPr/>
        </p:nvSpPr>
        <p:spPr>
          <a:xfrm>
            <a:off x="7837597" y="1728855"/>
            <a:ext cx="737419" cy="737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D311683B-A286-4A82-A1F6-6C7902854459}"/>
              </a:ext>
            </a:extLst>
          </p:cNvPr>
          <p:cNvSpPr/>
          <p:nvPr/>
        </p:nvSpPr>
        <p:spPr>
          <a:xfrm>
            <a:off x="6517958" y="1895496"/>
            <a:ext cx="471948" cy="419702"/>
          </a:xfrm>
          <a:prstGeom prst="ellipse">
            <a:avLst/>
          </a:prstGeom>
          <a:solidFill>
            <a:srgbClr val="EC008C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Прямокутник 118">
            <a:extLst>
              <a:ext uri="{FF2B5EF4-FFF2-40B4-BE49-F238E27FC236}">
                <a16:creationId xmlns="" xmlns:a16="http://schemas.microsoft.com/office/drawing/2014/main" id="{CE2C85F6-9565-4F97-B5B8-906AF871963A}"/>
              </a:ext>
            </a:extLst>
          </p:cNvPr>
          <p:cNvSpPr/>
          <p:nvPr/>
        </p:nvSpPr>
        <p:spPr>
          <a:xfrm>
            <a:off x="9327704" y="3308665"/>
            <a:ext cx="737419" cy="737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Овал 110">
            <a:extLst>
              <a:ext uri="{FF2B5EF4-FFF2-40B4-BE49-F238E27FC236}">
                <a16:creationId xmlns="" xmlns:a16="http://schemas.microsoft.com/office/drawing/2014/main" id="{DC95C9C5-CA8F-01C7-24D4-BE60E5F7ED21}"/>
              </a:ext>
            </a:extLst>
          </p:cNvPr>
          <p:cNvSpPr/>
          <p:nvPr/>
        </p:nvSpPr>
        <p:spPr>
          <a:xfrm>
            <a:off x="8051134" y="3466744"/>
            <a:ext cx="471948" cy="419702"/>
          </a:xfrm>
          <a:prstGeom prst="ellipse">
            <a:avLst/>
          </a:prstGeom>
          <a:solidFill>
            <a:srgbClr val="FFFF0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Прямоугольник 1"/>
          <p:cNvSpPr/>
          <p:nvPr/>
        </p:nvSpPr>
        <p:spPr>
          <a:xfrm>
            <a:off x="1767375" y="5296558"/>
            <a:ext cx="8197200" cy="104727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Зафарбуй клітинку, на яку поставить </a:t>
            </a:r>
            <a:r>
              <a:rPr lang="uk-UA" sz="2400" b="1" dirty="0" smtClean="0">
                <a:solidFill>
                  <a:srgbClr val="7030A0"/>
                </a:solidFill>
              </a:rPr>
              <a:t>фішку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кожний із гравців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Самостійно виконай за третього гравця.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02024" y="410523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569256"/>
            <a:ext cx="1338146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50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</a:rPr>
              <a:t> 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1233 0.0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11732 0.00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048214" y="421477"/>
            <a:ext cx="10181063" cy="79482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598" y="17883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54598" y="272244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4598" y="3696811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54598" y="4671175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54598" y="57820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535346" y="106708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535346" y="221461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2" y="3528988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35346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535346" y="447471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535346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6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88B381E8-FE50-D8F6-33C9-BEACDBDC3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1515117" y="4633768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4BA11B63-E734-C73A-8D76-F8D5401B1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611640" y="1628931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F2E0AA36-7758-8340-3BA6-1768C4C2E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1558518" y="3667434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5703D1E3-39CA-70C2-A012-853B75085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515117" y="2698009"/>
            <a:ext cx="1224129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CFA0D3FE-8E6B-E661-621F-8A754B994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1517186" y="5652194"/>
            <a:ext cx="1219990" cy="9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0CE9DFA8-FD9E-17E7-94A3-92165D075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5303463" y="1205471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74EDA69A-8075-A627-BA53-08D320D28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371898" y="1216303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9705D461-4D6A-7A14-DFFC-AA639317A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5268836" y="2346479"/>
            <a:ext cx="1219990" cy="9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F1AD5927-71BE-97F3-A2C6-D4FB8424E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7335847" y="2283762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8A08E8B7-3378-3561-7E60-43ACDD7DD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5245155" y="3511527"/>
            <a:ext cx="1224129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DCE135D1-D1F8-BC04-7611-64FCD3A77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7386355" y="3446519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8CD909C9-26A6-12FF-538C-ED70F64EA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5321929" y="4608541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5F6EB1EF-E40C-4ECC-BA82-7D4052476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7324878" y="4594052"/>
            <a:ext cx="1224129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0E31C549-F0D0-235E-6BF6-6D56BCBB6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5370901" y="5730572"/>
            <a:ext cx="1180728" cy="8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12D289ED-AE28-657E-2ACB-07A938865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7378912" y="5756060"/>
            <a:ext cx="1219990" cy="9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2" grpId="0"/>
      <p:bldP spid="96" grpId="0"/>
      <p:bldP spid="100" grpId="0"/>
      <p:bldP spid="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2888" y="530262"/>
            <a:ext cx="8732066" cy="8190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</a:t>
            </a:r>
          </a:p>
        </p:txBody>
      </p:sp>
      <p:sp>
        <p:nvSpPr>
          <p:cNvPr id="11" name="Скругленная прямоугольная выноска 13">
            <a:extLst>
              <a:ext uri="{FF2B5EF4-FFF2-40B4-BE49-F238E27FC236}">
                <a16:creationId xmlns="" xmlns:a16="http://schemas.microsoft.com/office/drawing/2014/main" id="{E990A5D8-C249-E004-503B-9318A0E2B01D}"/>
              </a:ext>
            </a:extLst>
          </p:cNvPr>
          <p:cNvSpPr/>
          <p:nvPr/>
        </p:nvSpPr>
        <p:spPr>
          <a:xfrm>
            <a:off x="1866375" y="1452088"/>
            <a:ext cx="7955159" cy="967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У першій клітці сидять 4 курчати й 2 кролики, а у другій – 5 курчат. Де більше очей? Де менше ніг?</a:t>
            </a:r>
          </a:p>
        </p:txBody>
      </p:sp>
      <p:pic>
        <p:nvPicPr>
          <p:cNvPr id="12" name="Picture 2" descr="Картинки по запросу &quot;клипарт лампочка&quot;">
            <a:extLst>
              <a:ext uri="{FF2B5EF4-FFF2-40B4-BE49-F238E27FC236}">
                <a16:creationId xmlns="" xmlns:a16="http://schemas.microsoft.com/office/drawing/2014/main" id="{7B539E2C-9839-79BF-D04D-5CD6EC68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4954" y="378260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3864926F-3C23-FBFB-DC8E-35FAAB4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77" y="3998966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abbit Activity Roundup">
            <a:extLst>
              <a:ext uri="{FF2B5EF4-FFF2-40B4-BE49-F238E27FC236}">
                <a16:creationId xmlns="" xmlns:a16="http://schemas.microsoft.com/office/drawing/2014/main" id="{D2D7D1DA-2FA6-8BBA-B51C-85DDFB1D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82" y="2803673"/>
            <a:ext cx="1878259" cy="17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abbit Activity Roundup">
            <a:extLst>
              <a:ext uri="{FF2B5EF4-FFF2-40B4-BE49-F238E27FC236}">
                <a16:creationId xmlns="" xmlns:a16="http://schemas.microsoft.com/office/drawing/2014/main" id="{1C83B135-3960-E10F-4512-5A642BD6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37" y="3562481"/>
            <a:ext cx="1878259" cy="17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7509A102-DE7A-980C-B369-E31449B2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0" y="3933471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44C112A7-2A42-2C63-CBCB-F60B955F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74" y="3006910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9C050383-B246-DDD8-553F-D7CEF686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05" y="3006910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E88DA3A1-7F61-6A61-F6EB-F68326EF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07" y="3562482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521717E6-D8D9-5015-605E-CF1B5D24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41" y="3562482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311CAF3B-024F-DADC-F3D9-4AA6A1C0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85" y="3562481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FE84D6D2-FA4E-6D6C-699E-089AC551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88" y="3562481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Цыпленок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02E00131-61A9-4C08-96F5-9DB1B525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561" y="3562481"/>
            <a:ext cx="626973" cy="9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Таблиця 4">
            <a:extLst>
              <a:ext uri="{FF2B5EF4-FFF2-40B4-BE49-F238E27FC236}">
                <a16:creationId xmlns="" xmlns:a16="http://schemas.microsoft.com/office/drawing/2014/main" id="{319495BB-14F0-3748-784D-1F615559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85073"/>
              </p:ext>
            </p:extLst>
          </p:nvPr>
        </p:nvGraphicFramePr>
        <p:xfrm>
          <a:off x="6125855" y="2687869"/>
          <a:ext cx="3939216" cy="2622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402">
                  <a:extLst>
                    <a:ext uri="{9D8B030D-6E8A-4147-A177-3AD203B41FA5}">
                      <a16:colId xmlns="" xmlns:a16="http://schemas.microsoft.com/office/drawing/2014/main" val="2323168538"/>
                    </a:ext>
                  </a:extLst>
                </a:gridCol>
                <a:gridCol w="492402">
                  <a:extLst>
                    <a:ext uri="{9D8B030D-6E8A-4147-A177-3AD203B41FA5}">
                      <a16:colId xmlns="" xmlns:a16="http://schemas.microsoft.com/office/drawing/2014/main" val="548190865"/>
                    </a:ext>
                  </a:extLst>
                </a:gridCol>
                <a:gridCol w="492402">
                  <a:extLst>
                    <a:ext uri="{9D8B030D-6E8A-4147-A177-3AD203B41FA5}">
                      <a16:colId xmlns="" xmlns:a16="http://schemas.microsoft.com/office/drawing/2014/main" val="1974973727"/>
                    </a:ext>
                  </a:extLst>
                </a:gridCol>
                <a:gridCol w="492402">
                  <a:extLst>
                    <a:ext uri="{9D8B030D-6E8A-4147-A177-3AD203B41FA5}">
                      <a16:colId xmlns="" xmlns:a16="http://schemas.microsoft.com/office/drawing/2014/main" val="205643249"/>
                    </a:ext>
                  </a:extLst>
                </a:gridCol>
                <a:gridCol w="492402">
                  <a:extLst>
                    <a:ext uri="{9D8B030D-6E8A-4147-A177-3AD203B41FA5}">
                      <a16:colId xmlns="" xmlns:a16="http://schemas.microsoft.com/office/drawing/2014/main" val="737061919"/>
                    </a:ext>
                  </a:extLst>
                </a:gridCol>
                <a:gridCol w="492402">
                  <a:extLst>
                    <a:ext uri="{9D8B030D-6E8A-4147-A177-3AD203B41FA5}">
                      <a16:colId xmlns="" xmlns:a16="http://schemas.microsoft.com/office/drawing/2014/main" val="1083793333"/>
                    </a:ext>
                  </a:extLst>
                </a:gridCol>
                <a:gridCol w="492402">
                  <a:extLst>
                    <a:ext uri="{9D8B030D-6E8A-4147-A177-3AD203B41FA5}">
                      <a16:colId xmlns="" xmlns:a16="http://schemas.microsoft.com/office/drawing/2014/main" val="3602879491"/>
                    </a:ext>
                  </a:extLst>
                </a:gridCol>
                <a:gridCol w="492402">
                  <a:extLst>
                    <a:ext uri="{9D8B030D-6E8A-4147-A177-3AD203B41FA5}">
                      <a16:colId xmlns="" xmlns:a16="http://schemas.microsoft.com/office/drawing/2014/main" val="3789490915"/>
                    </a:ext>
                  </a:extLst>
                </a:gridCol>
              </a:tblGrid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6026730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1366347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1108799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52467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5858394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5428815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9267664"/>
                  </a:ext>
                </a:extLst>
              </a:tr>
            </a:tbl>
          </a:graphicData>
        </a:graphic>
      </p:graphicFrame>
      <p:sp>
        <p:nvSpPr>
          <p:cNvPr id="32" name="Виноска: зі стрілкою вгору 5">
            <a:extLst>
              <a:ext uri="{FF2B5EF4-FFF2-40B4-BE49-F238E27FC236}">
                <a16:creationId xmlns="" xmlns:a16="http://schemas.microsoft.com/office/drawing/2014/main" id="{C2EAA780-E78D-040F-4B95-9E8070A8290B}"/>
              </a:ext>
            </a:extLst>
          </p:cNvPr>
          <p:cNvSpPr/>
          <p:nvPr/>
        </p:nvSpPr>
        <p:spPr>
          <a:xfrm>
            <a:off x="1866375" y="5255979"/>
            <a:ext cx="2823261" cy="843737"/>
          </a:xfrm>
          <a:prstGeom prst="upArrowCallout">
            <a:avLst/>
          </a:prstGeom>
          <a:solidFill>
            <a:srgbClr val="FFD5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Більше очей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33" name="Виноска: зі стрілкою вгору 29">
            <a:extLst>
              <a:ext uri="{FF2B5EF4-FFF2-40B4-BE49-F238E27FC236}">
                <a16:creationId xmlns="" xmlns:a16="http://schemas.microsoft.com/office/drawing/2014/main" id="{439367D2-6BAC-8B09-7E04-CB5768789EB0}"/>
              </a:ext>
            </a:extLst>
          </p:cNvPr>
          <p:cNvSpPr/>
          <p:nvPr/>
        </p:nvSpPr>
        <p:spPr>
          <a:xfrm>
            <a:off x="6876430" y="5244558"/>
            <a:ext cx="2823261" cy="855158"/>
          </a:xfrm>
          <a:prstGeom prst="upArrowCallout">
            <a:avLst/>
          </a:prstGeom>
          <a:solidFill>
            <a:srgbClr val="FFD5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FF0000"/>
                </a:solidFill>
              </a:rPr>
              <a:t>Менше ніг</a:t>
            </a:r>
            <a:endParaRPr lang="x-none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1" name="Таблиця 4">
            <a:extLst>
              <a:ext uri="{FF2B5EF4-FFF2-40B4-BE49-F238E27FC236}">
                <a16:creationId xmlns="" xmlns:a16="http://schemas.microsoft.com/office/drawing/2014/main" id="{63A3B97C-78DB-B561-919A-870B86B95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87548"/>
              </p:ext>
            </p:extLst>
          </p:nvPr>
        </p:nvGraphicFramePr>
        <p:xfrm>
          <a:off x="1447619" y="2701256"/>
          <a:ext cx="3940240" cy="2620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530">
                  <a:extLst>
                    <a:ext uri="{9D8B030D-6E8A-4147-A177-3AD203B41FA5}">
                      <a16:colId xmlns="" xmlns:a16="http://schemas.microsoft.com/office/drawing/2014/main" val="2323168538"/>
                    </a:ext>
                  </a:extLst>
                </a:gridCol>
                <a:gridCol w="492530">
                  <a:extLst>
                    <a:ext uri="{9D8B030D-6E8A-4147-A177-3AD203B41FA5}">
                      <a16:colId xmlns="" xmlns:a16="http://schemas.microsoft.com/office/drawing/2014/main" val="548190865"/>
                    </a:ext>
                  </a:extLst>
                </a:gridCol>
                <a:gridCol w="492530">
                  <a:extLst>
                    <a:ext uri="{9D8B030D-6E8A-4147-A177-3AD203B41FA5}">
                      <a16:colId xmlns="" xmlns:a16="http://schemas.microsoft.com/office/drawing/2014/main" val="1974973727"/>
                    </a:ext>
                  </a:extLst>
                </a:gridCol>
                <a:gridCol w="492530">
                  <a:extLst>
                    <a:ext uri="{9D8B030D-6E8A-4147-A177-3AD203B41FA5}">
                      <a16:colId xmlns="" xmlns:a16="http://schemas.microsoft.com/office/drawing/2014/main" val="205643249"/>
                    </a:ext>
                  </a:extLst>
                </a:gridCol>
                <a:gridCol w="492530">
                  <a:extLst>
                    <a:ext uri="{9D8B030D-6E8A-4147-A177-3AD203B41FA5}">
                      <a16:colId xmlns="" xmlns:a16="http://schemas.microsoft.com/office/drawing/2014/main" val="737061919"/>
                    </a:ext>
                  </a:extLst>
                </a:gridCol>
                <a:gridCol w="492530">
                  <a:extLst>
                    <a:ext uri="{9D8B030D-6E8A-4147-A177-3AD203B41FA5}">
                      <a16:colId xmlns="" xmlns:a16="http://schemas.microsoft.com/office/drawing/2014/main" val="1083793333"/>
                    </a:ext>
                  </a:extLst>
                </a:gridCol>
                <a:gridCol w="492530">
                  <a:extLst>
                    <a:ext uri="{9D8B030D-6E8A-4147-A177-3AD203B41FA5}">
                      <a16:colId xmlns="" xmlns:a16="http://schemas.microsoft.com/office/drawing/2014/main" val="3602879491"/>
                    </a:ext>
                  </a:extLst>
                </a:gridCol>
                <a:gridCol w="492530">
                  <a:extLst>
                    <a:ext uri="{9D8B030D-6E8A-4147-A177-3AD203B41FA5}">
                      <a16:colId xmlns="" xmlns:a16="http://schemas.microsoft.com/office/drawing/2014/main" val="3789490915"/>
                    </a:ext>
                  </a:extLst>
                </a:gridCol>
              </a:tblGrid>
              <a:tr h="37276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6026730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1366347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1108799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52467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5858394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5428815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9267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4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788058" y="439525"/>
            <a:ext cx="8732066" cy="8094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Графічний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7" y="1707851"/>
            <a:ext cx="2037901" cy="45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48808" r="5152" b="12753"/>
          <a:stretch/>
        </p:blipFill>
        <p:spPr>
          <a:xfrm>
            <a:off x="3169087" y="1707851"/>
            <a:ext cx="8036842" cy="3732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4410" y="2286000"/>
            <a:ext cx="3534935" cy="2877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85290" y="424085"/>
            <a:ext cx="8811364" cy="8248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0253" y="2201619"/>
            <a:ext cx="1200402" cy="11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Веселый карандаш (60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" b="99281" l="10000" r="99867">
                        <a14:foregroundMark x1="43333" y1="19544" x2="43333" y2="19544"/>
                        <a14:foregroundMark x1="50533" y1="31175" x2="50533" y2="31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9" r="24170"/>
          <a:stretch/>
        </p:blipFill>
        <p:spPr bwMode="auto">
          <a:xfrm>
            <a:off x="365576" y="1568036"/>
            <a:ext cx="2880000" cy="48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68754" y="1747062"/>
            <a:ext cx="7746274" cy="4622340"/>
          </a:xfrm>
          <a:prstGeom prst="rect">
            <a:avLst/>
          </a:prstGeom>
          <a:solidFill>
            <a:srgbClr val="E9E9DF"/>
          </a:solidFill>
          <a:ln>
            <a:solidFill>
              <a:srgbClr val="E9E9DF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05576" y="493526"/>
            <a:ext cx="8732066" cy="80748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80" y="3775887"/>
            <a:ext cx="3934846" cy="2343905"/>
          </a:xfrm>
          <a:prstGeom prst="round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913017" y="1747062"/>
            <a:ext cx="8109257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773943" y="6369402"/>
            <a:ext cx="8248331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71695" y="1919247"/>
            <a:ext cx="3285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Вушка, прислухайтесь!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Очки, придивляйтесь!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Носик, глибше дихай!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Ротик, посміхнись!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41891" y="1895519"/>
            <a:ext cx="358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Спинки, розправляйтесь!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Ручки, піднімайтесь!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Нумо до роботи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Дружно всі взялись!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GettyImages 1045950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37" y="1467587"/>
            <a:ext cx="7067507" cy="51828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липарт человек (5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555" y="2160085"/>
            <a:ext cx="3826839" cy="45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68459" y="480096"/>
            <a:ext cx="8732066" cy="6684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«Інтерв'ю»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42755" y="2287638"/>
            <a:ext cx="3874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7030A0"/>
                </a:solidFill>
              </a:rPr>
              <a:t>Що найбільше вас вразило чи здивувало під час уроку?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2323488" y="1407533"/>
            <a:ext cx="3441692" cy="1934776"/>
          </a:xfrm>
          <a:prstGeom prst="wedgeEllipseCallout">
            <a:avLst>
              <a:gd name="adj1" fmla="val -35606"/>
              <a:gd name="adj2" fmla="val 73611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32623" y="1682423"/>
            <a:ext cx="2886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Чи було вам важко? Якщо так, то що саме? </a:t>
            </a:r>
          </a:p>
        </p:txBody>
      </p:sp>
      <p:sp>
        <p:nvSpPr>
          <p:cNvPr id="24" name="Овальная выноска 23"/>
          <p:cNvSpPr/>
          <p:nvPr/>
        </p:nvSpPr>
        <p:spPr>
          <a:xfrm>
            <a:off x="9064952" y="1494815"/>
            <a:ext cx="2871146" cy="1760211"/>
          </a:xfrm>
          <a:prstGeom prst="wedgeEllipseCallout">
            <a:avLst>
              <a:gd name="adj1" fmla="val -54920"/>
              <a:gd name="adj2" fmla="val 72927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322657" y="1604161"/>
            <a:ext cx="2502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7030A0"/>
                </a:solidFill>
              </a:rPr>
              <a:t>Чого ви навчились на уроці?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03384" y="410293"/>
            <a:ext cx="8732066" cy="7159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«Віднови натуральний ряд»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287575E0-F14C-4F9A-5DCD-EBF0EEEC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4" y="2031387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379DD1-4260-6C35-6D76-1E2AE3734627}"/>
              </a:ext>
            </a:extLst>
          </p:cNvPr>
          <p:cNvSpPr txBox="1"/>
          <p:nvPr/>
        </p:nvSpPr>
        <p:spPr>
          <a:xfrm>
            <a:off x="699523" y="2379781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86B905CA-4D7B-4873-9EFF-20401B41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16" y="1615887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BCBA04-2128-9502-7B33-A9BE8394FD8D}"/>
              </a:ext>
            </a:extLst>
          </p:cNvPr>
          <p:cNvSpPr txBox="1"/>
          <p:nvPr/>
        </p:nvSpPr>
        <p:spPr>
          <a:xfrm>
            <a:off x="1936025" y="1964281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EBAC8F29-0285-0850-DC01-CFD54631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76" y="2019892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80BB3CF-533C-AE0B-4C2C-B1C67E5EF3FD}"/>
              </a:ext>
            </a:extLst>
          </p:cNvPr>
          <p:cNvSpPr txBox="1"/>
          <p:nvPr/>
        </p:nvSpPr>
        <p:spPr>
          <a:xfrm>
            <a:off x="3110985" y="2368286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BE6C79E9-D373-595C-93A2-D045A0EA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78" y="1638149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E99D6D2-BC3F-0812-0046-3BF9520FB9DB}"/>
              </a:ext>
            </a:extLst>
          </p:cNvPr>
          <p:cNvSpPr txBox="1"/>
          <p:nvPr/>
        </p:nvSpPr>
        <p:spPr>
          <a:xfrm>
            <a:off x="4347487" y="1986543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B407B73A-5B44-FF94-D86A-566E51A2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2053646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A2ABE6E-3038-256F-0928-57BECFE22FBE}"/>
              </a:ext>
            </a:extLst>
          </p:cNvPr>
          <p:cNvSpPr txBox="1"/>
          <p:nvPr/>
        </p:nvSpPr>
        <p:spPr>
          <a:xfrm>
            <a:off x="5522447" y="2402040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1E551E16-FAFE-E326-0947-162432D0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40" y="1638146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791EFB4-2DFF-7101-953C-C600BE26D792}"/>
              </a:ext>
            </a:extLst>
          </p:cNvPr>
          <p:cNvSpPr txBox="1"/>
          <p:nvPr/>
        </p:nvSpPr>
        <p:spPr>
          <a:xfrm>
            <a:off x="6758949" y="1986540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7ED07CD0-D6C7-AC86-48B1-8A78D010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00" y="2188561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408E2F3-F301-B347-DA6F-15A798329F17}"/>
              </a:ext>
            </a:extLst>
          </p:cNvPr>
          <p:cNvSpPr txBox="1"/>
          <p:nvPr/>
        </p:nvSpPr>
        <p:spPr>
          <a:xfrm>
            <a:off x="7933909" y="253695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1086BCD0-0805-5E6B-0BEE-AEEF6659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49" y="1424667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65E0D30-E308-294C-5971-05B8E33D0FAF}"/>
              </a:ext>
            </a:extLst>
          </p:cNvPr>
          <p:cNvSpPr txBox="1"/>
          <p:nvPr/>
        </p:nvSpPr>
        <p:spPr>
          <a:xfrm>
            <a:off x="9026058" y="1773061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C904D1DC-986D-4181-8719-A7ADDDAF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95" y="2245470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E371D69-1D96-9618-817F-300073D21465}"/>
              </a:ext>
            </a:extLst>
          </p:cNvPr>
          <p:cNvSpPr txBox="1"/>
          <p:nvPr/>
        </p:nvSpPr>
        <p:spPr>
          <a:xfrm>
            <a:off x="10096204" y="2593864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455F2BF1-85E2-A781-1FC5-7525C2FA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213" y="1424667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9F84398-4577-4436-8182-94C4E773C8AB}"/>
              </a:ext>
            </a:extLst>
          </p:cNvPr>
          <p:cNvSpPr txBox="1"/>
          <p:nvPr/>
        </p:nvSpPr>
        <p:spPr>
          <a:xfrm>
            <a:off x="11011487" y="1775962"/>
            <a:ext cx="82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5626FE03-CA57-4340-9BD0-76868294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3" y="4632009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5613D3D-5480-96C7-8EC6-EBDF89F00944}"/>
              </a:ext>
            </a:extLst>
          </p:cNvPr>
          <p:cNvSpPr txBox="1"/>
          <p:nvPr/>
        </p:nvSpPr>
        <p:spPr>
          <a:xfrm>
            <a:off x="503928" y="4935561"/>
            <a:ext cx="83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03E9FF33-8D73-1D45-329A-D594F69A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45" y="4216509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C739E27-3036-23D8-02DE-F2DE214172D4}"/>
              </a:ext>
            </a:extLst>
          </p:cNvPr>
          <p:cNvSpPr txBox="1"/>
          <p:nvPr/>
        </p:nvSpPr>
        <p:spPr>
          <a:xfrm>
            <a:off x="1707638" y="4536416"/>
            <a:ext cx="899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ACA21D07-54DC-A28B-5CD2-9BA9C4D9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05" y="4620514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303CC13-B85D-B15F-EBC2-F1505CBCBC48}"/>
              </a:ext>
            </a:extLst>
          </p:cNvPr>
          <p:cNvSpPr txBox="1"/>
          <p:nvPr/>
        </p:nvSpPr>
        <p:spPr>
          <a:xfrm>
            <a:off x="2867887" y="4913299"/>
            <a:ext cx="928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81DDAA8D-DE74-3831-74E3-F6542441C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07" y="4238771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B10392C-1F35-3A66-2A8A-5FF8D3D08496}"/>
              </a:ext>
            </a:extLst>
          </p:cNvPr>
          <p:cNvSpPr txBox="1"/>
          <p:nvPr/>
        </p:nvSpPr>
        <p:spPr>
          <a:xfrm>
            <a:off x="4127821" y="4568916"/>
            <a:ext cx="85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B5D6C80C-10B8-A87A-845A-4688DDBB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67" y="4654268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36B859-1EFE-CD61-44DB-3913713BB0A1}"/>
              </a:ext>
            </a:extLst>
          </p:cNvPr>
          <p:cNvSpPr txBox="1"/>
          <p:nvPr/>
        </p:nvSpPr>
        <p:spPr>
          <a:xfrm>
            <a:off x="5332694" y="4931324"/>
            <a:ext cx="83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F1D40FA5-2328-0BD0-4857-BBB93CD9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69" y="4238768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24C3FA1-187A-D610-0C4A-6BC5B199B620}"/>
              </a:ext>
            </a:extLst>
          </p:cNvPr>
          <p:cNvSpPr txBox="1"/>
          <p:nvPr/>
        </p:nvSpPr>
        <p:spPr>
          <a:xfrm>
            <a:off x="6406122" y="4564903"/>
            <a:ext cx="105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C23AFF65-52E0-B98C-D927-E1DE88C9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29" y="4789183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FC3B73C-AB84-70DC-9C83-B67C4238D8BA}"/>
              </a:ext>
            </a:extLst>
          </p:cNvPr>
          <p:cNvSpPr txBox="1"/>
          <p:nvPr/>
        </p:nvSpPr>
        <p:spPr>
          <a:xfrm>
            <a:off x="7652527" y="5093894"/>
            <a:ext cx="900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2B0D4700-CEC3-D035-9744-557ADE01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478" y="4025289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B5AD70F-5D62-CD41-2CD6-5F87691433D4}"/>
              </a:ext>
            </a:extLst>
          </p:cNvPr>
          <p:cNvSpPr txBox="1"/>
          <p:nvPr/>
        </p:nvSpPr>
        <p:spPr>
          <a:xfrm>
            <a:off x="8774272" y="4353110"/>
            <a:ext cx="94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B3A2C110-CB64-7FE7-4AE9-78FD670A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24" y="4846092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5886200-BE38-309E-7961-5812C7086B9D}"/>
              </a:ext>
            </a:extLst>
          </p:cNvPr>
          <p:cNvSpPr txBox="1"/>
          <p:nvPr/>
        </p:nvSpPr>
        <p:spPr>
          <a:xfrm>
            <a:off x="9840309" y="5182897"/>
            <a:ext cx="82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06B6A108-187C-FD9F-5A42-6582A8BE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42" y="4025289"/>
            <a:ext cx="1527787" cy="15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8C0BAA3-1F5C-7E5B-B5DE-08388C696D99}"/>
              </a:ext>
            </a:extLst>
          </p:cNvPr>
          <p:cNvSpPr txBox="1"/>
          <p:nvPr/>
        </p:nvSpPr>
        <p:spPr>
          <a:xfrm>
            <a:off x="10939165" y="4373683"/>
            <a:ext cx="96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2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31" grpId="0"/>
      <p:bldP spid="33" grpId="0"/>
      <p:bldP spid="35" grpId="0"/>
      <p:bldP spid="39" grpId="0"/>
      <p:bldP spid="43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5" grpId="0"/>
      <p:bldP spid="67" grpId="0"/>
      <p:bldP spid="69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70121"/>
            <a:ext cx="1852890" cy="2125530"/>
          </a:xfrm>
          <a:prstGeom prst="rect">
            <a:avLst/>
          </a:prstGeom>
        </p:spPr>
      </p:pic>
      <p:sp useBgFill="1">
        <p:nvSpPr>
          <p:cNvPr id="33" name="TextBox 32"/>
          <p:cNvSpPr txBox="1"/>
          <p:nvPr/>
        </p:nvSpPr>
        <p:spPr>
          <a:xfrm>
            <a:off x="5027367" y="1261327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72683" y="519109"/>
            <a:ext cx="9131149" cy="7422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«На </a:t>
            </a:r>
            <a:r>
              <a:rPr lang="en-US" sz="4000" b="1" dirty="0">
                <a:solidFill>
                  <a:schemeClr val="bg1"/>
                </a:solidFill>
              </a:rPr>
              <a:t>2</a:t>
            </a:r>
            <a:r>
              <a:rPr lang="uk-UA" sz="4000" b="1" dirty="0">
                <a:solidFill>
                  <a:schemeClr val="bg1"/>
                </a:solidFill>
              </a:rPr>
              <a:t> більше»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432094"/>
            <a:ext cx="1263251" cy="221280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339928"/>
            <a:ext cx="1539451" cy="231001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38176" y="2189986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83805" y="1877533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59" y="495230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61905"/>
            <a:ext cx="1370018" cy="210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97835"/>
            <a:ext cx="1474100" cy="21718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21145537">
            <a:off x="1279117" y="2339745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2493" y="2125525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85504" y="1432094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Lenagold - Клипарт - Мя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7" y="498695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121307" y="5044092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6146" y="5091319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1" y="497630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020191" y="504409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23" y="478632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232439" y="504409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68" y="470259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0429972" y="504409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93540" y="3814700"/>
            <a:ext cx="4831677" cy="74713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</a:t>
            </a:r>
            <a:r>
              <a:rPr lang="uk-UA" sz="3200" b="1" dirty="0">
                <a:solidFill>
                  <a:srgbClr val="FF0000"/>
                </a:solidFill>
              </a:rPr>
              <a:t>на … більше» означає </a:t>
            </a:r>
            <a:r>
              <a:rPr lang="uk-UA" sz="3200" b="1" dirty="0" smtClean="0">
                <a:solidFill>
                  <a:srgbClr val="FF0000"/>
                </a:solidFill>
              </a:rPr>
              <a:t>…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34343" y="3807477"/>
            <a:ext cx="4375494" cy="74713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збільшити</a:t>
            </a:r>
            <a:r>
              <a:rPr lang="uk-UA" sz="3200" b="1" dirty="0">
                <a:solidFill>
                  <a:srgbClr val="FF0000"/>
                </a:solidFill>
              </a:rPr>
              <a:t>, «додати</a:t>
            </a:r>
            <a:r>
              <a:rPr lang="uk-UA" sz="3200" b="1" dirty="0" smtClean="0">
                <a:solidFill>
                  <a:srgbClr val="FF0000"/>
                </a:solidFill>
              </a:rPr>
              <a:t>»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/>
      <p:bldP spid="46" grpId="0"/>
      <p:bldP spid="48" grpId="0"/>
      <p:bldP spid="49" grpId="0"/>
      <p:bldP spid="51" grpId="0"/>
      <p:bldP spid="53" grpId="0"/>
      <p:bldP spid="55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28254"/>
            <a:ext cx="1852890" cy="2125530"/>
          </a:xfrm>
          <a:prstGeom prst="rect">
            <a:avLst/>
          </a:prstGeom>
        </p:spPr>
      </p:pic>
      <p:sp useBgFill="1">
        <p:nvSpPr>
          <p:cNvPr id="16" name="TextBox 15"/>
          <p:cNvSpPr txBox="1"/>
          <p:nvPr/>
        </p:nvSpPr>
        <p:spPr>
          <a:xfrm>
            <a:off x="5027367" y="121946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390227"/>
            <a:ext cx="1263251" cy="2212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298061"/>
            <a:ext cx="1539451" cy="23100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38176" y="2148119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3805" y="1835666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20038"/>
            <a:ext cx="1370018" cy="21080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55968"/>
            <a:ext cx="1474100" cy="21718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145537">
            <a:off x="1279117" y="2297878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2493" y="2083658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3096" y="1407432"/>
            <a:ext cx="99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3">
            <a:extLst>
              <a:ext uri="{FF2B5EF4-FFF2-40B4-BE49-F238E27FC236}">
                <a16:creationId xmlns="" xmlns:a16="http://schemas.microsoft.com/office/drawing/2014/main" id="{E6DBE3CF-591B-7C2A-4199-DF8464EF908A}"/>
              </a:ext>
            </a:extLst>
          </p:cNvPr>
          <p:cNvSpPr/>
          <p:nvPr/>
        </p:nvSpPr>
        <p:spPr>
          <a:xfrm>
            <a:off x="1594487" y="463354"/>
            <a:ext cx="8732066" cy="7561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Підготовчі вправи. Гра «На </a:t>
            </a:r>
            <a:r>
              <a:rPr lang="en-US" sz="4000" b="1" dirty="0">
                <a:solidFill>
                  <a:schemeClr val="bg1"/>
                </a:solidFill>
              </a:rPr>
              <a:t>2</a:t>
            </a:r>
            <a:r>
              <a:rPr lang="uk-UA" sz="4000" b="1" dirty="0">
                <a:solidFill>
                  <a:schemeClr val="bg1"/>
                </a:solidFill>
              </a:rPr>
              <a:t> менше»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7091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55427" y="4940942"/>
            <a:ext cx="1073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3626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637770" y="4940942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6026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052197" y="492805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7028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264445" y="492805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8655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461978" y="492805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692168" y="3867887"/>
            <a:ext cx="4347416" cy="71866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</a:t>
            </a:r>
            <a:r>
              <a:rPr lang="uk-UA" sz="3200" b="1" dirty="0">
                <a:solidFill>
                  <a:srgbClr val="FF0000"/>
                </a:solidFill>
              </a:rPr>
              <a:t>на … менше» – </a:t>
            </a:r>
            <a:r>
              <a:rPr lang="uk-UA" sz="3200" b="1" dirty="0" smtClean="0">
                <a:solidFill>
                  <a:srgbClr val="FF0000"/>
                </a:solidFill>
              </a:rPr>
              <a:t>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00419" y="3867887"/>
            <a:ext cx="5214877" cy="71866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«</a:t>
            </a:r>
            <a:r>
              <a:rPr lang="uk-UA" sz="3200" b="1" dirty="0">
                <a:solidFill>
                  <a:srgbClr val="FF0000"/>
                </a:solidFill>
              </a:rPr>
              <a:t>зменшити», «відняти».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27" grpId="0"/>
      <p:bldP spid="30" grpId="0"/>
      <p:bldP spid="32" grpId="0"/>
      <p:bldP spid="34" grpId="0"/>
      <p:bldP spid="36" grpId="0"/>
      <p:bldP spid="38" grpId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extBox 12"/>
          <p:cNvSpPr txBox="1"/>
          <p:nvPr/>
        </p:nvSpPr>
        <p:spPr>
          <a:xfrm>
            <a:off x="6664456" y="1032826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8561" y="345418"/>
            <a:ext cx="8732066" cy="6874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Повторення складу чисел 4 – 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Елка PNG фото, 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44" y="1131416"/>
            <a:ext cx="3893321" cy="56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30279" y="1347449"/>
            <a:ext cx="2598184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це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і 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6" descr="Еловая ветка | Новогодние открытки, Художественные идеи, Гирлянд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539" y="1309843"/>
            <a:ext cx="3316564" cy="32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730279" y="2112218"/>
            <a:ext cx="2598184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це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і 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0279" y="2856662"/>
            <a:ext cx="2599347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це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і 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0279" y="3621431"/>
            <a:ext cx="2614603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це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і 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0279" y="4399630"/>
            <a:ext cx="2628990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це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і 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0279" y="5150969"/>
            <a:ext cx="2638310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це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і 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30279" y="5892165"/>
            <a:ext cx="2658724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це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і 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9752" y="845627"/>
            <a:ext cx="1228085" cy="9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01" y="2692791"/>
            <a:ext cx="1474917" cy="9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553 х 741 | Birds painting, Bird art, Spring mo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1" y="1131416"/>
            <a:ext cx="941099" cy="12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Клипарт Новогодние Шары на прозрачном фоне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90" y="2826151"/>
            <a:ext cx="817740" cy="10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Ёлочные шарики на прозрачном фоне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83" y="1173597"/>
            <a:ext cx="833672" cy="10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Заметки писаки 2.0: Клипарт: елочные шары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412" y="2961320"/>
            <a:ext cx="875670" cy="8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8595" y="4379332"/>
            <a:ext cx="1447298" cy="10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Новый год в Йошкар-Ол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64" y="4926411"/>
            <a:ext cx="1118000" cy="11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Клипарт Елочные игрушки на прозрачном фоне часть II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0" y="4864611"/>
            <a:ext cx="914656" cy="105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/>
          <p:cNvSpPr/>
          <p:nvPr/>
        </p:nvSpPr>
        <p:spPr>
          <a:xfrm>
            <a:off x="5570010" y="1536123"/>
            <a:ext cx="666269" cy="572763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7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4820" y="1566911"/>
            <a:ext cx="1228085" cy="9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Новый год в Йошкар-Ол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49" y="2016010"/>
            <a:ext cx="989646" cy="9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6224" y="2483001"/>
            <a:ext cx="1228085" cy="9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вал 49"/>
          <p:cNvSpPr/>
          <p:nvPr/>
        </p:nvSpPr>
        <p:spPr>
          <a:xfrm>
            <a:off x="6207031" y="2260393"/>
            <a:ext cx="666269" cy="572763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" name="Picture 22" descr="Клипарт Елочные игрушки на прозрачном фоне часть II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96" y="2993972"/>
            <a:ext cx="755859" cy="8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Овал 51"/>
          <p:cNvSpPr/>
          <p:nvPr/>
        </p:nvSpPr>
        <p:spPr>
          <a:xfrm>
            <a:off x="4603089" y="3212752"/>
            <a:ext cx="666269" cy="572763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3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6122" y="3010298"/>
            <a:ext cx="1228085" cy="9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Клипарт Новогодние Шары на прозрачном фоне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01" y="3408882"/>
            <a:ext cx="951593" cy="11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Овал 54"/>
          <p:cNvSpPr/>
          <p:nvPr/>
        </p:nvSpPr>
        <p:spPr>
          <a:xfrm>
            <a:off x="5938798" y="3789559"/>
            <a:ext cx="666269" cy="572763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6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2247" y="3832489"/>
            <a:ext cx="1228085" cy="9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Ёлочные шарики на прозрачном фоне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86" y="4256519"/>
            <a:ext cx="868132" cy="111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Овал 57"/>
          <p:cNvSpPr/>
          <p:nvPr/>
        </p:nvSpPr>
        <p:spPr>
          <a:xfrm>
            <a:off x="4479113" y="4619046"/>
            <a:ext cx="666269" cy="572763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9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097" y="4329056"/>
            <a:ext cx="1228085" cy="9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Ёлочные шарики на прозрачном фоне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955" y="3463645"/>
            <a:ext cx="833672" cy="10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6486794" y="5199834"/>
            <a:ext cx="666269" cy="572763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2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0886" y="5178392"/>
            <a:ext cx="1228085" cy="9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Заметки писаки 2.0: Клипарт: елочные шары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96" y="5657292"/>
            <a:ext cx="1124381" cy="112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4797751" y="6051578"/>
            <a:ext cx="666269" cy="572763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D1057BDD-C010-A62F-4AB6-6C618B3342C3}"/>
              </a:ext>
            </a:extLst>
          </p:cNvPr>
          <p:cNvSpPr/>
          <p:nvPr/>
        </p:nvSpPr>
        <p:spPr>
          <a:xfrm>
            <a:off x="2665401" y="1422230"/>
            <a:ext cx="556375" cy="527505"/>
          </a:xfrm>
          <a:prstGeom prst="ellipse">
            <a:avLst/>
          </a:prstGeom>
          <a:solidFill>
            <a:srgbClr val="FFFFB6"/>
          </a:solidFill>
          <a:ln>
            <a:solidFill>
              <a:srgbClr val="FFF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08B38860-3791-E6A6-F418-E0E9F987AE2D}"/>
              </a:ext>
            </a:extLst>
          </p:cNvPr>
          <p:cNvSpPr/>
          <p:nvPr/>
        </p:nvSpPr>
        <p:spPr>
          <a:xfrm>
            <a:off x="2665401" y="2186317"/>
            <a:ext cx="556375" cy="527505"/>
          </a:xfrm>
          <a:prstGeom prst="ellipse">
            <a:avLst/>
          </a:prstGeom>
          <a:solidFill>
            <a:srgbClr val="FFFFB6"/>
          </a:solidFill>
          <a:ln>
            <a:solidFill>
              <a:srgbClr val="FFF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6F02477A-3DD4-21C4-80AD-1C2FEC79DD7E}"/>
              </a:ext>
            </a:extLst>
          </p:cNvPr>
          <p:cNvSpPr/>
          <p:nvPr/>
        </p:nvSpPr>
        <p:spPr>
          <a:xfrm>
            <a:off x="2665401" y="2938864"/>
            <a:ext cx="556375" cy="527505"/>
          </a:xfrm>
          <a:prstGeom prst="ellipse">
            <a:avLst/>
          </a:prstGeom>
          <a:solidFill>
            <a:srgbClr val="FFFFB6"/>
          </a:solidFill>
          <a:ln>
            <a:solidFill>
              <a:srgbClr val="FFF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0B30F7AE-6201-A2A8-58DF-60D135308569}"/>
              </a:ext>
            </a:extLst>
          </p:cNvPr>
          <p:cNvSpPr/>
          <p:nvPr/>
        </p:nvSpPr>
        <p:spPr>
          <a:xfrm>
            <a:off x="2665401" y="3701661"/>
            <a:ext cx="556375" cy="527505"/>
          </a:xfrm>
          <a:prstGeom prst="ellipse">
            <a:avLst/>
          </a:prstGeom>
          <a:solidFill>
            <a:srgbClr val="FFFFB6"/>
          </a:solidFill>
          <a:ln>
            <a:solidFill>
              <a:srgbClr val="FFF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58D7D22B-CE9B-5463-97FE-27CA3CB0FF8D}"/>
              </a:ext>
            </a:extLst>
          </p:cNvPr>
          <p:cNvSpPr/>
          <p:nvPr/>
        </p:nvSpPr>
        <p:spPr>
          <a:xfrm>
            <a:off x="2701724" y="4474411"/>
            <a:ext cx="556375" cy="527505"/>
          </a:xfrm>
          <a:prstGeom prst="ellipse">
            <a:avLst/>
          </a:prstGeom>
          <a:solidFill>
            <a:srgbClr val="FFFFB6"/>
          </a:solidFill>
          <a:ln>
            <a:solidFill>
              <a:srgbClr val="FFF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3564750B-799C-B98E-D298-5C18F5AC3B3E}"/>
              </a:ext>
            </a:extLst>
          </p:cNvPr>
          <p:cNvSpPr/>
          <p:nvPr/>
        </p:nvSpPr>
        <p:spPr>
          <a:xfrm>
            <a:off x="2665401" y="5221828"/>
            <a:ext cx="556375" cy="527505"/>
          </a:xfrm>
          <a:prstGeom prst="ellipse">
            <a:avLst/>
          </a:prstGeom>
          <a:solidFill>
            <a:srgbClr val="FFFFB6"/>
          </a:solidFill>
          <a:ln>
            <a:solidFill>
              <a:srgbClr val="FFF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CF6A964D-3613-BE5B-BFA5-8F1F1B3F45C7}"/>
              </a:ext>
            </a:extLst>
          </p:cNvPr>
          <p:cNvSpPr/>
          <p:nvPr/>
        </p:nvSpPr>
        <p:spPr>
          <a:xfrm>
            <a:off x="2809261" y="5973474"/>
            <a:ext cx="556375" cy="527505"/>
          </a:xfrm>
          <a:prstGeom prst="ellipse">
            <a:avLst/>
          </a:prstGeom>
          <a:solidFill>
            <a:srgbClr val="FFFFB6"/>
          </a:solidFill>
          <a:ln>
            <a:solidFill>
              <a:srgbClr val="FFF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6" grpId="0" animBg="1"/>
      <p:bldP spid="50" grpId="0" animBg="1"/>
      <p:bldP spid="52" grpId="0" animBg="1"/>
      <p:bldP spid="55" grpId="0" animBg="1"/>
      <p:bldP spid="58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847084" y="442916"/>
            <a:ext cx="8732066" cy="7056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pic>
        <p:nvPicPr>
          <p:cNvPr id="30" name="Picture 6" descr="Мистер Пибоди с книгой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8" y="1757193"/>
            <a:ext cx="2256092" cy="42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C2B39BC-CA1D-C1D7-2E09-12CBC096A6A8}"/>
              </a:ext>
            </a:extLst>
          </p:cNvPr>
          <p:cNvSpPr txBox="1"/>
          <p:nvPr/>
        </p:nvSpPr>
        <p:spPr>
          <a:xfrm>
            <a:off x="3557239" y="1305638"/>
            <a:ext cx="7021911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числа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>
                <a:solidFill>
                  <a:schemeClr val="bg1"/>
                </a:solidFill>
              </a:rPr>
              <a:t>які не більші </a:t>
            </a:r>
            <a:r>
              <a:rPr lang="ru-RU" sz="2800" b="1" dirty="0">
                <a:solidFill>
                  <a:schemeClr val="bg1"/>
                </a:solidFill>
              </a:rPr>
              <a:t>за 4</a:t>
            </a:r>
            <a:r>
              <a:rPr lang="uk-UA" sz="2800" b="1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числа, </a:t>
            </a:r>
            <a:r>
              <a:rPr lang="uk-UA" sz="2800" b="1" dirty="0">
                <a:solidFill>
                  <a:schemeClr val="bg1"/>
                </a:solidFill>
              </a:rPr>
              <a:t>які більші </a:t>
            </a:r>
            <a:r>
              <a:rPr lang="ru-RU" sz="2800" b="1" dirty="0">
                <a:solidFill>
                  <a:schemeClr val="bg1"/>
                </a:solidFill>
              </a:rPr>
              <a:t>за </a:t>
            </a:r>
            <a:r>
              <a:rPr lang="en-US" sz="2800" b="1" dirty="0">
                <a:solidFill>
                  <a:schemeClr val="bg1"/>
                </a:solidFill>
              </a:rPr>
              <a:t>7</a:t>
            </a:r>
            <a:r>
              <a:rPr lang="ru-RU" sz="2800" b="1" dirty="0">
                <a:solidFill>
                  <a:schemeClr val="bg1"/>
                </a:solidFill>
              </a:rPr>
              <a:t>, але </a:t>
            </a:r>
            <a:r>
              <a:rPr lang="uk-UA" sz="2800" b="1" dirty="0">
                <a:solidFill>
                  <a:schemeClr val="bg1"/>
                </a:solidFill>
              </a:rPr>
              <a:t>менші, ніж 1</a:t>
            </a:r>
            <a:r>
              <a:rPr lang="ru-RU" sz="2800" b="1" dirty="0">
                <a:solidFill>
                  <a:schemeClr val="bg1"/>
                </a:solidFill>
              </a:rPr>
              <a:t>0</a:t>
            </a:r>
            <a:r>
              <a:rPr lang="uk-UA" sz="2800" b="1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перший доданок 5, другий доданок </a:t>
            </a:r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r>
              <a:rPr lang="uk-UA" sz="2800" b="1" dirty="0" smtClean="0">
                <a:solidFill>
                  <a:schemeClr val="bg1"/>
                </a:solidFill>
              </a:rPr>
              <a:t>Яке </a:t>
            </a:r>
            <a:r>
              <a:rPr lang="uk-UA" sz="2800" b="1" dirty="0">
                <a:solidFill>
                  <a:schemeClr val="bg1"/>
                </a:solidFill>
              </a:rPr>
              <a:t>значення суми;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 від </a:t>
            </a:r>
            <a:r>
              <a:rPr lang="uk-UA" sz="2800" b="1" dirty="0" smtClean="0">
                <a:solidFill>
                  <a:schemeClr val="bg1"/>
                </a:solidFill>
              </a:rPr>
              <a:t>10 </a:t>
            </a:r>
            <a:r>
              <a:rPr lang="uk-UA" sz="2800" b="1" dirty="0">
                <a:solidFill>
                  <a:schemeClr val="bg1"/>
                </a:solidFill>
              </a:rPr>
              <a:t>відняти </a:t>
            </a:r>
            <a:r>
              <a:rPr lang="uk-UA" sz="2800" b="1" dirty="0" smtClean="0">
                <a:solidFill>
                  <a:schemeClr val="bg1"/>
                </a:solidFill>
              </a:rPr>
              <a:t>6;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 суму чисел </a:t>
            </a:r>
            <a:r>
              <a:rPr lang="uk-UA" sz="2800" b="1" dirty="0" smtClean="0">
                <a:solidFill>
                  <a:schemeClr val="bg1"/>
                </a:solidFill>
              </a:rPr>
              <a:t>7 </a:t>
            </a:r>
            <a:r>
              <a:rPr lang="uk-UA" sz="2800" b="1" dirty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Скільки пальців на нозі людини?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Скільки вушок у 3 мишок?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7084" y="1305638"/>
            <a:ext cx="15023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err="1">
                <a:solidFill>
                  <a:schemeClr val="bg1"/>
                </a:solidFill>
              </a:rPr>
              <a:t>Запиши</a:t>
            </a:r>
            <a:r>
              <a:rPr lang="uk-UA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57239" y="4991352"/>
            <a:ext cx="38491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1, 2, 3, 8, 9, 7, 4, 10, 5, 6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илая лиса вяжет шарф иллюстрации | Премиум векторы">
            <a:extLst>
              <a:ext uri="{FF2B5EF4-FFF2-40B4-BE49-F238E27FC236}">
                <a16:creationId xmlns="" xmlns:a16="http://schemas.microsoft.com/office/drawing/2014/main" id="{B96A8BEF-977F-4189-D341-12D18C21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7146" y="1817497"/>
            <a:ext cx="4435568" cy="443556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2">
            <a:extLst>
              <a:ext uri="{FF2B5EF4-FFF2-40B4-BE49-F238E27FC236}">
                <a16:creationId xmlns="" xmlns:a16="http://schemas.microsoft.com/office/drawing/2014/main" id="{32F63899-5337-FE70-8584-D67D4074885D}"/>
              </a:ext>
            </a:extLst>
          </p:cNvPr>
          <p:cNvSpPr/>
          <p:nvPr/>
        </p:nvSpPr>
        <p:spPr>
          <a:xfrm>
            <a:off x="921686" y="1956535"/>
            <a:ext cx="60554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449580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В'яже бабуся-лисиця </a:t>
            </a:r>
          </a:p>
          <a:p>
            <a:pPr marL="449580" indent="-449580"/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Трьом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онукам рукавиці</a:t>
            </a:r>
          </a:p>
          <a:p>
            <a:pPr marL="449580" indent="-449580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Рукавичок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дві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штуки. </a:t>
            </a:r>
          </a:p>
          <a:p>
            <a:pPr marL="449580" indent="-449580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Бережіть, не загубіть! </a:t>
            </a:r>
          </a:p>
          <a:p>
            <a:pPr marL="449580" indent="-449580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Скільки всіх? Перелічіть!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9ED47F-F5AA-6F93-4A7B-C7CF92CCE81E}"/>
              </a:ext>
            </a:extLst>
          </p:cNvPr>
          <p:cNvSpPr txBox="1"/>
          <p:nvPr/>
        </p:nvSpPr>
        <p:spPr>
          <a:xfrm>
            <a:off x="1908699" y="5227146"/>
            <a:ext cx="3195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+ 2 + 2 = 6</a:t>
            </a:r>
            <a:endParaRPr lang="x-none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938" y="494529"/>
            <a:ext cx="8732066" cy="7838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</a:t>
            </a:r>
          </a:p>
        </p:txBody>
      </p:sp>
    </p:spTree>
    <p:extLst>
      <p:ext uri="{BB962C8B-B14F-4D97-AF65-F5344CB8AC3E}">
        <p14:creationId xmlns:p14="http://schemas.microsoft.com/office/powerpoint/2010/main" val="31308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09" t="-81" r="27028" b="27573"/>
          <a:stretch/>
        </p:blipFill>
        <p:spPr bwMode="auto">
          <a:xfrm flipH="1">
            <a:off x="396000" y="2304000"/>
            <a:ext cx="4608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30203" y="1331992"/>
            <a:ext cx="7538304" cy="4689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Добери до малюнка вирази. Спробуй скласти ще один.</a:t>
            </a:r>
            <a:endParaRPr lang="uk-UA" sz="22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3" y="4414021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49B291-69ED-46BB-5323-68FA118D230D}"/>
              </a:ext>
            </a:extLst>
          </p:cNvPr>
          <p:cNvSpPr txBox="1"/>
          <p:nvPr/>
        </p:nvSpPr>
        <p:spPr>
          <a:xfrm>
            <a:off x="3490437" y="4698130"/>
            <a:ext cx="182745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3 + 2 </a:t>
            </a:r>
            <a:r>
              <a:rPr lang="uk-UA" sz="3600" b="1" dirty="0" smtClean="0">
                <a:solidFill>
                  <a:schemeClr val="bg1"/>
                </a:solidFill>
              </a:rPr>
              <a:t>+ 1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="" xmlns:a16="http://schemas.microsoft.com/office/drawing/2014/main" id="{45467722-D73C-98A7-637A-72013BD60EB5}"/>
              </a:ext>
            </a:extLst>
          </p:cNvPr>
          <p:cNvSpPr/>
          <p:nvPr/>
        </p:nvSpPr>
        <p:spPr>
          <a:xfrm>
            <a:off x="1427355" y="530737"/>
            <a:ext cx="9144001" cy="64513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2800" b="1" dirty="0" smtClean="0">
                <a:solidFill>
                  <a:schemeClr val="bg1"/>
                </a:solidFill>
              </a:rPr>
              <a:t>діяльності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5F41229-84C2-4B10-3B2A-EE2FC4400883}"/>
              </a:ext>
            </a:extLst>
          </p:cNvPr>
          <p:cNvSpPr txBox="1"/>
          <p:nvPr/>
        </p:nvSpPr>
        <p:spPr>
          <a:xfrm>
            <a:off x="8916200" y="4679999"/>
            <a:ext cx="200722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2 + 3 + 1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075" r="29424" b="1579"/>
          <a:stretch/>
        </p:blipFill>
        <p:spPr bwMode="auto">
          <a:xfrm>
            <a:off x="3490437" y="2069473"/>
            <a:ext cx="7080919" cy="240860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F41229-84C2-4B10-3B2A-EE2FC4400883}"/>
              </a:ext>
            </a:extLst>
          </p:cNvPr>
          <p:cNvSpPr txBox="1"/>
          <p:nvPr/>
        </p:nvSpPr>
        <p:spPr>
          <a:xfrm>
            <a:off x="6822672" y="4680000"/>
            <a:ext cx="200722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1 + 3 + 2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1633" y="2157251"/>
            <a:ext cx="546207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додавати кілька чисел.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Розв'язувати задачі різних типів.</a:t>
            </a: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7355" y="496806"/>
            <a:ext cx="9191138" cy="8747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24742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1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9208</TotalTime>
  <Words>741</Words>
  <Application>Microsoft Office PowerPoint</Application>
  <PresentationFormat>Произвольный</PresentationFormat>
  <Paragraphs>231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997</cp:revision>
  <dcterms:created xsi:type="dcterms:W3CDTF">2018-01-05T16:38:53Z</dcterms:created>
  <dcterms:modified xsi:type="dcterms:W3CDTF">2024-01-18T10:42:51Z</dcterms:modified>
</cp:coreProperties>
</file>