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793" r:id="rId3"/>
    <p:sldId id="774" r:id="rId4"/>
    <p:sldId id="799" r:id="rId5"/>
    <p:sldId id="800" r:id="rId6"/>
    <p:sldId id="780" r:id="rId7"/>
    <p:sldId id="794" r:id="rId8"/>
    <p:sldId id="801" r:id="rId9"/>
    <p:sldId id="798" r:id="rId10"/>
    <p:sldId id="785" r:id="rId11"/>
    <p:sldId id="797" r:id="rId12"/>
    <p:sldId id="782" r:id="rId13"/>
    <p:sldId id="622" r:id="rId14"/>
    <p:sldId id="745" r:id="rId15"/>
    <p:sldId id="784" r:id="rId16"/>
    <p:sldId id="630" r:id="rId17"/>
    <p:sldId id="769" r:id="rId18"/>
    <p:sldId id="802" r:id="rId19"/>
    <p:sldId id="750" r:id="rId20"/>
    <p:sldId id="804" r:id="rId21"/>
    <p:sldId id="792" r:id="rId22"/>
    <p:sldId id="805" r:id="rId23"/>
    <p:sldId id="806" r:id="rId24"/>
    <p:sldId id="352" r:id="rId25"/>
    <p:sldId id="79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838BA"/>
    <a:srgbClr val="EF71CE"/>
    <a:srgbClr val="295FFF"/>
    <a:srgbClr val="322ADA"/>
    <a:srgbClr val="463EDE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648" y="-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5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2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izxi58h323" TargetMode="External"/><Relationship Id="rId5" Type="http://schemas.microsoft.com/office/2007/relationships/hdphoto" Target="../media/hdphoto2.wdp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7527" y="4450668"/>
            <a:ext cx="9844644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Звук [х]. Мала буква х. </a:t>
            </a:r>
            <a:r>
              <a:rPr lang="ru-RU" sz="4400" b="1" dirty="0" err="1">
                <a:solidFill>
                  <a:schemeClr val="bg1"/>
                </a:solidFill>
              </a:rPr>
              <a:t>Читання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слів</a:t>
            </a:r>
            <a:r>
              <a:rPr lang="ru-RU" sz="4400" b="1" dirty="0">
                <a:solidFill>
                  <a:schemeClr val="bg1"/>
                </a:solidFill>
              </a:rPr>
              <a:t>, </a:t>
            </a:r>
            <a:r>
              <a:rPr lang="ru-RU" sz="4400" b="1" dirty="0" err="1">
                <a:solidFill>
                  <a:schemeClr val="bg1"/>
                </a:solidFill>
              </a:rPr>
              <a:t>речень</a:t>
            </a:r>
            <a:r>
              <a:rPr lang="ru-RU" sz="4400" b="1" dirty="0">
                <a:solidFill>
                  <a:schemeClr val="bg1"/>
                </a:solidFill>
              </a:rPr>
              <a:t> і тексту з </a:t>
            </a:r>
            <a:r>
              <a:rPr lang="ru-RU" sz="4400" b="1" dirty="0" err="1">
                <a:solidFill>
                  <a:schemeClr val="bg1"/>
                </a:solidFill>
              </a:rPr>
              <a:t>вивченими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літерами</a:t>
            </a:r>
            <a:endParaRPr lang="uk-UA" sz="4400" b="1" i="1" dirty="0">
              <a:solidFill>
                <a:schemeClr val="bg1"/>
              </a:solidFill>
            </a:endParaRPr>
          </a:p>
        </p:txBody>
      </p:sp>
      <p:pic>
        <p:nvPicPr>
          <p:cNvPr id="10" name="Picture 6" descr="Загруженно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15" y="1163783"/>
            <a:ext cx="2978128" cy="297812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24747" y="1585334"/>
            <a:ext cx="3360715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68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9397" y="551927"/>
            <a:ext cx="10343407" cy="702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600" b="1" dirty="0">
                <a:solidFill>
                  <a:schemeClr val="bg1"/>
                </a:solidFill>
              </a:rPr>
              <a:t>мурашці прочитати буквосполучення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14123" y="1574306"/>
            <a:ext cx="2411175" cy="42174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ха    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ах</a:t>
            </a:r>
          </a:p>
          <a:p>
            <a:pPr algn="just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хо    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ох</a:t>
            </a:r>
          </a:p>
          <a:p>
            <a:pPr algn="just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</a:rPr>
              <a:t>ху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ух</a:t>
            </a:r>
          </a:p>
          <a:p>
            <a:pPr algn="just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хи    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их</a:t>
            </a:r>
          </a:p>
          <a:p>
            <a:pPr algn="just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</a:rPr>
              <a:t>хі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</a:rPr>
              <a:t>іх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</a:rPr>
              <a:t>хе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</a:rPr>
              <a:t>ех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AutoShape 2" descr="Детские тигренка - векторные изображения, Детские тигренка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7"/>
          <a:stretch/>
        </p:blipFill>
        <p:spPr>
          <a:xfrm>
            <a:off x="5234061" y="1574306"/>
            <a:ext cx="2938794" cy="421740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850621" y="3772043"/>
            <a:ext cx="3357179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«Ха»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змайструєш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хвилину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склавши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навхрест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хворостини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 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Тамара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Коломієць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 descr="Картинки про букву Х детям — учим русский алфави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82" y="1574306"/>
            <a:ext cx="1986255" cy="19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 rot="272255">
            <a:off x="3493425" y="1560868"/>
            <a:ext cx="5474908" cy="3701328"/>
          </a:xfrm>
          <a:prstGeom prst="cloudCallout">
            <a:avLst>
              <a:gd name="adj1" fmla="val -63346"/>
              <a:gd name="adj2" fmla="val 21243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250435" y="1954883"/>
            <a:ext cx="3667691" cy="44240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8126" y="1954883"/>
            <a:ext cx="477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Виділи перший звук </a:t>
            </a:r>
            <a:r>
              <a:rPr lang="uk-UA" sz="2400" b="1" dirty="0">
                <a:solidFill>
                  <a:srgbClr val="FFFF00"/>
                </a:solidFill>
              </a:rPr>
              <a:t>у </a:t>
            </a:r>
            <a:r>
              <a:rPr lang="uk-UA" sz="2400" b="1" dirty="0" smtClean="0">
                <a:solidFill>
                  <a:srgbClr val="FFFF00"/>
                </a:solidFill>
              </a:rPr>
              <a:t>слові </a:t>
            </a:r>
          </a:p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халва</a:t>
            </a:r>
            <a:r>
              <a:rPr lang="uk-UA" sz="2400" b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Простеж </a:t>
            </a:r>
            <a:r>
              <a:rPr lang="uk-UA" sz="2400" b="1" dirty="0">
                <a:solidFill>
                  <a:srgbClr val="FFFF00"/>
                </a:solidFill>
              </a:rPr>
              <a:t>за </a:t>
            </a:r>
            <a:r>
              <a:rPr lang="uk-UA" sz="2400" b="1" dirty="0" smtClean="0">
                <a:solidFill>
                  <a:srgbClr val="FFFF00"/>
                </a:solidFill>
              </a:rPr>
              <a:t>його вимовою. 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Під </a:t>
            </a:r>
            <a:r>
              <a:rPr lang="uk-UA" sz="2400" b="1" dirty="0">
                <a:solidFill>
                  <a:srgbClr val="FFFF00"/>
                </a:solidFill>
              </a:rPr>
              <a:t>час вимовляння </a:t>
            </a:r>
            <a:r>
              <a:rPr lang="uk-UA" sz="2400" b="1" dirty="0" smtClean="0">
                <a:solidFill>
                  <a:srgbClr val="FFFF00"/>
                </a:solidFill>
              </a:rPr>
              <a:t>звуку </a:t>
            </a:r>
            <a:r>
              <a:rPr lang="uk-UA" sz="2400" b="1" dirty="0" smtClean="0">
                <a:solidFill>
                  <a:schemeClr val="bg1"/>
                </a:solidFill>
              </a:rPr>
              <a:t>[х]  </a:t>
            </a:r>
            <a:r>
              <a:rPr lang="uk-UA" sz="2400" b="1" dirty="0" smtClean="0">
                <a:solidFill>
                  <a:srgbClr val="FFFF00"/>
                </a:solidFill>
              </a:rPr>
              <a:t>видихуване </a:t>
            </a:r>
            <a:r>
              <a:rPr lang="uk-UA" sz="2400" b="1" dirty="0">
                <a:solidFill>
                  <a:srgbClr val="FFFF00"/>
                </a:solidFill>
              </a:rPr>
              <a:t>повітря натрапляє на </a:t>
            </a:r>
            <a:r>
              <a:rPr lang="uk-UA" sz="2400" b="1" dirty="0" smtClean="0">
                <a:solidFill>
                  <a:srgbClr val="FFFF00"/>
                </a:solidFill>
              </a:rPr>
              <a:t>перешкоди.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Отже</a:t>
            </a:r>
            <a:r>
              <a:rPr lang="uk-UA" sz="2400" b="1" dirty="0">
                <a:solidFill>
                  <a:srgbClr val="FFFF00"/>
                </a:solidFill>
              </a:rPr>
              <a:t>, цей звук </a:t>
            </a:r>
            <a:r>
              <a:rPr lang="uk-UA" sz="2400" b="1" dirty="0">
                <a:solidFill>
                  <a:schemeClr val="bg1"/>
                </a:solidFill>
              </a:rPr>
              <a:t>приголосний</a:t>
            </a:r>
            <a:r>
              <a:rPr lang="uk-UA" sz="2400" b="1" dirty="0">
                <a:solidFill>
                  <a:srgbClr val="FFFF00"/>
                </a:solidFill>
              </a:rPr>
              <a:t>.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9274" y="472123"/>
            <a:ext cx="8756193" cy="811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Проведи дослідження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05630" y="3411532"/>
            <a:ext cx="8098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[</a:t>
            </a:r>
            <a:r>
              <a:rPr lang="uk-UA" sz="4400" b="1" dirty="0" smtClean="0">
                <a:solidFill>
                  <a:srgbClr val="0070C0"/>
                </a:solidFill>
              </a:rPr>
              <a:t>х</a:t>
            </a:r>
            <a:r>
              <a:rPr lang="en-US" sz="4400" b="1" dirty="0" smtClean="0">
                <a:solidFill>
                  <a:srgbClr val="0070C0"/>
                </a:solidFill>
              </a:rPr>
              <a:t>]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11" name="Picture 2" descr="Произношение звука рта. анимация фонем губ, говорящие красные выражения губ, синхронизация речи речи произносят набор символов. рот речь на английском, говорить звук и говорить иллюстрац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9" t="66808" r="9988" b="14404"/>
          <a:stretch/>
        </p:blipFill>
        <p:spPr bwMode="auto">
          <a:xfrm>
            <a:off x="9210097" y="1954883"/>
            <a:ext cx="2241756" cy="124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239373" y="2657433"/>
            <a:ext cx="2382237" cy="487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583388" y="1877222"/>
            <a:ext cx="1911926" cy="487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89414" y="529211"/>
            <a:ext cx="9456960" cy="9547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«Равлик-ракета»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4459" y="1654326"/>
            <a:ext cx="2056887" cy="493981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Х</a:t>
            </a:r>
            <a:r>
              <a:rPr lang="ru-RU" sz="4400" b="1" dirty="0" err="1" smtClean="0">
                <a:solidFill>
                  <a:srgbClr val="0070C0"/>
                </a:solidFill>
              </a:rPr>
              <a:t>ліб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r>
              <a:rPr lang="uk-UA" sz="4400" b="1" dirty="0" smtClean="0">
                <a:solidFill>
                  <a:srgbClr val="0070C0"/>
                </a:solidFill>
              </a:rPr>
              <a:t>горі</a:t>
            </a:r>
            <a:r>
              <a:rPr lang="uk-UA" sz="4400" b="1" dirty="0" smtClean="0">
                <a:solidFill>
                  <a:srgbClr val="FF0000"/>
                </a:solidFill>
              </a:rPr>
              <a:t>х</a:t>
            </a:r>
          </a:p>
          <a:p>
            <a:r>
              <a:rPr lang="uk-UA" sz="4400" b="1" dirty="0" smtClean="0">
                <a:solidFill>
                  <a:srgbClr val="0070C0"/>
                </a:solidFill>
              </a:rPr>
              <a:t>су</a:t>
            </a:r>
            <a:r>
              <a:rPr lang="uk-UA" sz="4400" b="1" dirty="0" smtClean="0">
                <a:solidFill>
                  <a:srgbClr val="FF0000"/>
                </a:solidFill>
              </a:rPr>
              <a:t>х</a:t>
            </a:r>
            <a:r>
              <a:rPr lang="uk-UA" sz="4400" b="1" dirty="0" smtClean="0">
                <a:solidFill>
                  <a:srgbClr val="0070C0"/>
                </a:solidFill>
              </a:rPr>
              <a:t>арі</a:t>
            </a:r>
            <a:endParaRPr lang="ru-RU" sz="4400" b="1" dirty="0">
              <a:solidFill>
                <a:srgbClr val="0070C0"/>
              </a:solidFill>
            </a:endParaRPr>
          </a:p>
          <a:p>
            <a:r>
              <a:rPr lang="ru-RU" sz="4400" b="1" dirty="0" err="1">
                <a:solidFill>
                  <a:srgbClr val="FF0000"/>
                </a:solidFill>
              </a:rPr>
              <a:t>х</a:t>
            </a:r>
            <a:r>
              <a:rPr lang="ru-RU" sz="4400" b="1" dirty="0" err="1">
                <a:solidFill>
                  <a:srgbClr val="0070C0"/>
                </a:solidFill>
              </a:rPr>
              <a:t>мара</a:t>
            </a:r>
            <a:endParaRPr lang="ru-RU" sz="4400" b="1" dirty="0">
              <a:solidFill>
                <a:srgbClr val="0070C0"/>
              </a:solidFill>
            </a:endParaRPr>
          </a:p>
          <a:p>
            <a:r>
              <a:rPr lang="ru-RU" sz="4400" b="1" dirty="0" err="1" smtClean="0">
                <a:solidFill>
                  <a:srgbClr val="0070C0"/>
                </a:solidFill>
              </a:rPr>
              <a:t>ві</a:t>
            </a:r>
            <a:r>
              <a:rPr lang="ru-RU" sz="4400" b="1" dirty="0" err="1" smtClean="0">
                <a:solidFill>
                  <a:srgbClr val="FF0000"/>
                </a:solidFill>
              </a:rPr>
              <a:t>х</a:t>
            </a:r>
            <a:r>
              <a:rPr lang="ru-RU" sz="4400" b="1" dirty="0" err="1" smtClean="0">
                <a:solidFill>
                  <a:srgbClr val="0070C0"/>
                </a:solidFill>
              </a:rPr>
              <a:t>ола</a:t>
            </a:r>
            <a:endParaRPr lang="ru-RU" sz="4400" b="1" dirty="0">
              <a:solidFill>
                <a:srgbClr val="0070C0"/>
              </a:solidFill>
            </a:endParaRPr>
          </a:p>
          <a:p>
            <a:r>
              <a:rPr lang="ru-RU" sz="4400" b="1" dirty="0" err="1" smtClean="0">
                <a:solidFill>
                  <a:srgbClr val="0070C0"/>
                </a:solidFill>
              </a:rPr>
              <a:t>смі</a:t>
            </a:r>
            <a:r>
              <a:rPr lang="ru-RU" sz="4400" b="1" dirty="0" err="1" smtClean="0">
                <a:solidFill>
                  <a:srgbClr val="FF0000"/>
                </a:solidFill>
              </a:rPr>
              <a:t>х</a:t>
            </a:r>
            <a:endParaRPr lang="ru-RU" sz="4400" b="1" dirty="0">
              <a:solidFill>
                <a:srgbClr val="FF0000"/>
              </a:solidFill>
            </a:endParaRPr>
          </a:p>
          <a:p>
            <a:r>
              <a:rPr lang="uk-UA" sz="4400" b="1" dirty="0" smtClean="0">
                <a:solidFill>
                  <a:srgbClr val="FF0000"/>
                </a:solidFill>
              </a:rPr>
              <a:t>х</a:t>
            </a:r>
            <a:r>
              <a:rPr lang="uk-UA" sz="4400" b="1" dirty="0" smtClean="0">
                <a:solidFill>
                  <a:srgbClr val="0070C0"/>
                </a:solidFill>
              </a:rPr>
              <a:t>урма</a:t>
            </a:r>
            <a:endParaRPr lang="uk-UA" sz="44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Картинки про букву Х детям — учим русский алфави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7274" r="6641"/>
          <a:stretch/>
        </p:blipFill>
        <p:spPr bwMode="auto">
          <a:xfrm>
            <a:off x="3754006" y="1654326"/>
            <a:ext cx="3021550" cy="355481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10860537" y="277502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657739" y="2013617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878282" y="277502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185844" y="2161467"/>
            <a:ext cx="378601" cy="8216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389131" y="2854257"/>
            <a:ext cx="378601" cy="8952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0265859" y="2658403"/>
            <a:ext cx="2" cy="4861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376967" y="2944580"/>
            <a:ext cx="378601" cy="8952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13811" y="1654326"/>
            <a:ext cx="1545021" cy="45332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дах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мох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пух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рух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міх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</a:rPr>
              <a:t>хід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хек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уха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6" y="1832709"/>
            <a:ext cx="1459541" cy="1566570"/>
          </a:xfrm>
          <a:prstGeom prst="rect">
            <a:avLst/>
          </a:prstGeom>
        </p:spPr>
      </p:pic>
      <p:pic>
        <p:nvPicPr>
          <p:cNvPr id="23" name="Picture 2" descr="Рисунки Ракеты — Стихи, картинки и любов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0" y="4619109"/>
            <a:ext cx="1673707" cy="156850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185844" y="1980667"/>
            <a:ext cx="378601" cy="9941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698159" y="2080082"/>
            <a:ext cx="378601" cy="813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977458" y="2071226"/>
            <a:ext cx="378601" cy="9941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380358" y="2808740"/>
            <a:ext cx="378601" cy="813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166758" y="2856709"/>
            <a:ext cx="378601" cy="8952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389414" y="529211"/>
            <a:ext cx="9456960" cy="9547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місце звука [х] в словах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8" grpId="0" animBg="1"/>
      <p:bldP spid="7" grpId="0" animBg="1"/>
      <p:bldP spid="12" grpId="0" animBg="1"/>
      <p:bldP spid="14" grpId="0" animBg="1"/>
      <p:bldP spid="16" grpId="0" animBg="1"/>
      <p:bldP spid="17" grpId="0" animBg="1"/>
      <p:bldP spid="19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3158" y="430478"/>
            <a:ext cx="9927772" cy="10895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Розкажи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роблять</a:t>
            </a:r>
            <a:r>
              <a:rPr lang="ru-RU" sz="3200" b="1" dirty="0" smtClean="0">
                <a:solidFill>
                  <a:schemeClr val="bg1"/>
                </a:solidFill>
              </a:rPr>
              <a:t> велика і мала </a:t>
            </a:r>
            <a:r>
              <a:rPr lang="ru-RU" sz="3200" b="1" dirty="0" err="1" smtClean="0">
                <a:solidFill>
                  <a:schemeClr val="bg1"/>
                </a:solidFill>
              </a:rPr>
              <a:t>букви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Хх</a:t>
            </a:r>
            <a:r>
              <a:rPr lang="ru-RU" sz="3200" b="1" dirty="0" smtClean="0">
                <a:solidFill>
                  <a:schemeClr val="bg1"/>
                </a:solidFill>
              </a:rPr>
              <a:t>? </a:t>
            </a: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Чи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знаєш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>
                <a:solidFill>
                  <a:schemeClr val="bg1"/>
                </a:solidFill>
              </a:rPr>
              <a:t>для </a:t>
            </a:r>
            <a:r>
              <a:rPr lang="ru-RU" sz="3200" b="1" dirty="0" err="1">
                <a:solidFill>
                  <a:schemeClr val="bg1"/>
                </a:solidFill>
              </a:rPr>
              <a:t>чого</a:t>
            </a:r>
            <a:r>
              <a:rPr lang="ru-RU" sz="3200" b="1" dirty="0">
                <a:solidFill>
                  <a:schemeClr val="bg1"/>
                </a:solidFill>
              </a:rPr>
              <a:t> люди придумали холодильники?</a:t>
            </a: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310" t="25634" r="31053" b="19413"/>
          <a:stretch/>
        </p:blipFill>
        <p:spPr>
          <a:xfrm>
            <a:off x="3028208" y="1646018"/>
            <a:ext cx="8027720" cy="396158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 flipH="1">
            <a:off x="307975" y="2131335"/>
            <a:ext cx="2479587" cy="299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34909" y="485155"/>
            <a:ext cx="9837891" cy="10068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Що </a:t>
            </a:r>
            <a:r>
              <a:rPr lang="uk-UA" sz="3200" b="1" dirty="0">
                <a:solidFill>
                  <a:schemeClr val="bg1"/>
                </a:solidFill>
              </a:rPr>
              <a:t>робить буква «</a:t>
            </a:r>
            <a:r>
              <a:rPr lang="uk-UA" sz="3200" b="1" dirty="0" err="1">
                <a:solidFill>
                  <a:schemeClr val="bg1"/>
                </a:solidFill>
              </a:rPr>
              <a:t>ха</a:t>
            </a:r>
            <a:r>
              <a:rPr lang="uk-UA" sz="3200" b="1" dirty="0" smtClean="0">
                <a:solidFill>
                  <a:schemeClr val="bg1"/>
                </a:solidFill>
              </a:rPr>
              <a:t>»? </a:t>
            </a:r>
            <a:r>
              <a:rPr lang="uk-UA" sz="3200" b="1" dirty="0" smtClean="0">
                <a:solidFill>
                  <a:schemeClr val="bg1"/>
                </a:solidFill>
              </a:rPr>
              <a:t>Виконай  </a:t>
            </a:r>
            <a:r>
              <a:rPr lang="uk-UA" sz="3200" b="1" dirty="0">
                <a:solidFill>
                  <a:schemeClr val="bg1"/>
                </a:solidFill>
              </a:rPr>
              <a:t>звуковий аналіз </a:t>
            </a:r>
            <a:r>
              <a:rPr lang="uk-UA" sz="3200" b="1" dirty="0" smtClean="0">
                <a:solidFill>
                  <a:schemeClr val="bg1"/>
                </a:solidFill>
              </a:rPr>
              <a:t>слів </a:t>
            </a:r>
            <a:r>
              <a:rPr lang="uk-UA" sz="3200" b="1" i="1" dirty="0" smtClean="0">
                <a:solidFill>
                  <a:schemeClr val="bg1"/>
                </a:solidFill>
              </a:rPr>
              <a:t>хліб</a:t>
            </a:r>
            <a:r>
              <a:rPr lang="uk-UA" sz="3200" b="1" dirty="0" smtClean="0">
                <a:solidFill>
                  <a:schemeClr val="bg1"/>
                </a:solidFill>
              </a:rPr>
              <a:t> і </a:t>
            </a:r>
            <a:r>
              <a:rPr lang="uk-UA" sz="3200" b="1" i="1" dirty="0" smtClean="0">
                <a:solidFill>
                  <a:schemeClr val="bg1"/>
                </a:solidFill>
              </a:rPr>
              <a:t>сухарі</a:t>
            </a:r>
            <a:r>
              <a:rPr lang="uk-UA" sz="3200" b="1" dirty="0" smtClean="0">
                <a:solidFill>
                  <a:schemeClr val="bg1"/>
                </a:solidFill>
              </a:rPr>
              <a:t>, визнач </a:t>
            </a:r>
            <a:r>
              <a:rPr lang="uk-UA" sz="3200" b="1" dirty="0">
                <a:solidFill>
                  <a:schemeClr val="bg1"/>
                </a:solidFill>
              </a:rPr>
              <a:t>місце звука </a:t>
            </a:r>
            <a:r>
              <a:rPr lang="en-US" sz="3200" b="1" dirty="0">
                <a:solidFill>
                  <a:schemeClr val="bg1"/>
                </a:solidFill>
              </a:rPr>
              <a:t>[</a:t>
            </a:r>
            <a:r>
              <a:rPr lang="uk-UA" sz="3200" b="1" dirty="0">
                <a:solidFill>
                  <a:schemeClr val="bg1"/>
                </a:solidFill>
              </a:rPr>
              <a:t>х</a:t>
            </a:r>
            <a:r>
              <a:rPr lang="en-US" sz="3200" b="1" dirty="0">
                <a:solidFill>
                  <a:schemeClr val="bg1"/>
                </a:solidFill>
              </a:rPr>
              <a:t>] </a:t>
            </a:r>
            <a:r>
              <a:rPr lang="uk-UA" sz="3200" b="1" dirty="0">
                <a:solidFill>
                  <a:schemeClr val="bg1"/>
                </a:solidFill>
              </a:rPr>
              <a:t>в цьому слові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683" t="32802" r="71861" b="34926"/>
          <a:stretch/>
        </p:blipFill>
        <p:spPr>
          <a:xfrm>
            <a:off x="2760670" y="1598351"/>
            <a:ext cx="4058423" cy="422055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89039" y="4991526"/>
            <a:ext cx="500302" cy="8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100" dirty="0"/>
              <a:t>Х </a:t>
            </a:r>
            <a:endParaRPr lang="ru-RU" sz="61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27037" t="30630" r="54229" b="34926"/>
          <a:stretch/>
        </p:blipFill>
        <p:spPr>
          <a:xfrm>
            <a:off x="6681422" y="1598351"/>
            <a:ext cx="4080831" cy="422055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 flipH="1">
            <a:off x="-11373" y="1825509"/>
            <a:ext cx="2762990" cy="3332793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50302" y="4991525"/>
            <a:ext cx="500302" cy="83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100" dirty="0"/>
              <a:t>Х </a:t>
            </a:r>
            <a:endParaRPr lang="ru-RU" sz="6100" dirty="0"/>
          </a:p>
        </p:txBody>
      </p:sp>
    </p:spTree>
    <p:extLst>
      <p:ext uri="{BB962C8B-B14F-4D97-AF65-F5344CB8AC3E}">
        <p14:creationId xmlns:p14="http://schemas.microsoft.com/office/powerpoint/2010/main" val="9727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75657" y="494529"/>
            <a:ext cx="9951522" cy="7247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Послухайте </a:t>
            </a:r>
            <a:r>
              <a:rPr lang="ru-RU" sz="3600" b="1" dirty="0" err="1">
                <a:solidFill>
                  <a:schemeClr val="bg1"/>
                </a:solidFill>
              </a:rPr>
              <a:t>вірш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b="1" dirty="0" err="1" smtClean="0">
                <a:solidFill>
                  <a:schemeClr val="bg1"/>
                </a:solidFill>
              </a:rPr>
              <a:t>Запам’ятай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слова </a:t>
            </a:r>
            <a:r>
              <a:rPr lang="ru-RU" sz="3600" b="1" dirty="0" err="1">
                <a:solidFill>
                  <a:schemeClr val="bg1"/>
                </a:solidFill>
              </a:rPr>
              <a:t>зі</a:t>
            </a:r>
            <a:r>
              <a:rPr lang="ru-RU" sz="3600" b="1" dirty="0">
                <a:solidFill>
                  <a:schemeClr val="bg1"/>
                </a:solidFill>
              </a:rPr>
              <a:t> звуком [х]</a:t>
            </a:r>
          </a:p>
        </p:txBody>
      </p:sp>
      <p:pic>
        <p:nvPicPr>
          <p:cNvPr id="2" name="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02532" y="1359126"/>
            <a:ext cx="3012557" cy="3012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5" y="1967424"/>
            <a:ext cx="4048240" cy="434318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26" name="Picture 2" descr="D:\1 клас\1. Навчання грамоти\1 УРОКИ 2023\Читання\5 Блок г ґ ж ш ь х ч\068 - Звук [х]. Мала буква х. Читання слів, речень і тексту з вивченими літерами\Буква х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65" y="1832233"/>
            <a:ext cx="3299028" cy="461356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4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62692" y="540748"/>
            <a:ext cx="8756193" cy="82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завдання </a:t>
            </a:r>
            <a:r>
              <a:rPr lang="uk-UA" sz="4000" b="1" dirty="0" err="1">
                <a:solidFill>
                  <a:schemeClr val="bg1"/>
                </a:solidFill>
              </a:rPr>
              <a:t>Читалочки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8" y="1330037"/>
            <a:ext cx="2017184" cy="21259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17266" t="43890" r="39754" b="41419"/>
          <a:stretch/>
        </p:blipFill>
        <p:spPr>
          <a:xfrm>
            <a:off x="1796708" y="1802020"/>
            <a:ext cx="8926710" cy="171638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808583" y="3664602"/>
            <a:ext cx="8914835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AFF0"/>
                </a:solidFill>
              </a:rPr>
              <a:t>ха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лат</a:t>
            </a:r>
            <a:r>
              <a:rPr lang="ru-RU" sz="4800" b="1" dirty="0">
                <a:solidFill>
                  <a:srgbClr val="000000"/>
                </a:solidFill>
              </a:rPr>
              <a:t>    </a:t>
            </a:r>
            <a:r>
              <a:rPr lang="ru-RU" sz="4800" b="1" dirty="0" smtClean="0">
                <a:solidFill>
                  <a:srgbClr val="000000"/>
                </a:solidFill>
              </a:rPr>
              <a:t>      </a:t>
            </a:r>
            <a:r>
              <a:rPr lang="ru-RU" sz="4800" b="1" dirty="0" smtClean="0">
                <a:solidFill>
                  <a:srgbClr val="00AFF0"/>
                </a:solidFill>
              </a:rPr>
              <a:t>хо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лод</a:t>
            </a:r>
            <a:r>
              <a:rPr lang="ru-RU" sz="4800" b="1" dirty="0" smtClean="0">
                <a:solidFill>
                  <a:srgbClr val="000000"/>
                </a:solidFill>
              </a:rPr>
              <a:t>            </a:t>
            </a:r>
            <a:r>
              <a:rPr lang="ru-RU" sz="4800" b="1" dirty="0" err="1">
                <a:solidFill>
                  <a:srgbClr val="00AFF0"/>
                </a:solidFill>
              </a:rPr>
              <a:t>ху</a:t>
            </a:r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</a:rPr>
              <a:t>стка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800" b="1" dirty="0">
                <a:solidFill>
                  <a:srgbClr val="00AFF0"/>
                </a:solidFill>
              </a:rPr>
              <a:t>ха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лва</a:t>
            </a:r>
            <a:r>
              <a:rPr lang="ru-RU" sz="4800" b="1" dirty="0">
                <a:solidFill>
                  <a:srgbClr val="000000"/>
                </a:solidFill>
              </a:rPr>
              <a:t>    </a:t>
            </a:r>
            <a:r>
              <a:rPr lang="ru-RU" sz="4800" b="1" dirty="0" smtClean="0">
                <a:solidFill>
                  <a:srgbClr val="000000"/>
                </a:solidFill>
              </a:rPr>
              <a:t>      </a:t>
            </a:r>
            <a:r>
              <a:rPr lang="ru-RU" sz="4800" b="1" dirty="0" err="1" smtClean="0">
                <a:solidFill>
                  <a:srgbClr val="00AFF0"/>
                </a:solidFill>
              </a:rPr>
              <a:t>хо</a:t>
            </a:r>
            <a:r>
              <a:rPr lang="ru-RU" sz="4800" b="1" dirty="0" err="1" smtClean="0">
                <a:solidFill>
                  <a:schemeClr val="accent2">
                    <a:lumMod val="75000"/>
                  </a:schemeClr>
                </a:solidFill>
              </a:rPr>
              <a:t>кей</a:t>
            </a:r>
            <a:r>
              <a:rPr lang="ru-RU" sz="4800" b="1" dirty="0" smtClean="0">
                <a:solidFill>
                  <a:srgbClr val="000000"/>
                </a:solidFill>
              </a:rPr>
              <a:t>           </a:t>
            </a:r>
            <a:r>
              <a:rPr lang="ru-RU" sz="4800" b="1" dirty="0">
                <a:solidFill>
                  <a:srgbClr val="00AFF0"/>
                </a:solidFill>
              </a:rPr>
              <a:t>ху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дожник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65610" y="695195"/>
            <a:ext cx="8756193" cy="8010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разом зі Щебетунчиком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8934" y="1781648"/>
            <a:ext cx="799698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Ах-ах-ах —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заліз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дах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Іх-іх-іх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розкололи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ми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горіх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Ох-ох-ох —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ховраш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к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зібрав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горох.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Ух-ух-ух — на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дорозі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жвавий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рух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153664" y="2196658"/>
            <a:ext cx="2715270" cy="32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1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i.ua/photo/images/pic/8/7/3860978_12c0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009" y="1353787"/>
            <a:ext cx="3661448" cy="48275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50228" y="1318512"/>
            <a:ext cx="6096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Завірюха</a:t>
            </a:r>
            <a:r>
              <a:rPr lang="ru-RU" sz="3600" b="1" dirty="0" smtClean="0">
                <a:solidFill>
                  <a:schemeClr val="bg1"/>
                </a:solidFill>
              </a:rPr>
              <a:t> в гай </a:t>
            </a:r>
            <a:r>
              <a:rPr lang="ru-RU" sz="3600" b="1" dirty="0" err="1" smtClean="0">
                <a:solidFill>
                  <a:schemeClr val="bg1"/>
                </a:solidFill>
              </a:rPr>
              <a:t>прийшла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Та </a:t>
            </a:r>
            <a:r>
              <a:rPr lang="ru-RU" sz="3600" b="1" dirty="0" err="1" smtClean="0">
                <a:solidFill>
                  <a:schemeClr val="bg1"/>
                </a:solidFill>
              </a:rPr>
              <a:t>сестрицю</a:t>
            </a:r>
            <a:r>
              <a:rPr lang="ru-RU" sz="3600" b="1" dirty="0" smtClean="0">
                <a:solidFill>
                  <a:schemeClr val="bg1"/>
                </a:solidFill>
              </a:rPr>
              <a:t> привела.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err="1" smtClean="0">
                <a:solidFill>
                  <a:schemeClr val="bg1"/>
                </a:solidFill>
              </a:rPr>
              <a:t>Сніг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кружля</a:t>
            </a:r>
            <a:r>
              <a:rPr lang="ru-RU" sz="3600" b="1" dirty="0" smtClean="0">
                <a:solidFill>
                  <a:schemeClr val="bg1"/>
                </a:solidFill>
              </a:rPr>
              <a:t>, не стелиться.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err="1" smtClean="0">
                <a:solidFill>
                  <a:schemeClr val="bg1"/>
                </a:solidFill>
              </a:rPr>
              <a:t>Звуть</a:t>
            </a:r>
            <a:r>
              <a:rPr lang="ru-RU" sz="3600" b="1" dirty="0" smtClean="0">
                <a:solidFill>
                  <a:schemeClr val="bg1"/>
                </a:solidFill>
              </a:rPr>
              <a:t> сестру ...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3456" y="3621173"/>
            <a:ext cx="60960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хуртовина, завія, заметіль, віхола, хуга, </a:t>
            </a:r>
            <a:r>
              <a:rPr lang="uk-UA" sz="4000" b="1" dirty="0" err="1" smtClean="0">
                <a:solidFill>
                  <a:schemeClr val="bg1"/>
                </a:solidFill>
              </a:rPr>
              <a:t>хуговій</a:t>
            </a:r>
            <a:r>
              <a:rPr lang="uk-UA" sz="4000" b="1" dirty="0" smtClean="0">
                <a:solidFill>
                  <a:schemeClr val="bg1"/>
                </a:solidFill>
              </a:rPr>
              <a:t>, буран, завірюха, сніжниця, метелиця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60665" y="403760"/>
            <a:ext cx="9227127" cy="8106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В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яких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словах </a:t>
            </a:r>
            <a:r>
              <a:rPr kumimoji="0" lang="ru-RU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зустр</a:t>
            </a:r>
            <a:r>
              <a:rPr kumimoji="0" lang="uk-UA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івся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звук [Х]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1456" y="3072882"/>
            <a:ext cx="2386940" cy="5482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+mn-lt"/>
              </a:rPr>
              <a:t>хурделиця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0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0375" y="1033154"/>
            <a:ext cx="10831080" cy="569386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Зима.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Христинка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вдома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сама.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Раптом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постукав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вікно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Христинка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насторожено запитала:</a:t>
            </a:r>
          </a:p>
          <a:p>
            <a:pPr indent="36195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там?</a:t>
            </a:r>
          </a:p>
          <a:p>
            <a:pPr indent="361950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Ніхто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відповів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Знову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вікном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загуркотіло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Христинка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заховалась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за штору.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Раптом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відхилив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двері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36195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там?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тривожилась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Христинка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36195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Де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Христинко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— сказав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знайомий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голос.</a:t>
            </a:r>
          </a:p>
          <a:p>
            <a:pPr indent="36195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Мамо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!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зраділа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донька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стукав до мене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вікно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36195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То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хуга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36195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Хто-хто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перепитала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Христинка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36195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Хуртовина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віхола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заметіль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indent="36195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      — Так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багато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стукало?</a:t>
            </a:r>
          </a:p>
          <a:p>
            <a:pPr indent="361950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      — Та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одна!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посміхнулась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мама.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442" t="7231" r="6870" b="9506"/>
          <a:stretch/>
        </p:blipFill>
        <p:spPr>
          <a:xfrm>
            <a:off x="10005508" y="1553095"/>
            <a:ext cx="1980000" cy="2520000"/>
          </a:xfrm>
          <a:prstGeom prst="rect">
            <a:avLst/>
          </a:prstGeom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39315" y="392728"/>
            <a:ext cx="8756193" cy="7235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текст. Придумай заголовок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771408" y="4476997"/>
            <a:ext cx="4536374" cy="118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314A516-FB75-49CA-95E3-442F769DD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33" y="2267912"/>
            <a:ext cx="2510681" cy="17421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4DA4189-56A1-4CE6-8D06-24B0B6AB4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5" y="2191843"/>
            <a:ext cx="2510681" cy="17421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E4D4094-B189-4FBA-9745-56BFD4340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76" y="2423230"/>
            <a:ext cx="2510681" cy="174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13E6E7D-F7D2-441F-A66F-352E32A83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75" y="4304159"/>
            <a:ext cx="2510681" cy="1742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5D7E3A2-4BF0-4499-BD4B-C92B12395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801" y="4165335"/>
            <a:ext cx="2510681" cy="17421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74EC39F-82A3-4502-85F3-AD5733CC5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39" y="4272657"/>
            <a:ext cx="2601478" cy="1805107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235034" y="488530"/>
            <a:ext cx="9666513" cy="879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урок. Вправа «Шляпа»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1557102" y="1550897"/>
            <a:ext cx="9010037" cy="717015"/>
          </a:xfrm>
          <a:prstGeom prst="plaqu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шляпи. Шляпу якого кольору ти вибираєш? Чому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39920" y="1630412"/>
            <a:ext cx="7521649" cy="48243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>
              <a:buAutoNum type="arabicPeriod"/>
            </a:pPr>
            <a:r>
              <a:rPr lang="ru-RU" sz="2800" dirty="0" err="1"/>
              <a:t>Які</a:t>
            </a:r>
            <a:r>
              <a:rPr lang="ru-RU" sz="2800" dirty="0"/>
              <a:t> слова в </a:t>
            </a:r>
            <a:r>
              <a:rPr lang="ru-RU" sz="2800" dirty="0" err="1"/>
              <a:t>тексті</a:t>
            </a:r>
            <a:r>
              <a:rPr lang="ru-RU" sz="2800" dirty="0"/>
              <a:t> </a:t>
            </a:r>
            <a:r>
              <a:rPr lang="ru-RU" sz="2800" dirty="0" err="1" smtClean="0"/>
              <a:t>тобі</a:t>
            </a:r>
            <a:r>
              <a:rPr lang="ru-RU" sz="2800" dirty="0" smtClean="0"/>
              <a:t> </a:t>
            </a:r>
            <a:r>
              <a:rPr lang="ru-RU" sz="2800" dirty="0"/>
              <a:t>не </a:t>
            </a:r>
            <a:r>
              <a:rPr lang="ru-RU" sz="2800" dirty="0" err="1"/>
              <a:t>зрозумілі</a:t>
            </a:r>
            <a:r>
              <a:rPr lang="ru-RU" sz="2800" dirty="0"/>
              <a:t>?</a:t>
            </a:r>
          </a:p>
          <a:p>
            <a:pPr marL="355600" indent="-355600">
              <a:buAutoNum type="arabicPeriod"/>
            </a:pPr>
            <a:r>
              <a:rPr lang="ru-RU" sz="2800" dirty="0"/>
              <a:t>Про кого </a:t>
            </a:r>
            <a:r>
              <a:rPr lang="ru-RU" sz="2800" dirty="0" err="1"/>
              <a:t>розповідається</a:t>
            </a:r>
            <a:r>
              <a:rPr lang="ru-RU" sz="2800" dirty="0"/>
              <a:t> в </a:t>
            </a:r>
            <a:r>
              <a:rPr lang="ru-RU" sz="2800" dirty="0" err="1"/>
              <a:t>тексті</a:t>
            </a:r>
            <a:r>
              <a:rPr lang="ru-RU" sz="2800" dirty="0"/>
              <a:t>?</a:t>
            </a:r>
          </a:p>
          <a:p>
            <a:pPr marL="355600" indent="-355600">
              <a:buAutoNum type="arabicPeriod"/>
            </a:pP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налякало</a:t>
            </a:r>
            <a:r>
              <a:rPr lang="ru-RU" sz="2800" dirty="0"/>
              <a:t> </a:t>
            </a:r>
            <a:r>
              <a:rPr lang="ru-RU" sz="2800" dirty="0" err="1"/>
              <a:t>Христинку</a:t>
            </a:r>
            <a:r>
              <a:rPr lang="ru-RU" sz="2800" dirty="0"/>
              <a:t>?</a:t>
            </a:r>
          </a:p>
          <a:p>
            <a:pPr marL="355600" indent="-355600">
              <a:buAutoNum type="arabicPeriod"/>
            </a:pPr>
            <a:r>
              <a:rPr lang="ru-RU" sz="2800" dirty="0" err="1"/>
              <a:t>Чому</a:t>
            </a:r>
            <a:r>
              <a:rPr lang="ru-RU" sz="2800" dirty="0"/>
              <a:t> за </a:t>
            </a:r>
            <a:r>
              <a:rPr lang="ru-RU" sz="2800" dirty="0" err="1"/>
              <a:t>вікном</a:t>
            </a:r>
            <a:r>
              <a:rPr lang="ru-RU" sz="2800" dirty="0"/>
              <a:t> </a:t>
            </a:r>
            <a:r>
              <a:rPr lang="ru-RU" sz="2800" dirty="0" err="1"/>
              <a:t>ніхто</a:t>
            </a:r>
            <a:r>
              <a:rPr lang="ru-RU" sz="2800" dirty="0"/>
              <a:t> не </a:t>
            </a:r>
            <a:r>
              <a:rPr lang="ru-RU" sz="2800" dirty="0" err="1"/>
              <a:t>відповів</a:t>
            </a:r>
            <a:r>
              <a:rPr lang="ru-RU" sz="2800" dirty="0"/>
              <a:t> </a:t>
            </a:r>
            <a:r>
              <a:rPr lang="ru-RU" sz="2800" dirty="0" err="1"/>
              <a:t>дівчинці</a:t>
            </a:r>
            <a:r>
              <a:rPr lang="ru-RU" sz="2800" dirty="0"/>
              <a:t>? </a:t>
            </a:r>
          </a:p>
          <a:p>
            <a:pPr marL="355600" indent="-355600">
              <a:buAutoNum type="arabicPeriod"/>
            </a:pPr>
            <a:r>
              <a:rPr lang="ru-RU" sz="2800" dirty="0"/>
              <a:t>Коли </a:t>
            </a:r>
            <a:r>
              <a:rPr lang="ru-RU" sz="2800" dirty="0" err="1"/>
              <a:t>дівчинка</a:t>
            </a:r>
            <a:r>
              <a:rPr lang="ru-RU" sz="2800" dirty="0"/>
              <a:t> </a:t>
            </a:r>
            <a:r>
              <a:rPr lang="ru-RU" sz="2800" dirty="0" err="1"/>
              <a:t>зраділа</a:t>
            </a:r>
            <a:r>
              <a:rPr lang="ru-RU" sz="2800" dirty="0"/>
              <a:t>?</a:t>
            </a:r>
          </a:p>
          <a:p>
            <a:pPr marL="355600" indent="-355600">
              <a:buAutoNum type="arabicPeriod"/>
            </a:pPr>
            <a:r>
              <a:rPr lang="ru-RU" sz="2800" dirty="0"/>
              <a:t>Про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дівчинка</a:t>
            </a:r>
            <a:r>
              <a:rPr lang="ru-RU" sz="2800" dirty="0"/>
              <a:t> запитала в </a:t>
            </a:r>
            <a:r>
              <a:rPr lang="ru-RU" sz="2800" dirty="0" err="1"/>
              <a:t>мами</a:t>
            </a:r>
            <a:r>
              <a:rPr lang="ru-RU" sz="2800" dirty="0"/>
              <a:t>?</a:t>
            </a:r>
          </a:p>
          <a:p>
            <a:pPr marL="355600" indent="-355600">
              <a:buAutoNum type="arabicPeriod"/>
            </a:pPr>
            <a:r>
              <a:rPr lang="ru-RU" sz="2800" dirty="0" err="1"/>
              <a:t>Що</a:t>
            </a:r>
            <a:r>
              <a:rPr lang="ru-RU" sz="2800" dirty="0"/>
              <a:t> мама </a:t>
            </a:r>
            <a:r>
              <a:rPr lang="ru-RU" sz="2800" dirty="0" err="1"/>
              <a:t>відповіла</a:t>
            </a:r>
            <a:r>
              <a:rPr lang="ru-RU" sz="2800" dirty="0"/>
              <a:t>? </a:t>
            </a:r>
          </a:p>
          <a:p>
            <a:pPr marL="355600" indent="-355600">
              <a:buAutoNum type="arabicPeriod"/>
            </a:pPr>
            <a:r>
              <a:rPr lang="ru-RU" sz="2800" dirty="0" err="1"/>
              <a:t>Чому</a:t>
            </a:r>
            <a:r>
              <a:rPr lang="ru-RU" sz="2800" dirty="0"/>
              <a:t> мама сказала, </a:t>
            </a:r>
            <a:r>
              <a:rPr lang="ru-RU" sz="2800" dirty="0" err="1"/>
              <a:t>що</a:t>
            </a:r>
            <a:r>
              <a:rPr lang="ru-RU" sz="2800" dirty="0"/>
              <a:t> стукала </a:t>
            </a:r>
            <a:r>
              <a:rPr lang="ru-RU" sz="2800" i="1" dirty="0" err="1"/>
              <a:t>хуга</a:t>
            </a:r>
            <a:r>
              <a:rPr lang="ru-RU" sz="2800" i="1" dirty="0"/>
              <a:t>, </a:t>
            </a:r>
            <a:r>
              <a:rPr lang="ru-RU" sz="2800" i="1" dirty="0" err="1"/>
              <a:t>хуртовина</a:t>
            </a:r>
            <a:r>
              <a:rPr lang="ru-RU" sz="2800" i="1" dirty="0"/>
              <a:t>, </a:t>
            </a:r>
            <a:r>
              <a:rPr lang="ru-RU" sz="2800" i="1" dirty="0" err="1"/>
              <a:t>віхола</a:t>
            </a:r>
            <a:r>
              <a:rPr lang="ru-RU" sz="2800" i="1" dirty="0"/>
              <a:t> й </a:t>
            </a:r>
            <a:r>
              <a:rPr lang="ru-RU" sz="2800" i="1" dirty="0" err="1"/>
              <a:t>заметіль</a:t>
            </a:r>
            <a:r>
              <a:rPr lang="ru-RU" sz="2800" dirty="0"/>
              <a:t>, але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не </a:t>
            </a:r>
            <a:r>
              <a:rPr lang="ru-RU" sz="2800" dirty="0" err="1"/>
              <a:t>багато</a:t>
            </a:r>
            <a:r>
              <a:rPr lang="ru-RU" sz="2800" dirty="0"/>
              <a:t>, а одна? </a:t>
            </a:r>
          </a:p>
        </p:txBody>
      </p:sp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7" y="1630412"/>
            <a:ext cx="3712408" cy="37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18236" y="57728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тексту»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0937" y="654908"/>
            <a:ext cx="8732066" cy="803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Розгадай ребус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Как нарисовать муху карандашом поэтапно для начинающих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24888" r="12846" b="20065"/>
          <a:stretch/>
        </p:blipFill>
        <p:spPr bwMode="auto">
          <a:xfrm>
            <a:off x="1288166" y="1690671"/>
            <a:ext cx="2828546" cy="182348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01384" y="1817581"/>
            <a:ext cx="960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>
                <a:solidFill>
                  <a:srgbClr val="7030A0"/>
                </a:solidFill>
              </a:rPr>
              <a:t>а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341" y="4945919"/>
            <a:ext cx="321778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/>
              <a:t>мухомор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9893" y="1817581"/>
            <a:ext cx="358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 err="1">
                <a:solidFill>
                  <a:srgbClr val="7030A0"/>
                </a:solidFill>
              </a:rPr>
              <a:t>омор</a:t>
            </a:r>
            <a:endParaRPr lang="ru-RU" sz="9600" b="1" dirty="0">
              <a:solidFill>
                <a:srgbClr val="7030A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134542" y="1882664"/>
            <a:ext cx="1150534" cy="16798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91299" y="3833497"/>
            <a:ext cx="251448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/>
              <a:t>муха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4050686" y="3974433"/>
            <a:ext cx="286307" cy="641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10232" y="3817194"/>
            <a:ext cx="251448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 err="1"/>
              <a:t>омор</a:t>
            </a:r>
            <a:endParaRPr lang="uk-UA" sz="5400" b="1" dirty="0"/>
          </a:p>
        </p:txBody>
      </p:sp>
      <p:pic>
        <p:nvPicPr>
          <p:cNvPr id="1028" name="Picture 4" descr="Грибочек мухомор рисунок - 73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95" y="3326356"/>
            <a:ext cx="1968374" cy="252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9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1" y="660164"/>
            <a:ext cx="2563902" cy="313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856740" y="434341"/>
            <a:ext cx="9163561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1. Навчання грамоти\1 УРОКИ 2023\Читання\5 Блок г ґ ж ш ь х ч\068 - Звук [х]. Мала буква х. Читання слів, речень і тексту з вивченими літерами\2024-02-01_2235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63" y="1484787"/>
            <a:ext cx="8564238" cy="387098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64633" y="1484788"/>
            <a:ext cx="4455668" cy="9021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Назви малюнки. Побудуй звукові схеми цих слів.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777" y="4199132"/>
            <a:ext cx="2518352" cy="11566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Надрукуй малу букву ш і склади з ними у клітинках.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1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18060" y="2968072"/>
            <a:ext cx="1622131" cy="58613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в</a:t>
            </a:r>
            <a:r>
              <a:rPr lang="uk-UA" sz="3600" b="1" dirty="0" smtClean="0">
                <a:solidFill>
                  <a:srgbClr val="FF0000"/>
                </a:solidFill>
              </a:rPr>
              <a:t>ата –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02935" y="2236149"/>
            <a:ext cx="1804814" cy="5722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с</a:t>
            </a:r>
            <a:r>
              <a:rPr lang="uk-UA" sz="3600" b="1" dirty="0" smtClean="0">
                <a:solidFill>
                  <a:srgbClr val="FF0000"/>
                </a:solidFill>
              </a:rPr>
              <a:t>алат – 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5" y="1534257"/>
            <a:ext cx="2529444" cy="30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118060" y="2183174"/>
            <a:ext cx="1682481" cy="6728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г</a:t>
            </a:r>
            <a:r>
              <a:rPr lang="uk-UA" sz="3600" b="1" dirty="0" smtClean="0">
                <a:solidFill>
                  <a:srgbClr val="FF0000"/>
                </a:solidFill>
              </a:rPr>
              <a:t>олод –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02935" y="2939737"/>
            <a:ext cx="1804814" cy="5722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р</a:t>
            </a:r>
            <a:r>
              <a:rPr lang="uk-UA" sz="3600" b="1" dirty="0" smtClean="0">
                <a:solidFill>
                  <a:srgbClr val="FF0000"/>
                </a:solidFill>
              </a:rPr>
              <a:t>обот – 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18060" y="1326361"/>
            <a:ext cx="7502286" cy="7256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Заміни виділені букви, щоб утворилися нові слова. Надрукуй їх у клітинках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18060" y="1295042"/>
            <a:ext cx="7517967" cy="8402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З’єднай стрілочками малюнки і слова.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Надрукуй у клітинках назви цих малюнків.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21485" y="1295116"/>
            <a:ext cx="7547903" cy="8607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речення за світлиною і схемами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29512" y="2227020"/>
            <a:ext cx="1631140" cy="6728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х</a:t>
            </a:r>
            <a:r>
              <a:rPr lang="uk-UA" sz="3600" b="1" dirty="0" smtClean="0">
                <a:solidFill>
                  <a:srgbClr val="FF0000"/>
                </a:solidFill>
              </a:rPr>
              <a:t>олод 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38520" y="2978916"/>
            <a:ext cx="1622131" cy="58613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х</a:t>
            </a:r>
            <a:r>
              <a:rPr lang="uk-UA" sz="3600" b="1" dirty="0" smtClean="0">
                <a:solidFill>
                  <a:srgbClr val="FF0000"/>
                </a:solidFill>
              </a:rPr>
              <a:t>ата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763989" y="2236149"/>
            <a:ext cx="1648574" cy="5722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х</a:t>
            </a:r>
            <a:r>
              <a:rPr lang="uk-UA" sz="3600" b="1" dirty="0" smtClean="0">
                <a:solidFill>
                  <a:srgbClr val="FF0000"/>
                </a:solidFill>
              </a:rPr>
              <a:t>алат  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63989" y="2985872"/>
            <a:ext cx="1648573" cy="5722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х</a:t>
            </a:r>
            <a:r>
              <a:rPr lang="uk-UA" sz="3600" b="1" dirty="0" smtClean="0">
                <a:solidFill>
                  <a:srgbClr val="FF0000"/>
                </a:solidFill>
              </a:rPr>
              <a:t>обот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D:\1 клас\1. Навчання грамоти\1 УРОКИ 2023\Читання\5 Блок г ґ ж ш ь х ч\068 - Звук [х]. Мала буква х. Читання слів, речень і тексту з вивченими літерами\2024-02-01_2307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85" y="2183174"/>
            <a:ext cx="7308235" cy="217507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4477955" y="2563454"/>
            <a:ext cx="913402" cy="137301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4283349" y="2619664"/>
            <a:ext cx="1092326" cy="60452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4089026" y="3258359"/>
            <a:ext cx="1302330" cy="68507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8965871" y="3689502"/>
            <a:ext cx="1463849" cy="5078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хліб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442250" y="2204248"/>
            <a:ext cx="1987470" cy="6728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горіхи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677263" y="2921925"/>
            <a:ext cx="1735300" cy="6728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муха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 descr="D:\1 клас\1. Навчання грамоти\1 УРОКИ 2023\Читання\5 Блок г ґ ж ш ь х ч\068 - Звук [х]. Мала буква х. Читання слів, речень і тексту з вивченими літерами\2024-02-01_2317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85" y="2163643"/>
            <a:ext cx="7567422" cy="288337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8" grpId="0" animBg="1"/>
      <p:bldP spid="41" grpId="0" animBg="1"/>
      <p:bldP spid="47" grpId="0" animBg="1"/>
      <p:bldP spid="48" grpId="0" animBg="1"/>
      <p:bldP spid="61" grpId="0" animBg="1"/>
      <p:bldP spid="62" grpId="0" animBg="1"/>
      <p:bldP spid="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58714" y="407564"/>
            <a:ext cx="8811364" cy="9321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learningapps.org/qrcode.php?id=pizxi58h3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124" y="2192693"/>
            <a:ext cx="1231642" cy="123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93685" y="494529"/>
            <a:ext cx="8732066" cy="799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Метод </a:t>
            </a:r>
            <a:r>
              <a:rPr lang="en-US" sz="4000" b="1" dirty="0" smtClean="0">
                <a:solidFill>
                  <a:schemeClr val="bg1"/>
                </a:solidFill>
              </a:rPr>
              <a:t>“</a:t>
            </a:r>
            <a:r>
              <a:rPr lang="uk-UA" sz="4000" b="1" smtClean="0">
                <a:solidFill>
                  <a:schemeClr val="bg1"/>
                </a:solidFill>
              </a:rPr>
              <a:t>Шляпи </a:t>
            </a:r>
            <a:r>
              <a:rPr lang="uk-UA" sz="4000" b="1" dirty="0">
                <a:solidFill>
                  <a:schemeClr val="bg1"/>
                </a:solidFill>
              </a:rPr>
              <a:t>де Боно</a:t>
            </a:r>
            <a:r>
              <a:rPr lang="en-US" sz="4000" b="1" dirty="0">
                <a:solidFill>
                  <a:schemeClr val="bg1"/>
                </a:solidFill>
              </a:rPr>
              <a:t>”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314A516-FB75-49CA-95E3-442F769DD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7" y="1031643"/>
            <a:ext cx="1781088" cy="12358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4DA4189-56A1-4CE6-8D06-24B0B6AB4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98" y="1811393"/>
            <a:ext cx="1781088" cy="12358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E4D4094-B189-4FBA-9745-56BFD4340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7" y="4785676"/>
            <a:ext cx="1781088" cy="12358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13E6E7D-F7D2-441F-A66F-352E32A83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34" y="5427355"/>
            <a:ext cx="1781088" cy="12358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5D7E3A2-4BF0-4499-BD4B-C92B12395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41" y="3739158"/>
            <a:ext cx="1781088" cy="1235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74EC39F-82A3-4502-85F3-AD5733CC5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8" y="2939321"/>
            <a:ext cx="1845500" cy="1280551"/>
          </a:xfrm>
          <a:prstGeom prst="rect">
            <a:avLst/>
          </a:prstGeom>
        </p:spPr>
      </p:pic>
      <p:sp>
        <p:nvSpPr>
          <p:cNvPr id="20" name="Прямокутник: округлені кути 19">
            <a:extLst>
              <a:ext uri="{FF2B5EF4-FFF2-40B4-BE49-F238E27FC236}">
                <a16:creationId xmlns="" xmlns:a16="http://schemas.microsoft.com/office/drawing/2014/main" id="{ED019465-BD69-45B9-B8C1-2C70C95BF8C4}"/>
              </a:ext>
            </a:extLst>
          </p:cNvPr>
          <p:cNvSpPr/>
          <p:nvPr/>
        </p:nvSpPr>
        <p:spPr>
          <a:xfrm>
            <a:off x="2714324" y="1424325"/>
            <a:ext cx="8294102" cy="660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002060"/>
                </a:solidFill>
              </a:rPr>
              <a:t>Інформація. </a:t>
            </a:r>
            <a:r>
              <a:rPr lang="ru-RU" sz="2400" dirty="0">
                <a:solidFill>
                  <a:srgbClr val="002060"/>
                </a:solidFill>
              </a:rPr>
              <a:t>Що </a:t>
            </a:r>
            <a:r>
              <a:rPr lang="ru-RU" sz="2400" dirty="0" err="1">
                <a:solidFill>
                  <a:srgbClr val="002060"/>
                </a:solidFill>
              </a:rPr>
              <a:t>мені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відомо</a:t>
            </a:r>
            <a:r>
              <a:rPr lang="ru-RU" sz="2400" dirty="0">
                <a:solidFill>
                  <a:srgbClr val="002060"/>
                </a:solidFill>
              </a:rPr>
              <a:t> про </a:t>
            </a:r>
            <a:r>
              <a:rPr lang="ru-RU" sz="2400" dirty="0" err="1">
                <a:solidFill>
                  <a:srgbClr val="002060"/>
                </a:solidFill>
              </a:rPr>
              <a:t>літеру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«ха»?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="" xmlns:a16="http://schemas.microsoft.com/office/drawing/2014/main" id="{955B1453-4A4A-4079-A27A-ADD674F6D60E}"/>
              </a:ext>
            </a:extLst>
          </p:cNvPr>
          <p:cNvSpPr/>
          <p:nvPr/>
        </p:nvSpPr>
        <p:spPr>
          <a:xfrm>
            <a:off x="3160122" y="2244464"/>
            <a:ext cx="8394569" cy="660231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002060"/>
                </a:solidFill>
              </a:rPr>
              <a:t>Логічний позитив. </a:t>
            </a:r>
            <a:r>
              <a:rPr lang="uk-UA" sz="2400" dirty="0">
                <a:solidFill>
                  <a:srgbClr val="002060"/>
                </a:solidFill>
              </a:rPr>
              <a:t>Для чого люди використовують слова?</a:t>
            </a: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="" xmlns:a16="http://schemas.microsoft.com/office/drawing/2014/main" id="{58EAC579-E7B1-4B7F-8029-651ED2E5A699}"/>
              </a:ext>
            </a:extLst>
          </p:cNvPr>
          <p:cNvSpPr/>
          <p:nvPr/>
        </p:nvSpPr>
        <p:spPr>
          <a:xfrm>
            <a:off x="2714324" y="3047250"/>
            <a:ext cx="8294102" cy="70435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Критика. </a:t>
            </a:r>
            <a:r>
              <a:rPr lang="ru-RU" sz="2400" dirty="0" err="1" smtClean="0">
                <a:solidFill>
                  <a:schemeClr val="bg1"/>
                </a:solidFill>
              </a:rPr>
              <a:t>Назви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слова,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пишуться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літерою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«х».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22">
            <a:extLst>
              <a:ext uri="{FF2B5EF4-FFF2-40B4-BE49-F238E27FC236}">
                <a16:creationId xmlns="" xmlns:a16="http://schemas.microsoft.com/office/drawing/2014/main" id="{350C9390-787E-45A1-9F98-E1835B8D44FD}"/>
              </a:ext>
            </a:extLst>
          </p:cNvPr>
          <p:cNvSpPr/>
          <p:nvPr/>
        </p:nvSpPr>
        <p:spPr>
          <a:xfrm>
            <a:off x="3160123" y="3840761"/>
            <a:ext cx="8394568" cy="796319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Почуття та інтуїція. </a:t>
            </a:r>
            <a:r>
              <a:rPr lang="ru-RU" sz="2400" dirty="0" err="1">
                <a:solidFill>
                  <a:schemeClr val="bg1"/>
                </a:solidFill>
              </a:rPr>
              <a:t>Навіщо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потрібно</a:t>
            </a:r>
            <a:r>
              <a:rPr lang="ru-RU" sz="2400" dirty="0">
                <a:solidFill>
                  <a:schemeClr val="bg1"/>
                </a:solidFill>
              </a:rPr>
              <a:t> знати </a:t>
            </a:r>
            <a:r>
              <a:rPr lang="ru-RU" sz="2400" dirty="0" err="1">
                <a:solidFill>
                  <a:schemeClr val="bg1"/>
                </a:solidFill>
              </a:rPr>
              <a:t>всі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літери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абетці</a:t>
            </a:r>
            <a:r>
              <a:rPr lang="ru-RU" sz="2400" dirty="0">
                <a:solidFill>
                  <a:schemeClr val="bg1"/>
                </a:solidFill>
              </a:rPr>
              <a:t>?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="" xmlns:a16="http://schemas.microsoft.com/office/drawing/2014/main" id="{787203FF-F7D3-4E5A-9E28-E1FAB9AB44EA}"/>
              </a:ext>
            </a:extLst>
          </p:cNvPr>
          <p:cNvSpPr/>
          <p:nvPr/>
        </p:nvSpPr>
        <p:spPr>
          <a:xfrm>
            <a:off x="2714324" y="4744290"/>
            <a:ext cx="8294102" cy="660231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Креативність. </a:t>
            </a:r>
            <a:r>
              <a:rPr lang="uk-UA" sz="2400" dirty="0"/>
              <a:t>Що </a:t>
            </a:r>
            <a:r>
              <a:rPr lang="uk-UA" sz="2400" dirty="0" smtClean="0"/>
              <a:t>означають слова </a:t>
            </a:r>
            <a:r>
              <a:rPr lang="uk-UA" sz="2400" i="1" dirty="0" smtClean="0"/>
              <a:t>хурделиця</a:t>
            </a:r>
            <a:r>
              <a:rPr lang="uk-UA" sz="2400" i="1" smtClean="0"/>
              <a:t>, віхола</a:t>
            </a:r>
            <a:r>
              <a:rPr lang="uk-UA" sz="2400" smtClean="0"/>
              <a:t>?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="" xmlns:a16="http://schemas.microsoft.com/office/drawing/2014/main" id="{B4626061-E0C7-485C-BA2B-9E8A93908F81}"/>
              </a:ext>
            </a:extLst>
          </p:cNvPr>
          <p:cNvSpPr/>
          <p:nvPr/>
        </p:nvSpPr>
        <p:spPr>
          <a:xfrm>
            <a:off x="3160123" y="5515915"/>
            <a:ext cx="8394568" cy="81363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Управління процесом. </a:t>
            </a:r>
            <a:r>
              <a:rPr lang="uk-UA" sz="2400" dirty="0"/>
              <a:t>Навіщо мені потрібні знання, здобуті сьогодні на </a:t>
            </a:r>
            <a:r>
              <a:rPr lang="uk-UA" sz="2400" dirty="0" err="1"/>
              <a:t>уроці</a:t>
            </a:r>
            <a:r>
              <a:rPr lang="uk-UA" sz="2400" dirty="0"/>
              <a:t>?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5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6806" y="494529"/>
            <a:ext cx="8732066" cy="7880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Артикуляційна вправа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1B6BF3C-D226-4C29-85D0-F860473958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>
          <a:xfrm>
            <a:off x="7754163" y="1356729"/>
            <a:ext cx="1280427" cy="14017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5D35812-3BA2-49D2-AA7A-D60B6300788C}"/>
              </a:ext>
            </a:extLst>
          </p:cNvPr>
          <p:cNvSpPr txBox="1"/>
          <p:nvPr/>
        </p:nvSpPr>
        <p:spPr>
          <a:xfrm>
            <a:off x="479124" y="1503319"/>
            <a:ext cx="6222310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Запросимо </a:t>
            </a:r>
            <a:r>
              <a:rPr lang="ru-RU" sz="3200" b="1" dirty="0" err="1">
                <a:solidFill>
                  <a:schemeClr val="bg1"/>
                </a:solidFill>
              </a:rPr>
              <a:t>тишу</a:t>
            </a:r>
            <a:r>
              <a:rPr lang="ru-RU" sz="3200" b="1" dirty="0">
                <a:solidFill>
                  <a:schemeClr val="bg1"/>
                </a:solidFill>
              </a:rPr>
              <a:t> – ц-ц-ц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8728DB8-C227-4177-8B6F-44D9B7A133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11305"/>
          <a:stretch/>
        </p:blipFill>
        <p:spPr>
          <a:xfrm flipH="1">
            <a:off x="9120248" y="2927026"/>
            <a:ext cx="2314930" cy="17230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D35812-3BA2-49D2-AA7A-D60B6300788C}"/>
              </a:ext>
            </a:extLst>
          </p:cNvPr>
          <p:cNvSpPr txBox="1"/>
          <p:nvPr/>
        </p:nvSpPr>
        <p:spPr>
          <a:xfrm>
            <a:off x="479124" y="2222503"/>
            <a:ext cx="6993941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Вітерець у </a:t>
            </a:r>
            <a:r>
              <a:rPr lang="ru-RU" sz="3200" b="1" dirty="0" err="1">
                <a:solidFill>
                  <a:schemeClr val="bg1"/>
                </a:solidFill>
              </a:rPr>
              <a:t>лісі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листя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колише</a:t>
            </a:r>
            <a:r>
              <a:rPr lang="ru-RU" sz="3200" b="1" dirty="0">
                <a:solidFill>
                  <a:schemeClr val="bg1"/>
                </a:solidFill>
              </a:rPr>
              <a:t> – ш-ш-ш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631537F-0E5B-4F30-AD9A-C6BD49EF4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t="16858" r="9154" b="20659"/>
          <a:stretch/>
        </p:blipFill>
        <p:spPr>
          <a:xfrm>
            <a:off x="9417226" y="1378746"/>
            <a:ext cx="1971111" cy="137977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D35812-3BA2-49D2-AA7A-D60B6300788C}"/>
              </a:ext>
            </a:extLst>
          </p:cNvPr>
          <p:cNvSpPr txBox="1"/>
          <p:nvPr/>
        </p:nvSpPr>
        <p:spPr>
          <a:xfrm>
            <a:off x="479124" y="2944047"/>
            <a:ext cx="6469878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Прилетіли птахи – </a:t>
            </a:r>
            <a:r>
              <a:rPr lang="ru-RU" sz="3200" b="1" dirty="0" err="1">
                <a:solidFill>
                  <a:schemeClr val="bg1"/>
                </a:solidFill>
              </a:rPr>
              <a:t>шух-шух-шух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5D35812-3BA2-49D2-AA7A-D60B6300788C}"/>
              </a:ext>
            </a:extLst>
          </p:cNvPr>
          <p:cNvSpPr txBox="1"/>
          <p:nvPr/>
        </p:nvSpPr>
        <p:spPr>
          <a:xfrm>
            <a:off x="479124" y="3670024"/>
            <a:ext cx="6469878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Заспівав соловей – </a:t>
            </a:r>
            <a:r>
              <a:rPr lang="ru-RU" sz="3200" b="1" dirty="0" err="1">
                <a:solidFill>
                  <a:schemeClr val="bg1"/>
                </a:solidFill>
              </a:rPr>
              <a:t>тьох-тьох-тьох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844C645-FD82-42DE-BCCA-E8CC74BCD6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>
          <a:xfrm>
            <a:off x="7499435" y="2927026"/>
            <a:ext cx="1217370" cy="17230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EF1E5A7-DD49-4900-BE0A-267A89E248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r="3687" b="9052"/>
          <a:stretch/>
        </p:blipFill>
        <p:spPr>
          <a:xfrm>
            <a:off x="7078283" y="4746450"/>
            <a:ext cx="1937117" cy="16326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5D35812-3BA2-49D2-AA7A-D60B6300788C}"/>
              </a:ext>
            </a:extLst>
          </p:cNvPr>
          <p:cNvSpPr txBox="1"/>
          <p:nvPr/>
        </p:nvSpPr>
        <p:spPr>
          <a:xfrm>
            <a:off x="479124" y="4390822"/>
            <a:ext cx="6469878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Накрапає </a:t>
            </a:r>
            <a:r>
              <a:rPr lang="ru-RU" sz="3200" b="1" dirty="0" err="1">
                <a:solidFill>
                  <a:schemeClr val="bg1"/>
                </a:solidFill>
              </a:rPr>
              <a:t>дощик</a:t>
            </a:r>
            <a:r>
              <a:rPr lang="ru-RU" sz="3200" b="1" dirty="0">
                <a:solidFill>
                  <a:schemeClr val="bg1"/>
                </a:solidFill>
              </a:rPr>
              <a:t> – кап-кап-кап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0782AA8-5E8F-4DEF-9EF3-FFD71D063B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9"/>
          <a:stretch/>
        </p:blipFill>
        <p:spPr>
          <a:xfrm>
            <a:off x="9160346" y="4746450"/>
            <a:ext cx="2234733" cy="155579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5D35812-3BA2-49D2-AA7A-D60B6300788C}"/>
              </a:ext>
            </a:extLst>
          </p:cNvPr>
          <p:cNvSpPr txBox="1"/>
          <p:nvPr/>
        </p:nvSpPr>
        <p:spPr>
          <a:xfrm>
            <a:off x="451759" y="5119331"/>
            <a:ext cx="6469878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Дзюркоче вода у </a:t>
            </a:r>
            <a:r>
              <a:rPr lang="ru-RU" sz="3200" b="1" dirty="0" err="1">
                <a:solidFill>
                  <a:schemeClr val="bg1"/>
                </a:solidFill>
              </a:rPr>
              <a:t>річці</a:t>
            </a:r>
            <a:r>
              <a:rPr lang="ru-RU" sz="3200" b="1" dirty="0">
                <a:solidFill>
                  <a:schemeClr val="bg1"/>
                </a:solidFill>
              </a:rPr>
              <a:t> – </a:t>
            </a:r>
            <a:r>
              <a:rPr lang="ru-RU" sz="3200" b="1" dirty="0" err="1">
                <a:solidFill>
                  <a:schemeClr val="bg1"/>
                </a:solidFill>
              </a:rPr>
              <a:t>дз-дз-дз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55584" y="445745"/>
            <a:ext cx="8756193" cy="565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Читання ланцюжком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9402" y="1031320"/>
            <a:ext cx="10842171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Булька і бурулька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Сіренький котик Булька вийшов з будинку. На мить він зупинивсь на ґанку. Легенький вітер залоскотав йому тоненькі вуса.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Раптом на носик котикові впала крапелька води. Булька задер голову догори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Над ним висіла прозора бурулька.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— Скоро весна, — подумав котик. — Розтане сніг і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побіжать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струмки. Дерева стануть зеленими. Пташки співатимуть веселі пісеньки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Тоді увесь день буду гратись у дворі.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894930" y="471661"/>
            <a:ext cx="8756193" cy="7514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Читання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ланцюжком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1378912"/>
            <a:ext cx="11531724" cy="45858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У Льоні іменини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У маленького Льоні сьогодні іменини. До нього прийшли друзі. Вони принесли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різні подарунки.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Івась подарував Льоні мильні бульбашки. Вони були легенькі і вільно плавали в повітрі. Олесь приніс альбом і кольорові олівці. Аліна подарувала іграшкову карусель. Мишко — повітряні кульки. А Петрусь приніс справжнісінький бінокль.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Мама Льоні запросила гостей до столу і пригостила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пирогом. </a:t>
            </a:r>
          </a:p>
          <a:p>
            <a:pPr indent="361950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      Діти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задоволено смакували.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59611" y="4503301"/>
            <a:ext cx="220508" cy="382555"/>
          </a:xfrm>
          <a:prstGeom prst="rect">
            <a:avLst/>
          </a:prstGeom>
          <a:noFill/>
          <a:ln w="19050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6904" y="508962"/>
            <a:ext cx="10177153" cy="8881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розминка. Прочитай скоромовку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3022" y="1682120"/>
            <a:ext cx="493844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Хоче </a:t>
            </a:r>
            <a:r>
              <a:rPr lang="ru-RU" sz="3200" b="1" dirty="0" err="1">
                <a:solidFill>
                  <a:srgbClr val="FFFF00"/>
                </a:solidFill>
              </a:rPr>
              <a:t>дівчинка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Харитя</a:t>
            </a:r>
            <a:endParaRPr lang="ru-RU" sz="3200" b="1" dirty="0">
              <a:solidFill>
                <a:srgbClr val="FFFF00"/>
              </a:solidFill>
            </a:endParaRPr>
          </a:p>
          <a:p>
            <a:r>
              <a:rPr lang="ru-RU" sz="3200" b="1" dirty="0" err="1">
                <a:solidFill>
                  <a:srgbClr val="FFFF00"/>
                </a:solidFill>
              </a:rPr>
              <a:t>Хмарку</a:t>
            </a:r>
            <a:r>
              <a:rPr lang="ru-RU" sz="3200" b="1" dirty="0">
                <a:solidFill>
                  <a:srgbClr val="FFFF00"/>
                </a:solidFill>
              </a:rPr>
              <a:t> в </a:t>
            </a:r>
            <a:r>
              <a:rPr lang="ru-RU" sz="3200" b="1" dirty="0" err="1">
                <a:solidFill>
                  <a:srgbClr val="FFFF00"/>
                </a:solidFill>
              </a:rPr>
              <a:t>гості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запросити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Хай подивиться </a:t>
            </a:r>
            <a:r>
              <a:rPr lang="ru-RU" sz="3200" b="1" dirty="0" err="1">
                <a:solidFill>
                  <a:srgbClr val="FFFF00"/>
                </a:solidFill>
              </a:rPr>
              <a:t>хмаринка</a:t>
            </a:r>
            <a:endParaRPr lang="ru-RU" sz="3200" b="1" dirty="0">
              <a:solidFill>
                <a:srgbClr val="FFFF00"/>
              </a:solidFill>
            </a:endParaRPr>
          </a:p>
          <a:p>
            <a:r>
              <a:rPr lang="ru-RU" sz="3200" b="1" dirty="0">
                <a:solidFill>
                  <a:srgbClr val="FFFF00"/>
                </a:solidFill>
              </a:rPr>
              <a:t>На </a:t>
            </a:r>
            <a:r>
              <a:rPr lang="ru-RU" sz="3200" b="1" dirty="0" err="1">
                <a:solidFill>
                  <a:srgbClr val="FFFF00"/>
                </a:solidFill>
              </a:rPr>
              <a:t>хатинку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Харитинки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ÐÐ°ÑÑÐ¸Ð½ÐºÐ¸ Ð¿Ð¾ Ð·Ð°Ð¿ÑÐ¾ÑÑ ÐºÐ»Ð¸Ð¿Ð°ÑÑ Ð´ÐµÑÐ¸ ÑÐ°Ð·Ð³Ð¾Ð²Ð°ÑÐ¸Ð²Ð°Ñ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3848"/>
            <a:ext cx="2807473" cy="302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5869" r="6656" b="7730"/>
          <a:stretch/>
        </p:blipFill>
        <p:spPr>
          <a:xfrm>
            <a:off x="8051470" y="3957127"/>
            <a:ext cx="3646286" cy="257384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Овал 8"/>
          <p:cNvSpPr/>
          <p:nvPr/>
        </p:nvSpPr>
        <p:spPr>
          <a:xfrm>
            <a:off x="5157216" y="411093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74787" y="4151457"/>
            <a:ext cx="378601" cy="9941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728597" y="4093523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69406" y="4172551"/>
            <a:ext cx="378601" cy="813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55102" y="4091555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13022" y="3957127"/>
            <a:ext cx="4019896" cy="4871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06787" y="4165134"/>
            <a:ext cx="378601" cy="8216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62780" y="4153951"/>
            <a:ext cx="378601" cy="8952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4601406" y="3958097"/>
            <a:ext cx="2" cy="4861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778534" y="4156403"/>
            <a:ext cx="378601" cy="8952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64874" y="4571558"/>
            <a:ext cx="3215132" cy="5602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rgbClr val="FFFF00"/>
                </a:solidFill>
              </a:rPr>
              <a:t>хма</a:t>
            </a:r>
            <a:r>
              <a:rPr lang="uk-UA" sz="3200" b="1" dirty="0" smtClean="0">
                <a:solidFill>
                  <a:srgbClr val="FFFF00"/>
                </a:solidFill>
              </a:rPr>
              <a:t> – </a:t>
            </a:r>
            <a:r>
              <a:rPr lang="uk-UA" sz="3200" b="1" dirty="0" err="1" smtClean="0">
                <a:solidFill>
                  <a:srgbClr val="FFFF00"/>
                </a:solidFill>
              </a:rPr>
              <a:t>ри</a:t>
            </a:r>
            <a:r>
              <a:rPr lang="uk-UA" sz="3200" b="1" dirty="0" smtClean="0">
                <a:solidFill>
                  <a:srgbClr val="FFFF00"/>
                </a:solidFill>
              </a:rPr>
              <a:t> – </a:t>
            </a:r>
            <a:r>
              <a:rPr lang="uk-UA" sz="3200" b="1" dirty="0" err="1" smtClean="0">
                <a:solidFill>
                  <a:srgbClr val="FFFF00"/>
                </a:solidFill>
              </a:rPr>
              <a:t>нка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5525350" y="3975020"/>
            <a:ext cx="2" cy="4861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113022" y="5201748"/>
            <a:ext cx="4437777" cy="5602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 склади, 8 букв, 8 звуків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3880"/>
            <a:ext cx="4352081" cy="43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21156" y="2128714"/>
            <a:ext cx="6810724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ми познайомимось з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малою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друкованою буквою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удосконалювати вміння читати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та речення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працювати з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прочитаним твором. </a:t>
            </a:r>
          </a:p>
        </p:txBody>
      </p:sp>
    </p:spTree>
    <p:extLst>
      <p:ext uri="{BB962C8B-B14F-4D97-AF65-F5344CB8AC3E}">
        <p14:creationId xmlns:p14="http://schemas.microsoft.com/office/powerpoint/2010/main" val="18624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https://arhivurokov.ru/videouroki/html/2017/05/22/v_5922c2e4ef6d5/99690195_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5916" y="4098513"/>
            <a:ext cx="1982105" cy="22963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9090" name="Picture 2" descr="https://cdn.imaginarium.es/photo/75961/wooden-letter-for-decorating-x_7596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593" y="4051562"/>
            <a:ext cx="2318033" cy="23902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9094" name="Picture 6" descr="https://fs00.infourok.ru/images/doc/131/152590/img21.jpg"/>
          <p:cNvPicPr>
            <a:picLocks noChangeAspect="1" noChangeArrowheads="1"/>
          </p:cNvPicPr>
          <p:nvPr/>
        </p:nvPicPr>
        <p:blipFill rotWithShape="1">
          <a:blip r:embed="rId4" cstate="print"/>
          <a:srcRect l="9184" r="11030"/>
          <a:stretch/>
        </p:blipFill>
        <p:spPr bwMode="auto">
          <a:xfrm>
            <a:off x="4038864" y="1585769"/>
            <a:ext cx="2156341" cy="225658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9096" name="Picture 8" descr="https://q1.s2.jc9.ru/filecpd.php?u=aHR0cDovL3d3dy5yYXp2aXZheWthLmNvbS9kZXJldm8vYmlnL2JpZ21lbG5pY2FiLmpwZw==&amp;tp=custom&amp;w=360&amp;h=360&amp;nocrop&amp;sc=330ae&amp;ver=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9579" y="1620126"/>
            <a:ext cx="2010272" cy="224059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 descr="https://i.pinimg.com/236x/f9/cb/c7/f9cbc7de6d212df8ba8fe547b9a14e30--alphabet-language.jpg"/>
          <p:cNvPicPr/>
          <p:nvPr/>
        </p:nvPicPr>
        <p:blipFill>
          <a:blip r:embed="rId6" cstate="print"/>
          <a:srcRect l="51389" t="20690" r="4738" b="6514"/>
          <a:stretch>
            <a:fillRect/>
          </a:stretch>
        </p:blipFill>
        <p:spPr bwMode="auto">
          <a:xfrm>
            <a:off x="5489119" y="4093406"/>
            <a:ext cx="2075464" cy="22963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 що схожа буква х?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Картинки про букву Х детям — учим русский алфави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0" y="1736547"/>
            <a:ext cx="1986255" cy="19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150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5263" y="474594"/>
            <a:ext cx="8641918" cy="8912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</a:t>
            </a:r>
            <a:r>
              <a:rPr lang="uk-UA" sz="4000" b="1" dirty="0" smtClean="0">
                <a:solidFill>
                  <a:schemeClr val="bg1"/>
                </a:solidFill>
              </a:rPr>
              <a:t>«Портрет букви х»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8430" y="4628420"/>
            <a:ext cx="18135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_ </a:t>
            </a:r>
            <a:r>
              <a:rPr lang="uk-UA" sz="3600" b="1" dirty="0" err="1" smtClean="0"/>
              <a:t>ом’як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34740" y="5456158"/>
            <a:ext cx="13473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_ </a:t>
            </a:r>
            <a:r>
              <a:rPr lang="uk-UA" sz="3600" b="1" dirty="0" err="1" smtClean="0"/>
              <a:t>акі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68738" y="4631089"/>
            <a:ext cx="19047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_ </a:t>
            </a:r>
            <a:r>
              <a:rPr lang="uk-UA" sz="3600" b="1" dirty="0" err="1" smtClean="0"/>
              <a:t>устина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21420" y="5449478"/>
            <a:ext cx="48490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х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82058" y="4631089"/>
            <a:ext cx="39872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х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36004" y="5498407"/>
            <a:ext cx="17798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_ </a:t>
            </a:r>
            <a:r>
              <a:rPr lang="uk-UA" sz="3600" b="1" dirty="0" err="1" smtClean="0"/>
              <a:t>алва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449909" y="5477307"/>
            <a:ext cx="48490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х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263" y="1318368"/>
            <a:ext cx="864191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Розглянь малюнки. Прочитай назви до малюнків. Яка буква відсутня в них? Подумай, що любить буква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ха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ще? Підбери на букву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: рослину, тварину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, одяг, страву,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гру, колір, емоцію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0016" y="4655693"/>
            <a:ext cx="16882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_ міль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789314" y="4668865"/>
            <a:ext cx="16503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_ </a:t>
            </a:r>
            <a:r>
              <a:rPr lang="uk-UA" sz="3600" b="1" dirty="0" err="1" smtClean="0"/>
              <a:t>окей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0016" y="4620784"/>
            <a:ext cx="47493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х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2672" y="4628419"/>
            <a:ext cx="48490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х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9314" y="4673195"/>
            <a:ext cx="48490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х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61194" y="2983858"/>
            <a:ext cx="296649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_ </a:t>
            </a:r>
            <a:r>
              <a:rPr lang="uk-UA" sz="3600" b="1" dirty="0" err="1" smtClean="0"/>
              <a:t>вилювання</a:t>
            </a:r>
            <a:endParaRPr lang="ru-RU" sz="3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761194" y="2983859"/>
            <a:ext cx="48490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х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2" name="Picture 6" descr="Folkmart™ | Хустка 115см х 115см (Малюнок №2, Синій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45" y="2519303"/>
            <a:ext cx="2101481" cy="210148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Халва PNG картинки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90" y="3712738"/>
            <a:ext cx="2416221" cy="16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Хміль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18" y="2519303"/>
            <a:ext cx="1461492" cy="206801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ирійський хом'як (Mesocricetus auratus) Зоокуточок | Купити в зоомагазині  GoodZo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1" t="5950" r="13943" b="3388"/>
          <a:stretch/>
        </p:blipFill>
        <p:spPr bwMode="auto">
          <a:xfrm>
            <a:off x="2497180" y="2519302"/>
            <a:ext cx="1498818" cy="206087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Pin by Людмила on картинки детям | Sports theme, Hockey,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ice hockey - Создать мем - Meme-arsenal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31" y="2522662"/>
            <a:ext cx="1885716" cy="206465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трес: 5 перших ознак та 5 найкращих способів його поборот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r="13653"/>
          <a:stretch/>
        </p:blipFill>
        <p:spPr bwMode="auto">
          <a:xfrm>
            <a:off x="9934812" y="474594"/>
            <a:ext cx="1764000" cy="237158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Матова плівка захисного кольору Cover Styl Khaki - Матова плівка кольору  хакі 1.22 m купити в Україні. Ціна, купити 03724 у Києві, Харкові, Дніпрі,  Одесі, Запоріжжі, Львові. Cover Styl Khaki - Матов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81" y="5417615"/>
            <a:ext cx="678194" cy="67819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8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19" grpId="0" animBg="1"/>
      <p:bldP spid="20" grpId="0" animBg="1"/>
      <p:bldP spid="26" grpId="0" animBg="1"/>
      <p:bldP spid="27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52092</TotalTime>
  <Words>960</Words>
  <Application>Microsoft Office PowerPoint</Application>
  <PresentationFormat>Произвольный</PresentationFormat>
  <Paragraphs>176</Paragraphs>
  <Slides>25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хурделиця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3239</cp:revision>
  <dcterms:created xsi:type="dcterms:W3CDTF">2018-01-05T16:38:53Z</dcterms:created>
  <dcterms:modified xsi:type="dcterms:W3CDTF">2024-02-01T21:45:21Z</dcterms:modified>
</cp:coreProperties>
</file>