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947" r:id="rId3"/>
    <p:sldId id="941" r:id="rId4"/>
    <p:sldId id="950" r:id="rId5"/>
    <p:sldId id="936" r:id="rId6"/>
    <p:sldId id="938" r:id="rId7"/>
    <p:sldId id="937" r:id="rId8"/>
    <p:sldId id="942" r:id="rId9"/>
    <p:sldId id="944" r:id="rId10"/>
    <p:sldId id="943" r:id="rId11"/>
    <p:sldId id="939" r:id="rId12"/>
    <p:sldId id="946" r:id="rId13"/>
    <p:sldId id="935" r:id="rId14"/>
    <p:sldId id="352" r:id="rId15"/>
    <p:sldId id="949" r:id="rId16"/>
    <p:sldId id="94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C00CC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5phwaqea23" TargetMode="External"/><Relationship Id="rId5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0518" y="3811885"/>
            <a:ext cx="10024946" cy="23495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Написання </a:t>
            </a:r>
            <a:r>
              <a:rPr lang="ru-RU" sz="4400" b="1" dirty="0" err="1">
                <a:solidFill>
                  <a:schemeClr val="bg1"/>
                </a:solidFill>
              </a:rPr>
              <a:t>малої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букви</a:t>
            </a:r>
            <a:r>
              <a:rPr lang="ru-RU" sz="4400" b="1" dirty="0">
                <a:solidFill>
                  <a:schemeClr val="bg1"/>
                </a:solidFill>
              </a:rPr>
              <a:t> х, </a:t>
            </a:r>
            <a:r>
              <a:rPr lang="ru-RU" sz="4400" b="1" dirty="0" err="1">
                <a:solidFill>
                  <a:schemeClr val="bg1"/>
                </a:solidFill>
              </a:rPr>
              <a:t>складів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слів</a:t>
            </a:r>
            <a:r>
              <a:rPr lang="ru-RU" sz="4400" b="1" dirty="0">
                <a:solidFill>
                  <a:schemeClr val="bg1"/>
                </a:solidFill>
              </a:rPr>
              <a:t> і </a:t>
            </a:r>
            <a:r>
              <a:rPr lang="ru-RU" sz="4400" b="1" dirty="0" err="1">
                <a:solidFill>
                  <a:schemeClr val="bg1"/>
                </a:solidFill>
              </a:rPr>
              <a:t>речень</a:t>
            </a:r>
            <a:r>
              <a:rPr lang="ru-RU" sz="4400" b="1" dirty="0">
                <a:solidFill>
                  <a:schemeClr val="bg1"/>
                </a:solidFill>
              </a:rPr>
              <a:t> з </a:t>
            </a:r>
            <a:r>
              <a:rPr lang="ru-RU" sz="4400" b="1" dirty="0" err="1">
                <a:solidFill>
                  <a:schemeClr val="bg1"/>
                </a:solidFill>
              </a:rPr>
              <a:t>вивченими</a:t>
            </a:r>
            <a:r>
              <a:rPr lang="ru-RU" sz="4400" b="1" dirty="0">
                <a:solidFill>
                  <a:schemeClr val="bg1"/>
                </a:solidFill>
              </a:rPr>
              <a:t> буквами. </a:t>
            </a:r>
            <a:r>
              <a:rPr lang="ru-RU" sz="4400" b="1" dirty="0" err="1">
                <a:solidFill>
                  <a:schemeClr val="bg1"/>
                </a:solidFill>
              </a:rPr>
              <a:t>Відновлення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деформованих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слів</a:t>
            </a:r>
            <a:r>
              <a:rPr lang="ru-RU" sz="44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196" r="4840" b="13891"/>
          <a:stretch/>
        </p:blipFill>
        <p:spPr>
          <a:xfrm>
            <a:off x="1357200" y="1010892"/>
            <a:ext cx="4291462" cy="2390229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642165" y="1226635"/>
            <a:ext cx="33435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0270" y="492701"/>
            <a:ext cx="8732066" cy="8677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Обчисли </a:t>
            </a:r>
            <a:r>
              <a:rPr lang="uk-UA" sz="4000" b="1" dirty="0" err="1"/>
              <a:t>мовні</a:t>
            </a:r>
            <a:r>
              <a:rPr lang="uk-UA" sz="4000" b="1" dirty="0"/>
              <a:t> 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7679" t="23145" r="34491" b="39991"/>
          <a:stretch/>
        </p:blipFill>
        <p:spPr>
          <a:xfrm>
            <a:off x="1330270" y="2395945"/>
            <a:ext cx="8860093" cy="3276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4" t="47353" r="13603" b="42470"/>
          <a:stretch/>
        </p:blipFill>
        <p:spPr>
          <a:xfrm>
            <a:off x="4995061" y="2783084"/>
            <a:ext cx="2378123" cy="91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41304" r="73641" b="43794"/>
          <a:stretch/>
        </p:blipFill>
        <p:spPr>
          <a:xfrm>
            <a:off x="5411097" y="3309915"/>
            <a:ext cx="2890931" cy="13369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42301" r="48839" b="42797"/>
          <a:stretch/>
        </p:blipFill>
        <p:spPr>
          <a:xfrm>
            <a:off x="6406120" y="4460344"/>
            <a:ext cx="3455186" cy="1324544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0270" y="1463007"/>
            <a:ext cx="87852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Утвори </a:t>
            </a:r>
            <a:r>
              <a:rPr lang="uk-UA" sz="2400" b="1" dirty="0">
                <a:solidFill>
                  <a:srgbClr val="0070C0"/>
                </a:solidFill>
              </a:rPr>
              <a:t>й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нові слова шляхом додавання до поданого слова різних </a:t>
            </a:r>
            <a:r>
              <a:rPr lang="uk-UA" sz="2400" b="1" dirty="0" smtClean="0">
                <a:solidFill>
                  <a:srgbClr val="0070C0"/>
                </a:solidFill>
              </a:rPr>
              <a:t>складів.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780690" y="1566178"/>
            <a:ext cx="2243179" cy="2084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814513" y="3776202"/>
            <a:ext cx="2175534" cy="20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17190" r="42933" b="50124"/>
          <a:stretch/>
        </p:blipFill>
        <p:spPr>
          <a:xfrm>
            <a:off x="900000" y="1421367"/>
            <a:ext cx="8820000" cy="40451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834494" y="455334"/>
            <a:ext cx="8732066" cy="8050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Віднови </a:t>
            </a:r>
            <a:r>
              <a:rPr lang="uk-UA" sz="4000" b="1" dirty="0"/>
              <a:t>деформовані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1526" r="23550" b="43572"/>
          <a:stretch/>
        </p:blipFill>
        <p:spPr>
          <a:xfrm>
            <a:off x="1054101" y="1331156"/>
            <a:ext cx="3150152" cy="11618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41159" r="81288" b="44018"/>
          <a:stretch/>
        </p:blipFill>
        <p:spPr>
          <a:xfrm>
            <a:off x="4218300" y="1260335"/>
            <a:ext cx="1620000" cy="12326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1" t="41159" r="9511" b="41884"/>
          <a:stretch/>
        </p:blipFill>
        <p:spPr>
          <a:xfrm>
            <a:off x="905222" y="3250503"/>
            <a:ext cx="7277532" cy="12718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1526" r="32471" b="43572"/>
          <a:stretch/>
        </p:blipFill>
        <p:spPr>
          <a:xfrm>
            <a:off x="1068148" y="2292124"/>
            <a:ext cx="1913591" cy="11618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t="41159" r="65439" b="44018"/>
          <a:stretch/>
        </p:blipFill>
        <p:spPr>
          <a:xfrm>
            <a:off x="3151334" y="2211313"/>
            <a:ext cx="2133931" cy="12326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22323" y="3614966"/>
            <a:ext cx="407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.</a:t>
            </a:r>
            <a:endParaRPr lang="ru-RU" sz="3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1" t="41159" r="40019" b="41884"/>
          <a:stretch/>
        </p:blipFill>
        <p:spPr>
          <a:xfrm>
            <a:off x="905222" y="4253870"/>
            <a:ext cx="3209578" cy="12718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54825" y="4579746"/>
            <a:ext cx="407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.</a:t>
            </a:r>
            <a:endParaRPr lang="ru-RU" sz="30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4" t="47353" r="13603" b="42470"/>
          <a:stretch/>
        </p:blipFill>
        <p:spPr>
          <a:xfrm>
            <a:off x="4308926" y="4693840"/>
            <a:ext cx="2171919" cy="831831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780690" y="1566178"/>
            <a:ext cx="2243179" cy="20848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814513" y="3776202"/>
            <a:ext cx="2175534" cy="2012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4495" y="5578495"/>
            <a:ext cx="79461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Порівняй </a:t>
            </a:r>
            <a:r>
              <a:rPr lang="uk-UA" sz="2400" b="1" dirty="0"/>
              <a:t>значення слів </a:t>
            </a:r>
            <a:r>
              <a:rPr lang="uk-UA" sz="2400" b="1" i="1" dirty="0"/>
              <a:t>улітку </a:t>
            </a:r>
            <a:r>
              <a:rPr lang="uk-UA" sz="2400" b="1" dirty="0"/>
              <a:t>і </a:t>
            </a:r>
            <a:r>
              <a:rPr lang="uk-UA" sz="2400" b="1" i="1" dirty="0"/>
              <a:t>взимку</a:t>
            </a:r>
            <a:r>
              <a:rPr lang="uk-UA" sz="2400" b="1" dirty="0"/>
              <a:t>, </a:t>
            </a:r>
            <a:r>
              <a:rPr lang="uk-UA" sz="2400" b="1" i="1" dirty="0"/>
              <a:t>тепло </a:t>
            </a:r>
            <a:r>
              <a:rPr lang="uk-UA" sz="2400" b="1" dirty="0"/>
              <a:t>і </a:t>
            </a:r>
            <a:r>
              <a:rPr lang="uk-UA" sz="2400" b="1" i="1" dirty="0"/>
              <a:t>холодно</a:t>
            </a:r>
            <a:r>
              <a:rPr lang="uk-UA" sz="2400" b="1" dirty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85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7135" r="46506" b="73910"/>
          <a:stretch/>
        </p:blipFill>
        <p:spPr>
          <a:xfrm>
            <a:off x="1432435" y="4511227"/>
            <a:ext cx="8280000" cy="110836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86952" y="492702"/>
            <a:ext cx="9669269" cy="823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Яка </a:t>
            </a:r>
            <a:r>
              <a:rPr lang="uk-UA" sz="4000" b="1" dirty="0"/>
              <a:t>пора року </a:t>
            </a:r>
            <a:r>
              <a:rPr lang="uk-UA" sz="4000" b="1" dirty="0" smtClean="0"/>
              <a:t>намальована? Доведи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5427" y="3428355"/>
            <a:ext cx="4979499" cy="7848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500" dirty="0">
                <a:solidFill>
                  <a:srgbClr val="0070C0"/>
                </a:solidFill>
              </a:rPr>
              <a:t>Із хмар сипав (</a:t>
            </a:r>
            <a:r>
              <a:rPr lang="uk-UA" sz="4500" dirty="0" err="1">
                <a:solidFill>
                  <a:srgbClr val="0070C0"/>
                </a:solidFill>
              </a:rPr>
              <a:t>гсін</a:t>
            </a:r>
            <a:r>
              <a:rPr lang="uk-UA" sz="4500" dirty="0">
                <a:solidFill>
                  <a:srgbClr val="0070C0"/>
                </a:solidFill>
              </a:rPr>
              <a:t>).</a:t>
            </a:r>
            <a:endParaRPr lang="ru-RU" sz="45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858" t="14679" r="39843" b="43110"/>
          <a:stretch/>
        </p:blipFill>
        <p:spPr>
          <a:xfrm>
            <a:off x="786952" y="1562903"/>
            <a:ext cx="4995539" cy="28041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41014" r="45737" b="42319"/>
          <a:stretch/>
        </p:blipFill>
        <p:spPr>
          <a:xfrm>
            <a:off x="1275868" y="4367003"/>
            <a:ext cx="6683853" cy="1342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83814" y="3428355"/>
            <a:ext cx="1165004" cy="7848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500" dirty="0">
                <a:solidFill>
                  <a:srgbClr val="0070C0"/>
                </a:solidFill>
              </a:rPr>
              <a:t>сніг</a:t>
            </a:r>
            <a:endParaRPr lang="ru-RU" sz="4500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606838" y="1138960"/>
            <a:ext cx="2243179" cy="20848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35426" y="1562903"/>
            <a:ext cx="356541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Склади </a:t>
            </a:r>
            <a:r>
              <a:rPr lang="uk-UA" sz="2000" b="1" dirty="0"/>
              <a:t>слово з букв, поданих у </a:t>
            </a:r>
            <a:r>
              <a:rPr lang="uk-UA" sz="2000" b="1" dirty="0" smtClean="0"/>
              <a:t>дужках. Прочитай речення. </a:t>
            </a:r>
            <a:r>
              <a:rPr lang="uk-UA" sz="2000" b="1" dirty="0" err="1" smtClean="0"/>
              <a:t>Запиши</a:t>
            </a:r>
            <a:r>
              <a:rPr lang="uk-UA" sz="2000" b="1" dirty="0" smtClean="0"/>
              <a:t> рукописними буквами.</a:t>
            </a:r>
            <a:endParaRPr lang="ru-RU" sz="20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21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15663" r="33047" b="73573"/>
          <a:stretch/>
        </p:blipFill>
        <p:spPr>
          <a:xfrm>
            <a:off x="559819" y="4020866"/>
            <a:ext cx="10440000" cy="133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609104" y="647288"/>
            <a:ext cx="8732066" cy="818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Малюнковий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845" y="3352857"/>
            <a:ext cx="87203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500" b="1" dirty="0">
                <a:cs typeface="Arial" panose="020B0604020202020204" pitchFamily="34" charset="0"/>
              </a:rPr>
              <a:t>хмара, </a:t>
            </a:r>
            <a:r>
              <a:rPr lang="uk-UA" sz="3500" b="1" dirty="0" smtClean="0">
                <a:cs typeface="Arial" panose="020B0604020202020204" pitchFamily="34" charset="0"/>
              </a:rPr>
              <a:t>         горіх</a:t>
            </a:r>
            <a:r>
              <a:rPr lang="uk-UA" sz="3500" b="1" dirty="0">
                <a:cs typeface="Arial" panose="020B0604020202020204" pitchFamily="34" charset="0"/>
              </a:rPr>
              <a:t>, </a:t>
            </a:r>
            <a:r>
              <a:rPr lang="uk-UA" sz="3500" b="1" dirty="0" smtClean="0">
                <a:cs typeface="Arial" panose="020B0604020202020204" pitchFamily="34" charset="0"/>
              </a:rPr>
              <a:t>           горох</a:t>
            </a:r>
            <a:r>
              <a:rPr lang="uk-UA" sz="3500" b="1" dirty="0">
                <a:cs typeface="Arial" panose="020B0604020202020204" pitchFamily="34" charset="0"/>
              </a:rPr>
              <a:t>, </a:t>
            </a:r>
            <a:r>
              <a:rPr lang="uk-UA" sz="3500" b="1" dirty="0" smtClean="0">
                <a:cs typeface="Arial" panose="020B0604020202020204" pitchFamily="34" charset="0"/>
              </a:rPr>
              <a:t>               халва</a:t>
            </a:r>
            <a:endParaRPr lang="uk-UA" sz="3500" b="1" dirty="0">
              <a:cs typeface="Arial" panose="020B0604020202020204" pitchFamily="34" charset="0"/>
            </a:endParaRPr>
          </a:p>
        </p:txBody>
      </p:sp>
      <p:pic>
        <p:nvPicPr>
          <p:cNvPr id="3074" name="Picture 2" descr="Хмара Пнг Clipart - Large Size Png Image - Pik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5"/>
          <a:stretch/>
        </p:blipFill>
        <p:spPr bwMode="auto">
          <a:xfrm>
            <a:off x="482905" y="1895980"/>
            <a:ext cx="2848808" cy="14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ᐈ Цаген і горіх — інгуська казка | Читати на Дерево Каз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15" y="1671104"/>
            <a:ext cx="1858080" cy="16540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273" y="1647499"/>
            <a:ext cx="1769773" cy="176977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770" y="1695077"/>
            <a:ext cx="2551400" cy="17221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t="42722" r="10129" b="42088"/>
          <a:stretch/>
        </p:blipFill>
        <p:spPr>
          <a:xfrm>
            <a:off x="988615" y="4307193"/>
            <a:ext cx="8076855" cy="11604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t="42964" r="72309" b="41846"/>
          <a:stretch/>
        </p:blipFill>
        <p:spPr>
          <a:xfrm>
            <a:off x="610210" y="4336337"/>
            <a:ext cx="1091242" cy="11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009036" y="530228"/>
            <a:ext cx="8811364" cy="7298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1956" y="2196547"/>
            <a:ext cx="1225826" cy="12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4786" y="606041"/>
            <a:ext cx="8732066" cy="8436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4146" y="2047017"/>
            <a:ext cx="4683513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 вчилися писати?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Добери </a:t>
            </a: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в яких буква «</a:t>
            </a:r>
            <a:r>
              <a:rPr lang="uk-UA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</a:t>
            </a: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стоїть в середині слова, а потім слова, в яких – в кінці.</a:t>
            </a:r>
          </a:p>
          <a:p>
            <a:endParaRPr lang="uk-UA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595477" y="2281500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642195" y="2356519"/>
            <a:ext cx="3147525" cy="39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449659" y="515828"/>
            <a:ext cx="9333136" cy="12795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Ранець-м'ясорубка-кошик»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526" y="2101228"/>
            <a:ext cx="2829040" cy="24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02" y="2149133"/>
            <a:ext cx="2774030" cy="23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04" y="1957035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3526" y="4858510"/>
            <a:ext cx="24343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9605" y="4885899"/>
            <a:ext cx="32620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Над цим варто замислитися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7032" y="4858511"/>
            <a:ext cx="276843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Це мені  потрібно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 «Емоційна </a:t>
            </a:r>
            <a:r>
              <a:rPr lang="uk-UA" sz="3600" b="1" dirty="0">
                <a:solidFill>
                  <a:schemeClr val="bg1"/>
                </a:solidFill>
              </a:rPr>
              <a:t>ромашка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вийде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Буде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342379" y="4607042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зрозумію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0051" y="397053"/>
            <a:ext cx="8732066" cy="8741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26312" y="1564699"/>
            <a:ext cx="5000312" cy="32553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Щодня до нас приходить </a:t>
            </a:r>
            <a:r>
              <a:rPr lang="ru-RU" sz="2400" b="1" dirty="0" err="1"/>
              <a:t>гість</a:t>
            </a:r>
            <a:r>
              <a:rPr lang="ru-RU" sz="2400" b="1" dirty="0"/>
              <a:t> —      </a:t>
            </a:r>
          </a:p>
          <a:p>
            <a:pPr algn="ctr"/>
            <a:r>
              <a:rPr lang="ru-RU" sz="2400" b="1" dirty="0" err="1"/>
              <a:t>Рум'яний</a:t>
            </a:r>
            <a:r>
              <a:rPr lang="ru-RU" sz="2400" b="1" dirty="0"/>
              <a:t>, </a:t>
            </a:r>
            <a:r>
              <a:rPr lang="ru-RU" sz="2400" b="1" dirty="0" err="1"/>
              <a:t>теплий</a:t>
            </a:r>
            <a:r>
              <a:rPr lang="ru-RU" sz="2400" b="1" dirty="0"/>
              <a:t>, </a:t>
            </a:r>
            <a:r>
              <a:rPr lang="ru-RU" sz="2400" b="1" dirty="0" err="1"/>
              <a:t>свіжий</a:t>
            </a:r>
            <a:r>
              <a:rPr lang="ru-RU" sz="2400" b="1" dirty="0"/>
              <a:t>,      </a:t>
            </a:r>
          </a:p>
          <a:p>
            <a:pPr algn="ctr"/>
            <a:r>
              <a:rPr lang="ru-RU" sz="2400" b="1" dirty="0"/>
              <a:t>І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хліб</a:t>
            </a:r>
            <a:r>
              <a:rPr lang="ru-RU" sz="2400" b="1" dirty="0"/>
              <a:t>,      </a:t>
            </a:r>
          </a:p>
          <a:p>
            <a:pPr algn="ctr"/>
            <a:r>
              <a:rPr lang="ru-RU" sz="2400" b="1" dirty="0" err="1"/>
              <a:t>Він</a:t>
            </a:r>
            <a:r>
              <a:rPr lang="ru-RU" sz="2400" b="1" dirty="0"/>
              <a:t> перша наша </a:t>
            </a:r>
            <a:r>
              <a:rPr lang="ru-RU" sz="2400" b="1" dirty="0" err="1"/>
              <a:t>їжа</a:t>
            </a:r>
            <a:r>
              <a:rPr lang="ru-RU" sz="2400" b="1" dirty="0"/>
              <a:t>.      </a:t>
            </a:r>
          </a:p>
          <a:p>
            <a:pPr algn="ctr"/>
            <a:r>
              <a:rPr lang="ru-RU" sz="2400" b="1" dirty="0" err="1"/>
              <a:t>Імен</a:t>
            </a:r>
            <a:r>
              <a:rPr lang="ru-RU" sz="2400" b="1" dirty="0"/>
              <a:t>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хліб</a:t>
            </a:r>
            <a:r>
              <a:rPr lang="ru-RU" sz="2400" b="1" dirty="0"/>
              <a:t>,</a:t>
            </a:r>
          </a:p>
          <a:p>
            <a:pPr algn="ctr"/>
            <a:r>
              <a:rPr lang="ru-RU" sz="2400" b="1" dirty="0"/>
              <a:t>Є </a:t>
            </a:r>
            <a:r>
              <a:rPr lang="ru-RU" sz="2400" b="1" dirty="0" err="1"/>
              <a:t>гарні</a:t>
            </a:r>
            <a:r>
              <a:rPr lang="ru-RU" sz="2400" b="1" dirty="0"/>
              <a:t> і </a:t>
            </a:r>
            <a:r>
              <a:rPr lang="ru-RU" sz="2400" b="1" dirty="0" err="1"/>
              <a:t>незвичні</a:t>
            </a:r>
            <a:r>
              <a:rPr lang="ru-RU" sz="2400" b="1" dirty="0"/>
              <a:t> —</a:t>
            </a:r>
          </a:p>
          <a:p>
            <a:pPr algn="ctr"/>
            <a:r>
              <a:rPr lang="ru-RU" sz="2400" b="1" dirty="0"/>
              <a:t>Рогалик, торт, батон, </a:t>
            </a:r>
            <a:r>
              <a:rPr lang="ru-RU" sz="2400" b="1" dirty="0" err="1"/>
              <a:t>пиріг</a:t>
            </a:r>
            <a:endParaRPr lang="ru-RU" sz="2400" b="1" dirty="0"/>
          </a:p>
          <a:p>
            <a:pPr algn="ctr"/>
            <a:r>
              <a:rPr lang="ru-RU" sz="2400" b="1" dirty="0"/>
              <a:t>І </a:t>
            </a:r>
            <a:r>
              <a:rPr lang="ru-RU" sz="2400" b="1" dirty="0" err="1"/>
              <a:t>паска</a:t>
            </a:r>
            <a:r>
              <a:rPr lang="ru-RU" sz="2400" b="1" dirty="0"/>
              <a:t> й </a:t>
            </a:r>
            <a:r>
              <a:rPr lang="ru-RU" sz="2400" b="1" dirty="0" err="1"/>
              <a:t>паляниця</a:t>
            </a:r>
            <a:r>
              <a:rPr lang="ru-RU" sz="2400" b="1" dirty="0"/>
              <a:t>.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1448951"/>
            <a:ext cx="2347932" cy="3255364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9" name="Прямоугольник 8"/>
          <p:cNvSpPr/>
          <p:nvPr/>
        </p:nvSpPr>
        <p:spPr>
          <a:xfrm>
            <a:off x="6296950" y="4988401"/>
            <a:ext cx="2488327" cy="54915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66822" y="5259751"/>
            <a:ext cx="532034" cy="1331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738777" y="5155678"/>
            <a:ext cx="312403" cy="2927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62491" y="5137664"/>
            <a:ext cx="532034" cy="10175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34376" y="5258092"/>
            <a:ext cx="532034" cy="11005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61577" y="5373795"/>
            <a:ext cx="532034" cy="746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26312" y="4988401"/>
            <a:ext cx="1868408" cy="502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хліб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2" y="1448951"/>
            <a:ext cx="3743634" cy="3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22658" y="1448951"/>
            <a:ext cx="5207620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навчимося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рукописну малу букву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з'єднувати її 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іншими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друковане речення рукописними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буквами,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відновимо деформовані слова.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3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180795" y="361725"/>
            <a:ext cx="2617196" cy="31569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54823" y="554117"/>
            <a:ext cx="7799968" cy="8172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Розглянь малюнок вгорі сторінки </a:t>
            </a:r>
            <a:r>
              <a:rPr lang="uk-UA" sz="2800" b="1" dirty="0" smtClean="0">
                <a:solidFill>
                  <a:schemeClr val="bg1"/>
                </a:solidFill>
              </a:rPr>
              <a:t>20 </a:t>
            </a:r>
            <a:r>
              <a:rPr lang="uk-UA" sz="2800" b="1" dirty="0" smtClean="0">
                <a:solidFill>
                  <a:schemeClr val="bg1"/>
                </a:solidFill>
              </a:rPr>
              <a:t>в зошиті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31780" y="3429428"/>
            <a:ext cx="3066211" cy="22344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яких елементів </a:t>
            </a:r>
            <a:r>
              <a:rPr lang="uk-UA" sz="2000" b="1" dirty="0">
                <a:solidFill>
                  <a:schemeClr val="bg1"/>
                </a:solidFill>
              </a:rPr>
              <a:t>складається </a:t>
            </a:r>
            <a:r>
              <a:rPr lang="uk-UA" sz="2000" b="1" dirty="0" smtClean="0">
                <a:solidFill>
                  <a:schemeClr val="bg1"/>
                </a:solidFill>
              </a:rPr>
              <a:t>мала </a:t>
            </a:r>
            <a:r>
              <a:rPr lang="uk-UA" sz="2000" b="1" dirty="0">
                <a:solidFill>
                  <a:schemeClr val="bg1"/>
                </a:solidFill>
              </a:rPr>
              <a:t>рукописна буква </a:t>
            </a:r>
            <a:r>
              <a:rPr lang="uk-UA" sz="2000" b="1" dirty="0" smtClean="0">
                <a:solidFill>
                  <a:schemeClr val="bg1"/>
                </a:solidFill>
              </a:rPr>
              <a:t>х?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Знайди елементи на малюнку й наведи їх олівцем.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4823" y="1404816"/>
            <a:ext cx="7799968" cy="1204569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Хто зображений на малюнку? </a:t>
            </a:r>
            <a:r>
              <a:rPr lang="uk-UA" sz="2000" b="1" dirty="0">
                <a:solidFill>
                  <a:srgbClr val="0070C0"/>
                </a:solidFill>
              </a:rPr>
              <a:t>Де знаходяться мама з сином?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Чим </a:t>
            </a:r>
            <a:r>
              <a:rPr lang="uk-UA" sz="2000" b="1" dirty="0">
                <a:solidFill>
                  <a:srgbClr val="0070C0"/>
                </a:solidFill>
              </a:rPr>
              <a:t>вони зайняті? Чи </a:t>
            </a:r>
            <a:r>
              <a:rPr lang="uk-UA" sz="2000" b="1" dirty="0" smtClean="0">
                <a:solidFill>
                  <a:srgbClr val="0070C0"/>
                </a:solidFill>
              </a:rPr>
              <a:t>здогадуєшся</a:t>
            </a:r>
            <a:r>
              <a:rPr lang="uk-UA" sz="2000" b="1" dirty="0">
                <a:solidFill>
                  <a:srgbClr val="0070C0"/>
                </a:solidFill>
              </a:rPr>
              <a:t>, яка професія в мами та ким хоче стати її син? Чому </a:t>
            </a:r>
            <a:r>
              <a:rPr lang="uk-UA" sz="2000" b="1" dirty="0" smtClean="0">
                <a:solidFill>
                  <a:srgbClr val="0070C0"/>
                </a:solidFill>
              </a:rPr>
              <a:t>ти </a:t>
            </a:r>
            <a:r>
              <a:rPr lang="uk-UA" sz="2000" b="1" dirty="0">
                <a:solidFill>
                  <a:srgbClr val="0070C0"/>
                </a:solidFill>
              </a:rPr>
              <a:t>так </a:t>
            </a:r>
            <a:r>
              <a:rPr lang="uk-UA" sz="2000" b="1" dirty="0" smtClean="0">
                <a:solidFill>
                  <a:srgbClr val="0070C0"/>
                </a:solidFill>
              </a:rPr>
              <a:t>думаєш?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428" t="35446" r="31387" b="22533"/>
          <a:stretch/>
        </p:blipFill>
        <p:spPr>
          <a:xfrm>
            <a:off x="1054100" y="2729942"/>
            <a:ext cx="7650985" cy="31624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776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61934" y="514576"/>
            <a:ext cx="8485498" cy="8124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Вчимося </a:t>
            </a:r>
            <a:r>
              <a:rPr lang="ru-RU" sz="4000" b="1" dirty="0" err="1">
                <a:solidFill>
                  <a:schemeClr val="bg1"/>
                </a:solidFill>
              </a:rPr>
              <a:t>писати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увати 4">
            <a:extLst>
              <a:ext uri="{FF2B5EF4-FFF2-40B4-BE49-F238E27FC236}">
                <a16:creationId xmlns="" xmlns:a16="http://schemas.microsoft.com/office/drawing/2014/main" id="{FA8C7514-DA00-412B-B31F-C7BE38BA5520}"/>
              </a:ext>
            </a:extLst>
          </p:cNvPr>
          <p:cNvGrpSpPr/>
          <p:nvPr/>
        </p:nvGrpSpPr>
        <p:grpSpPr>
          <a:xfrm>
            <a:off x="5095875" y="3714750"/>
            <a:ext cx="1437493" cy="956994"/>
            <a:chOff x="5039617" y="3457543"/>
            <a:chExt cx="1437493" cy="956994"/>
          </a:xfrm>
        </p:grpSpPr>
        <p:sp>
          <p:nvSpPr>
            <p:cNvPr id="27" name="Полілінія: фігура 2">
              <a:extLst>
                <a:ext uri="{FF2B5EF4-FFF2-40B4-BE49-F238E27FC236}">
                  <a16:creationId xmlns="" xmlns:a16="http://schemas.microsoft.com/office/drawing/2014/main" id="{1FF561D6-E72F-4C5A-BD4E-29E24A6DB7BC}"/>
                </a:ext>
              </a:extLst>
            </p:cNvPr>
            <p:cNvSpPr/>
            <p:nvPr/>
          </p:nvSpPr>
          <p:spPr>
            <a:xfrm>
              <a:off x="5039617" y="3485220"/>
              <a:ext cx="754249" cy="923483"/>
            </a:xfrm>
            <a:custGeom>
              <a:avLst/>
              <a:gdLst>
                <a:gd name="connsiteX0" fmla="*/ 18158 w 754249"/>
                <a:gd name="connsiteY0" fmla="*/ 315255 h 923483"/>
                <a:gd name="connsiteX1" fmla="*/ 361058 w 754249"/>
                <a:gd name="connsiteY1" fmla="*/ 48555 h 923483"/>
                <a:gd name="connsiteX2" fmla="*/ 665858 w 754249"/>
                <a:gd name="connsiteY2" fmla="*/ 19980 h 923483"/>
                <a:gd name="connsiteX3" fmla="*/ 751583 w 754249"/>
                <a:gd name="connsiteY3" fmla="*/ 267630 h 923483"/>
                <a:gd name="connsiteX4" fmla="*/ 589658 w 754249"/>
                <a:gd name="connsiteY4" fmla="*/ 677205 h 923483"/>
                <a:gd name="connsiteX5" fmla="*/ 170558 w 754249"/>
                <a:gd name="connsiteY5" fmla="*/ 915330 h 923483"/>
                <a:gd name="connsiteX6" fmla="*/ 18158 w 754249"/>
                <a:gd name="connsiteY6" fmla="*/ 848655 h 923483"/>
                <a:gd name="connsiteX7" fmla="*/ 8633 w 754249"/>
                <a:gd name="connsiteY7" fmla="*/ 658155 h 92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249" h="923483">
                  <a:moveTo>
                    <a:pt x="18158" y="315255"/>
                  </a:moveTo>
                  <a:cubicBezTo>
                    <a:pt x="135633" y="206511"/>
                    <a:pt x="253108" y="97767"/>
                    <a:pt x="361058" y="48555"/>
                  </a:cubicBezTo>
                  <a:cubicBezTo>
                    <a:pt x="469008" y="-657"/>
                    <a:pt x="600770" y="-16533"/>
                    <a:pt x="665858" y="19980"/>
                  </a:cubicBezTo>
                  <a:cubicBezTo>
                    <a:pt x="730946" y="56493"/>
                    <a:pt x="764283" y="158093"/>
                    <a:pt x="751583" y="267630"/>
                  </a:cubicBezTo>
                  <a:cubicBezTo>
                    <a:pt x="738883" y="377167"/>
                    <a:pt x="686495" y="569255"/>
                    <a:pt x="589658" y="677205"/>
                  </a:cubicBezTo>
                  <a:cubicBezTo>
                    <a:pt x="492821" y="785155"/>
                    <a:pt x="265808" y="886755"/>
                    <a:pt x="170558" y="915330"/>
                  </a:cubicBezTo>
                  <a:cubicBezTo>
                    <a:pt x="75308" y="943905"/>
                    <a:pt x="45145" y="891517"/>
                    <a:pt x="18158" y="848655"/>
                  </a:cubicBezTo>
                  <a:cubicBezTo>
                    <a:pt x="-8829" y="805793"/>
                    <a:pt x="-98" y="731974"/>
                    <a:pt x="8633" y="658155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олілінія: фігура 3">
              <a:extLst>
                <a:ext uri="{FF2B5EF4-FFF2-40B4-BE49-F238E27FC236}">
                  <a16:creationId xmlns="" xmlns:a16="http://schemas.microsoft.com/office/drawing/2014/main" id="{16A8BBD4-8789-4981-9FB9-127F15F44AA6}"/>
                </a:ext>
              </a:extLst>
            </p:cNvPr>
            <p:cNvSpPr/>
            <p:nvPr/>
          </p:nvSpPr>
          <p:spPr>
            <a:xfrm>
              <a:off x="5714889" y="3457543"/>
              <a:ext cx="762221" cy="956994"/>
            </a:xfrm>
            <a:custGeom>
              <a:avLst/>
              <a:gdLst>
                <a:gd name="connsiteX0" fmla="*/ 666994 w 762244"/>
                <a:gd name="connsiteY0" fmla="*/ 238186 h 954914"/>
                <a:gd name="connsiteX1" fmla="*/ 590794 w 762244"/>
                <a:gd name="connsiteY1" fmla="*/ 61 h 954914"/>
                <a:gd name="connsiteX2" fmla="*/ 190744 w 762244"/>
                <a:gd name="connsiteY2" fmla="*/ 257236 h 954914"/>
                <a:gd name="connsiteX3" fmla="*/ 244 w 762244"/>
                <a:gd name="connsiteY3" fmla="*/ 619186 h 954914"/>
                <a:gd name="connsiteX4" fmla="*/ 162169 w 762244"/>
                <a:gd name="connsiteY4" fmla="*/ 952561 h 954914"/>
                <a:gd name="connsiteX5" fmla="*/ 609844 w 762244"/>
                <a:gd name="connsiteY5" fmla="*/ 762061 h 954914"/>
                <a:gd name="connsiteX6" fmla="*/ 762244 w 762244"/>
                <a:gd name="connsiteY6" fmla="*/ 647761 h 954914"/>
                <a:gd name="connsiteX0" fmla="*/ 666971 w 762221"/>
                <a:gd name="connsiteY0" fmla="*/ 238186 h 956994"/>
                <a:gd name="connsiteX1" fmla="*/ 590771 w 762221"/>
                <a:gd name="connsiteY1" fmla="*/ 61 h 956994"/>
                <a:gd name="connsiteX2" fmla="*/ 190721 w 762221"/>
                <a:gd name="connsiteY2" fmla="*/ 257236 h 956994"/>
                <a:gd name="connsiteX3" fmla="*/ 221 w 762221"/>
                <a:gd name="connsiteY3" fmla="*/ 619186 h 956994"/>
                <a:gd name="connsiteX4" fmla="*/ 162146 w 762221"/>
                <a:gd name="connsiteY4" fmla="*/ 952561 h 956994"/>
                <a:gd name="connsiteX5" fmla="*/ 562196 w 762221"/>
                <a:gd name="connsiteY5" fmla="*/ 800161 h 956994"/>
                <a:gd name="connsiteX6" fmla="*/ 762221 w 762221"/>
                <a:gd name="connsiteY6" fmla="*/ 647761 h 956994"/>
                <a:gd name="connsiteX0" fmla="*/ 666971 w 762221"/>
                <a:gd name="connsiteY0" fmla="*/ 238186 h 956994"/>
                <a:gd name="connsiteX1" fmla="*/ 590771 w 762221"/>
                <a:gd name="connsiteY1" fmla="*/ 61 h 956994"/>
                <a:gd name="connsiteX2" fmla="*/ 190721 w 762221"/>
                <a:gd name="connsiteY2" fmla="*/ 257236 h 956994"/>
                <a:gd name="connsiteX3" fmla="*/ 221 w 762221"/>
                <a:gd name="connsiteY3" fmla="*/ 619186 h 956994"/>
                <a:gd name="connsiteX4" fmla="*/ 162146 w 762221"/>
                <a:gd name="connsiteY4" fmla="*/ 952561 h 956994"/>
                <a:gd name="connsiteX5" fmla="*/ 562196 w 762221"/>
                <a:gd name="connsiteY5" fmla="*/ 800161 h 956994"/>
                <a:gd name="connsiteX6" fmla="*/ 762221 w 762221"/>
                <a:gd name="connsiteY6" fmla="*/ 647761 h 95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221" h="956994">
                  <a:moveTo>
                    <a:pt x="666971" y="238186"/>
                  </a:moveTo>
                  <a:cubicBezTo>
                    <a:pt x="668558" y="117536"/>
                    <a:pt x="670146" y="-3114"/>
                    <a:pt x="590771" y="61"/>
                  </a:cubicBezTo>
                  <a:cubicBezTo>
                    <a:pt x="511396" y="3236"/>
                    <a:pt x="289146" y="154048"/>
                    <a:pt x="190721" y="257236"/>
                  </a:cubicBezTo>
                  <a:cubicBezTo>
                    <a:pt x="92296" y="360424"/>
                    <a:pt x="4983" y="503299"/>
                    <a:pt x="221" y="619186"/>
                  </a:cubicBezTo>
                  <a:cubicBezTo>
                    <a:pt x="-4541" y="735073"/>
                    <a:pt x="68484" y="922399"/>
                    <a:pt x="162146" y="952561"/>
                  </a:cubicBezTo>
                  <a:cubicBezTo>
                    <a:pt x="255808" y="982723"/>
                    <a:pt x="471708" y="850961"/>
                    <a:pt x="562196" y="800161"/>
                  </a:cubicBezTo>
                  <a:cubicBezTo>
                    <a:pt x="652684" y="749361"/>
                    <a:pt x="736027" y="679511"/>
                    <a:pt x="762221" y="64776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8" name="Овал 37"/>
          <p:cNvSpPr/>
          <p:nvPr/>
        </p:nvSpPr>
        <p:spPr>
          <a:xfrm>
            <a:off x="5079707" y="3971980"/>
            <a:ext cx="78178" cy="764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796" y="3115477"/>
            <a:ext cx="467602" cy="894706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D370BB67-022D-2BDC-CD70-8C60866F5EEC}"/>
              </a:ext>
            </a:extLst>
          </p:cNvPr>
          <p:cNvSpPr/>
          <p:nvPr/>
        </p:nvSpPr>
        <p:spPr>
          <a:xfrm>
            <a:off x="6704683" y="154870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pysy" pitchFamily="50" charset="-52"/>
            </a:endParaRPr>
          </a:p>
        </p:txBody>
      </p:sp>
      <p:pic>
        <p:nvPicPr>
          <p:cNvPr id="16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2" y="1448951"/>
            <a:ext cx="3743634" cy="3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01862 -0.02638 L 0.03347 -0.03912 L 0.04636 -0.04259 L 0.053 -0.03958 L 0.05781 -0.02662 L 0.05951 -0.00972 L 0.05495 0.02778 L 0.05 0.04931 L 0.03594 0.07223 L 0.01511 0.08936 L 0.00729 0.0926 L -0.00078 0.08264 L -0.00247 0.07223 L -0.00117 0.05487 " pathEditMode="relative" rAng="0" ptsTypes="AAAAAAAAAAAAAAA">
                                      <p:cBhvr>
                                        <p:cTn id="1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07 -0.01365 L 0.10938 -0.0331 L 0.10586 -0.04305 L 0.09766 -0.04143 L 0.07318 -0.01226 L 0.06016 0.01551 L 0.05534 0.04144 L 0.05534 0.06343 L 0.06302 0.08658 L 0.06641 0.09422 L 0.07513 0.09537 L 0.0918 0.08241 L 0.11068 0.06204 L 0.1168 0.05047 " pathEditMode="relative" rAng="0" ptsTypes="AAAAAAAAAAAAAA">
                                      <p:cBhvr>
                                        <p:cTn id="1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19891" y="516673"/>
            <a:ext cx="8732066" cy="7880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для очей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9" y="1574542"/>
            <a:ext cx="1472279" cy="15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86901 2.22222E-6 L 0.86901 0.48125 L -8.33333E-7 0.48125 L -8.33333E-7 2.22222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51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17189" r="40382" b="50039"/>
          <a:stretch/>
        </p:blipFill>
        <p:spPr>
          <a:xfrm>
            <a:off x="803675" y="1814536"/>
            <a:ext cx="9360000" cy="40557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826135" y="1971343"/>
            <a:ext cx="775854" cy="72116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1790211" y="1971342"/>
            <a:ext cx="775854" cy="72116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2860381" y="1974847"/>
            <a:ext cx="775854" cy="72116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3981982" y="1972111"/>
            <a:ext cx="775854" cy="7211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5107423" y="1970573"/>
            <a:ext cx="775854" cy="72116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6177593" y="1974078"/>
            <a:ext cx="775854" cy="72116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7299194" y="1971342"/>
            <a:ext cx="775854" cy="72116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43763" r="73204" b="47529"/>
          <a:stretch/>
        </p:blipFill>
        <p:spPr>
          <a:xfrm>
            <a:off x="8423979" y="1969804"/>
            <a:ext cx="775854" cy="7211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45652" r="85001" b="44202"/>
          <a:stretch/>
        </p:blipFill>
        <p:spPr>
          <a:xfrm>
            <a:off x="835984" y="2969840"/>
            <a:ext cx="1010749" cy="89560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t="46778" r="76009" b="43076"/>
          <a:stretch/>
        </p:blipFill>
        <p:spPr>
          <a:xfrm>
            <a:off x="4096674" y="3071648"/>
            <a:ext cx="1010749" cy="89560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4" t="44301" r="68346" b="45553"/>
          <a:stretch/>
        </p:blipFill>
        <p:spPr>
          <a:xfrm>
            <a:off x="7181746" y="2849313"/>
            <a:ext cx="1010749" cy="89560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45652" r="85001" b="44202"/>
          <a:stretch/>
        </p:blipFill>
        <p:spPr>
          <a:xfrm>
            <a:off x="2347451" y="2952377"/>
            <a:ext cx="1010749" cy="89560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t="46778" r="76009" b="43076"/>
          <a:stretch/>
        </p:blipFill>
        <p:spPr>
          <a:xfrm>
            <a:off x="5608141" y="3054185"/>
            <a:ext cx="1010749" cy="89560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4" t="44301" r="68346" b="45553"/>
          <a:stretch/>
        </p:blipFill>
        <p:spPr>
          <a:xfrm>
            <a:off x="8694458" y="2841582"/>
            <a:ext cx="1010749" cy="89560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46328" r="48336" b="43526"/>
          <a:stretch/>
        </p:blipFill>
        <p:spPr>
          <a:xfrm>
            <a:off x="952712" y="3978454"/>
            <a:ext cx="2789477" cy="89560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1" t="46215" r="32271" b="43639"/>
          <a:stretch/>
        </p:blipFill>
        <p:spPr>
          <a:xfrm>
            <a:off x="952712" y="4974733"/>
            <a:ext cx="1907669" cy="85799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46328" r="48336" b="43526"/>
          <a:stretch/>
        </p:blipFill>
        <p:spPr>
          <a:xfrm>
            <a:off x="4782854" y="3978454"/>
            <a:ext cx="2789477" cy="89560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1" t="46215" r="32271" b="43639"/>
          <a:stretch/>
        </p:blipFill>
        <p:spPr>
          <a:xfrm>
            <a:off x="3587681" y="4974733"/>
            <a:ext cx="1907669" cy="85799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1" t="46215" r="32271" b="43639"/>
          <a:stretch/>
        </p:blipFill>
        <p:spPr>
          <a:xfrm>
            <a:off x="6284826" y="4974733"/>
            <a:ext cx="1907669" cy="85799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298413" y="497515"/>
            <a:ext cx="8404523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малу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х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92774" y="469698"/>
            <a:ext cx="8415799" cy="1314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 smtClean="0">
                <a:solidFill>
                  <a:schemeClr val="bg1"/>
                </a:solidFill>
              </a:rPr>
              <a:t>склади, слова у </a:t>
            </a:r>
            <a:r>
              <a:rPr lang="uk-UA" sz="3200" b="1" dirty="0" smtClean="0">
                <a:solidFill>
                  <a:schemeClr val="bg1"/>
                </a:solidFill>
              </a:rPr>
              <a:t>наступних рядках. Поділи слова на склади.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722336" y="790668"/>
            <a:ext cx="2243179" cy="20848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414449" y="3715197"/>
            <a:ext cx="2175534" cy="2012131"/>
          </a:xfrm>
          <a:prstGeom prst="rect">
            <a:avLst/>
          </a:prstGeom>
        </p:spPr>
      </p:pic>
      <p:sp>
        <p:nvSpPr>
          <p:cNvPr id="34" name="Дуга 33"/>
          <p:cNvSpPr/>
          <p:nvPr/>
        </p:nvSpPr>
        <p:spPr>
          <a:xfrm rot="9303105">
            <a:off x="807152" y="3822620"/>
            <a:ext cx="1317023" cy="681832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9836567">
            <a:off x="1560138" y="3799121"/>
            <a:ext cx="2128706" cy="685976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9303105">
            <a:off x="848284" y="4809017"/>
            <a:ext cx="1317023" cy="681832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9836567">
            <a:off x="1598401" y="4839718"/>
            <a:ext cx="1987358" cy="645293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9836567">
            <a:off x="2692622" y="3862357"/>
            <a:ext cx="1887227" cy="592770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17189" r="38285" b="50039"/>
          <a:stretch/>
        </p:blipFill>
        <p:spPr>
          <a:xfrm>
            <a:off x="792000" y="1423787"/>
            <a:ext cx="9720000" cy="40557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2" t="42499" r="10126" b="47355"/>
          <a:stretch/>
        </p:blipFill>
        <p:spPr>
          <a:xfrm>
            <a:off x="1008822" y="1366255"/>
            <a:ext cx="2937013" cy="856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45319" r="78141" b="47000"/>
          <a:stretch/>
        </p:blipFill>
        <p:spPr>
          <a:xfrm>
            <a:off x="4520848" y="1620039"/>
            <a:ext cx="1879952" cy="63810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46328" r="48336" b="43526"/>
          <a:stretch/>
        </p:blipFill>
        <p:spPr>
          <a:xfrm>
            <a:off x="6894555" y="1656927"/>
            <a:ext cx="2789477" cy="895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1158" y="1717237"/>
            <a:ext cx="407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.</a:t>
            </a:r>
            <a:endParaRPr lang="ru-RU" sz="30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2" t="42499" r="10126" b="47355"/>
          <a:stretch/>
        </p:blipFill>
        <p:spPr>
          <a:xfrm>
            <a:off x="1008822" y="2313321"/>
            <a:ext cx="2937013" cy="8562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45319" r="78141" b="47000"/>
          <a:stretch/>
        </p:blipFill>
        <p:spPr>
          <a:xfrm>
            <a:off x="4520848" y="2567105"/>
            <a:ext cx="1879952" cy="638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46328" r="48336" b="43526"/>
          <a:stretch/>
        </p:blipFill>
        <p:spPr>
          <a:xfrm>
            <a:off x="6894555" y="2622694"/>
            <a:ext cx="2789477" cy="8956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631158" y="2664303"/>
            <a:ext cx="407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.</a:t>
            </a:r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979004" y="3548443"/>
            <a:ext cx="48868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/>
              <a:t>Сашко ходив у парк.</a:t>
            </a:r>
            <a:endParaRPr lang="ru-RU" sz="35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3" t="42115" r="31188" b="42931"/>
          <a:stretch/>
        </p:blipFill>
        <p:spPr>
          <a:xfrm>
            <a:off x="1008822" y="4249998"/>
            <a:ext cx="6538092" cy="12423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60762" y="497516"/>
            <a:ext cx="10803054" cy="868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речення у наступних рядках.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780690" y="1566178"/>
            <a:ext cx="2243179" cy="20848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814513" y="3776202"/>
            <a:ext cx="2175534" cy="20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139865" y="1932496"/>
            <a:ext cx="3146035" cy="37948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0701" y="465810"/>
            <a:ext cx="8843376" cy="1072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Який предмет зображено на малюнку?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Пригадай, </a:t>
            </a:r>
            <a:r>
              <a:rPr lang="uk-UA" sz="3200" b="1" dirty="0">
                <a:solidFill>
                  <a:schemeClr val="bg1"/>
                </a:solidFill>
              </a:rPr>
              <a:t>як виконувати таке завдання? </a:t>
            </a:r>
          </a:p>
        </p:txBody>
      </p:sp>
      <p:sp>
        <p:nvSpPr>
          <p:cNvPr id="2" name="Овал 1"/>
          <p:cNvSpPr/>
          <p:nvPr/>
        </p:nvSpPr>
        <p:spPr>
          <a:xfrm>
            <a:off x="6756754" y="2799433"/>
            <a:ext cx="1427583" cy="6844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і</a:t>
            </a:r>
            <a:endParaRPr lang="ru-RU" sz="45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09329" y="2804215"/>
            <a:ext cx="2475344" cy="22893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 flipH="1">
            <a:off x="5824433" y="3141651"/>
            <a:ext cx="9323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85900" y="2823874"/>
            <a:ext cx="2518158" cy="22893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Зеленый горошек ПНГ на Прозрачном Фоне • Скачать PNG Зеленый гороше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894" y="2804215"/>
            <a:ext cx="1804434" cy="21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рецкий орех Png - PNG 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93" y="3011775"/>
            <a:ext cx="2729371" cy="18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6463598" y="4195367"/>
            <a:ext cx="1427583" cy="6844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о</a:t>
            </a:r>
            <a:endParaRPr lang="ru-RU" sz="4500" b="1" dirty="0"/>
          </a:p>
        </p:txBody>
      </p:sp>
      <p:cxnSp>
        <p:nvCxnSpPr>
          <p:cNvPr id="21" name="Прямая со стрелкой 20"/>
          <p:cNvCxnSpPr>
            <a:stCxn id="20" idx="6"/>
          </p:cNvCxnSpPr>
          <p:nvPr/>
        </p:nvCxnSpPr>
        <p:spPr>
          <a:xfrm flipV="1">
            <a:off x="7891181" y="4532803"/>
            <a:ext cx="818147" cy="47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4411" y="1592014"/>
            <a:ext cx="675987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Намалюй горох і зафарбуй кольоровими олівцями обидва малюнки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43958</TotalTime>
  <Words>351</Words>
  <Application>Microsoft Office PowerPoint</Application>
  <PresentationFormat>Произвольный</PresentationFormat>
  <Paragraphs>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2803</cp:revision>
  <dcterms:created xsi:type="dcterms:W3CDTF">2018-01-05T16:38:53Z</dcterms:created>
  <dcterms:modified xsi:type="dcterms:W3CDTF">2024-02-02T09:19:18Z</dcterms:modified>
</cp:coreProperties>
</file>