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8" r:id="rId2"/>
    <p:sldId id="308" r:id="rId3"/>
    <p:sldId id="317" r:id="rId4"/>
    <p:sldId id="310" r:id="rId5"/>
    <p:sldId id="311" r:id="rId6"/>
    <p:sldId id="312" r:id="rId7"/>
    <p:sldId id="313" r:id="rId8"/>
    <p:sldId id="314" r:id="rId9"/>
    <p:sldId id="284" r:id="rId10"/>
    <p:sldId id="285" r:id="rId11"/>
    <p:sldId id="303" r:id="rId12"/>
    <p:sldId id="304" r:id="rId13"/>
    <p:sldId id="277" r:id="rId14"/>
    <p:sldId id="287" r:id="rId15"/>
    <p:sldId id="270" r:id="rId16"/>
    <p:sldId id="315" r:id="rId17"/>
    <p:sldId id="316" r:id="rId1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F3242"/>
    <a:srgbClr val="722651"/>
    <a:srgbClr val="DED231"/>
    <a:srgbClr val="C31D58"/>
    <a:srgbClr val="295FFF"/>
    <a:srgbClr val="27C268"/>
    <a:srgbClr val="FF3131"/>
    <a:srgbClr val="1694E9"/>
    <a:srgbClr val="FFFF00"/>
    <a:srgbClr val="FFB4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322" autoAdjust="0"/>
    <p:restoredTop sz="94660"/>
  </p:normalViewPr>
  <p:slideViewPr>
    <p:cSldViewPr snapToGrid="0">
      <p:cViewPr varScale="1">
        <p:scale>
          <a:sx n="88" d="100"/>
          <a:sy n="88" d="100"/>
        </p:scale>
        <p:origin x="-510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2BE04B-0FEE-474E-98E3-E5C059B0E3D6}" type="datetimeFigureOut">
              <a:rPr lang="ru-RU" smtClean="0"/>
              <a:t>26.02.2024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08AAFC-F45B-4763-9C1F-8029DFCE03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9451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26D62-0A69-489C-AD8A-DBBB454FE69F}" type="datetime1">
              <a:rPr lang="uk-UA" smtClean="0"/>
              <a:t>26.02.2024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52424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41F5A-B942-463D-BFFB-A6C0BF2A95D9}" type="datetime1">
              <a:rPr lang="uk-UA" smtClean="0"/>
              <a:t>26.02.2024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64211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F5CA3-AACC-4614-BF69-00E689DA5E5C}" type="datetime1">
              <a:rPr lang="uk-UA" smtClean="0"/>
              <a:t>26.02.2024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87561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57AFC-C01B-4F35-8E90-7CDC7BDC9F41}" type="datetime1">
              <a:rPr lang="uk-UA" smtClean="0"/>
              <a:t>26.02.2024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94456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57DF8-A1C4-4191-9BCE-6255C9741248}" type="datetime1">
              <a:rPr lang="uk-UA" smtClean="0"/>
              <a:t>26.02.2024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06469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B527B-8C9A-436C-98CD-9931061FA41E}" type="datetime1">
              <a:rPr lang="uk-UA" smtClean="0"/>
              <a:t>26.02.2024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30662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2E25-D864-431C-9803-DC1DF816B3B2}" type="datetime1">
              <a:rPr lang="uk-UA" smtClean="0"/>
              <a:t>26.02.2024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99230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1627C-B8CA-44C8-AA80-F38F7E2DC942}" type="datetime1">
              <a:rPr lang="uk-UA" smtClean="0"/>
              <a:t>26.02.2024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10585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8820F-613B-4084-A210-F6071CA8AA12}" type="datetime1">
              <a:rPr lang="uk-UA" smtClean="0"/>
              <a:t>26.02.2024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94996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3D5AF-C886-45A1-B5DC-5A526CB61C15}" type="datetime1">
              <a:rPr lang="uk-UA" smtClean="0"/>
              <a:t>26.02.2024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21218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D2A21-8E22-4A57-9D96-C14531AB525D}" type="datetime1">
              <a:rPr lang="uk-UA" smtClean="0"/>
              <a:t>26.02.2024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16528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FBF2D6-4F70-474E-8189-F1C29A9FD449}" type="datetime1">
              <a:rPr lang="uk-UA" smtClean="0"/>
              <a:t>26.02.2024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610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349828" y="4146224"/>
            <a:ext cx="9023471" cy="173664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4800" b="1" dirty="0">
                <a:solidFill>
                  <a:schemeClr val="bg1"/>
                </a:solidFill>
              </a:rPr>
              <a:t>Яким ми хочемо бачити </a:t>
            </a:r>
            <a:endParaRPr lang="uk-UA" sz="4800" b="1" dirty="0" smtClean="0">
              <a:solidFill>
                <a:schemeClr val="bg1"/>
              </a:solidFill>
            </a:endParaRPr>
          </a:p>
          <a:p>
            <a:pPr algn="ctr"/>
            <a:r>
              <a:rPr lang="uk-UA" sz="4800" b="1" dirty="0" smtClean="0">
                <a:solidFill>
                  <a:schemeClr val="bg1"/>
                </a:solidFill>
              </a:rPr>
              <a:t>світ у </a:t>
            </a:r>
            <a:r>
              <a:rPr lang="uk-UA" sz="4800" b="1" dirty="0">
                <a:solidFill>
                  <a:schemeClr val="bg1"/>
                </a:solidFill>
              </a:rPr>
              <a:t>майбутньому? </a:t>
            </a:r>
            <a:endParaRPr lang="uk-UA" sz="4800" b="1" dirty="0" smtClean="0">
              <a:solidFill>
                <a:schemeClr val="bg1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9828" y="1099838"/>
            <a:ext cx="4308229" cy="2710015"/>
          </a:xfrm>
          <a:prstGeom prst="round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7183787" y="1309119"/>
            <a:ext cx="3189513" cy="200906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</a:rPr>
              <a:t>Я </a:t>
            </a:r>
            <a:r>
              <a:rPr lang="ru-RU" sz="2800" b="1" dirty="0" err="1">
                <a:solidFill>
                  <a:schemeClr val="bg1"/>
                </a:solidFill>
              </a:rPr>
              <a:t>досліджую</a:t>
            </a:r>
            <a:r>
              <a:rPr lang="ru-RU" sz="2800" b="1" dirty="0">
                <a:solidFill>
                  <a:schemeClr val="bg1"/>
                </a:solidFill>
              </a:rPr>
              <a:t> </a:t>
            </a:r>
            <a:r>
              <a:rPr lang="ru-RU" sz="2800" b="1" dirty="0" err="1" smtClean="0">
                <a:solidFill>
                  <a:schemeClr val="bg1"/>
                </a:solidFill>
              </a:rPr>
              <a:t>світ</a:t>
            </a:r>
            <a:endParaRPr lang="en-US" sz="2800" b="1" dirty="0" smtClean="0">
              <a:solidFill>
                <a:schemeClr val="bg1"/>
              </a:solidFill>
            </a:endParaRPr>
          </a:p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1 </a:t>
            </a:r>
            <a:r>
              <a:rPr lang="uk-UA" sz="2800" b="1" dirty="0" smtClean="0">
                <a:solidFill>
                  <a:schemeClr val="bg1"/>
                </a:solidFill>
              </a:rPr>
              <a:t>клас</a:t>
            </a:r>
          </a:p>
          <a:p>
            <a:pPr algn="ctr"/>
            <a:r>
              <a:rPr lang="ru-RU" sz="2800" b="1" cap="all" dirty="0" err="1" smtClean="0"/>
              <a:t>людина</a:t>
            </a:r>
            <a:r>
              <a:rPr lang="ru-RU" sz="2800" b="1" cap="all" dirty="0" smtClean="0"/>
              <a:t> </a:t>
            </a:r>
            <a:r>
              <a:rPr lang="en-US" sz="2800" b="1" cap="all" dirty="0" smtClean="0"/>
              <a:t> </a:t>
            </a:r>
            <a:r>
              <a:rPr lang="uk-UA" sz="2800" b="1" cap="all" dirty="0" smtClean="0"/>
              <a:t>і світ</a:t>
            </a:r>
            <a:endParaRPr lang="uk-UA" sz="2800" b="1" dirty="0" smtClean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Урок </a:t>
            </a:r>
            <a:r>
              <a:rPr lang="en-US" sz="2800" b="1" dirty="0" smtClean="0">
                <a:solidFill>
                  <a:schemeClr val="bg1"/>
                </a:solidFill>
              </a:rPr>
              <a:t>68</a:t>
            </a:r>
          </a:p>
        </p:txBody>
      </p:sp>
    </p:spTree>
    <p:extLst>
      <p:ext uri="{BB962C8B-B14F-4D97-AF65-F5344CB8AC3E}">
        <p14:creationId xmlns:p14="http://schemas.microsoft.com/office/powerpoint/2010/main" val="302857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968829" y="506003"/>
            <a:ext cx="10210800" cy="93596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Познайомся з декількома припущеннями вчених</a:t>
            </a:r>
            <a:endParaRPr lang="uk-UA" sz="3600" b="1" dirty="0">
              <a:solidFill>
                <a:schemeClr val="bg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4790" y="1694824"/>
            <a:ext cx="5724343" cy="3399690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597580" y="1694823"/>
            <a:ext cx="5226277" cy="466243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Футуролог </a:t>
            </a:r>
            <a:r>
              <a:rPr lang="ru-RU" sz="2400" b="1" dirty="0" err="1"/>
              <a:t>Реймонд</a:t>
            </a:r>
            <a:r>
              <a:rPr lang="ru-RU" sz="2400" b="1" dirty="0"/>
              <a:t> </a:t>
            </a:r>
            <a:r>
              <a:rPr lang="ru-RU" sz="2400" b="1" dirty="0" err="1"/>
              <a:t>Курцвейл</a:t>
            </a:r>
            <a:r>
              <a:rPr lang="ru-RU" sz="2400" b="1" dirty="0"/>
              <a:t> казав, </a:t>
            </a:r>
            <a:r>
              <a:rPr lang="ru-RU" sz="2400" b="1" dirty="0" err="1"/>
              <a:t>що</a:t>
            </a:r>
            <a:r>
              <a:rPr lang="ru-RU" sz="2400" b="1" dirty="0"/>
              <a:t> </a:t>
            </a:r>
            <a:r>
              <a:rPr lang="ru-RU" sz="2400" b="1" dirty="0" err="1"/>
              <a:t>наступний</a:t>
            </a:r>
            <a:r>
              <a:rPr lang="ru-RU" sz="2400" b="1" dirty="0"/>
              <a:t> </a:t>
            </a:r>
            <a:r>
              <a:rPr lang="ru-RU" sz="2400" b="1" dirty="0" err="1"/>
              <a:t>прорив</a:t>
            </a:r>
            <a:r>
              <a:rPr lang="ru-RU" sz="2400" b="1" dirty="0"/>
              <a:t> у </a:t>
            </a:r>
            <a:r>
              <a:rPr lang="ru-RU" sz="2400" b="1" dirty="0" err="1"/>
              <a:t>сфері</a:t>
            </a:r>
            <a:r>
              <a:rPr lang="ru-RU" sz="2400" b="1" dirty="0"/>
              <a:t> </a:t>
            </a:r>
            <a:r>
              <a:rPr lang="ru-RU" sz="2400" b="1" dirty="0" err="1"/>
              <a:t>їжі</a:t>
            </a:r>
            <a:r>
              <a:rPr lang="ru-RU" sz="2400" b="1" dirty="0"/>
              <a:t> </a:t>
            </a:r>
            <a:r>
              <a:rPr lang="ru-RU" sz="2400" b="1" dirty="0" err="1"/>
              <a:t>зробить</a:t>
            </a:r>
            <a:r>
              <a:rPr lang="ru-RU" sz="2400" b="1" dirty="0"/>
              <a:t> </a:t>
            </a:r>
            <a:r>
              <a:rPr lang="ru-RU" sz="2400" b="1" dirty="0" err="1"/>
              <a:t>вертикальне</a:t>
            </a:r>
            <a:r>
              <a:rPr lang="ru-RU" sz="2400" b="1" dirty="0"/>
              <a:t> фермерство. На </a:t>
            </a:r>
            <a:r>
              <a:rPr lang="ru-RU" sz="2400" b="1" dirty="0" err="1"/>
              <a:t>його</a:t>
            </a:r>
            <a:r>
              <a:rPr lang="ru-RU" sz="2400" b="1" dirty="0"/>
              <a:t> думку, ми </a:t>
            </a:r>
            <a:r>
              <a:rPr lang="ru-RU" sz="2400" b="1" dirty="0" err="1"/>
              <a:t>повинні</a:t>
            </a:r>
            <a:r>
              <a:rPr lang="ru-RU" sz="2400" b="1" dirty="0"/>
              <a:t> </a:t>
            </a:r>
            <a:r>
              <a:rPr lang="ru-RU" sz="2400" b="1" dirty="0" err="1"/>
              <a:t>створювати</a:t>
            </a:r>
            <a:r>
              <a:rPr lang="ru-RU" sz="2400" b="1" dirty="0"/>
              <a:t> </a:t>
            </a:r>
            <a:r>
              <a:rPr lang="ru-RU" sz="2400" b="1" dirty="0" err="1"/>
              <a:t>вертикальні</a:t>
            </a:r>
            <a:r>
              <a:rPr lang="ru-RU" sz="2400" b="1" dirty="0"/>
              <a:t> </a:t>
            </a:r>
            <a:r>
              <a:rPr lang="ru-RU" sz="2400" b="1" dirty="0" err="1"/>
              <a:t>будівлі</a:t>
            </a:r>
            <a:r>
              <a:rPr lang="ru-RU" sz="2400" b="1" dirty="0"/>
              <a:t>, </a:t>
            </a:r>
            <a:r>
              <a:rPr lang="ru-RU" sz="2400" b="1" dirty="0" err="1"/>
              <a:t>що</a:t>
            </a:r>
            <a:r>
              <a:rPr lang="ru-RU" sz="2400" b="1" dirty="0"/>
              <a:t> </a:t>
            </a:r>
            <a:r>
              <a:rPr lang="ru-RU" sz="2400" b="1" dirty="0" err="1"/>
              <a:t>контролюються</a:t>
            </a:r>
            <a:r>
              <a:rPr lang="ru-RU" sz="2400" b="1" dirty="0"/>
              <a:t> </a:t>
            </a:r>
            <a:r>
              <a:rPr lang="ru-RU" sz="2400" b="1" dirty="0" err="1"/>
              <a:t>штучним</a:t>
            </a:r>
            <a:r>
              <a:rPr lang="ru-RU" sz="2400" b="1" dirty="0"/>
              <a:t> </a:t>
            </a:r>
            <a:r>
              <a:rPr lang="ru-RU" sz="2400" b="1" dirty="0" err="1"/>
              <a:t>інтелектом</a:t>
            </a:r>
            <a:r>
              <a:rPr lang="ru-RU" sz="2400" b="1" dirty="0"/>
              <a:t>. </a:t>
            </a:r>
            <a:endParaRPr lang="ru-RU" sz="2400" b="1" dirty="0" smtClean="0"/>
          </a:p>
          <a:p>
            <a:pPr algn="ctr"/>
            <a:r>
              <a:rPr lang="ru-RU" sz="2400" b="1" dirty="0" err="1" smtClean="0"/>
              <a:t>Курцвейл</a:t>
            </a:r>
            <a:r>
              <a:rPr lang="ru-RU" sz="2400" b="1" dirty="0" smtClean="0"/>
              <a:t> </a:t>
            </a:r>
            <a:r>
              <a:rPr lang="ru-RU" sz="2400" b="1" dirty="0" err="1"/>
              <a:t>вважає</a:t>
            </a:r>
            <a:r>
              <a:rPr lang="ru-RU" sz="2400" b="1" dirty="0"/>
              <a:t>, </a:t>
            </a:r>
            <a:r>
              <a:rPr lang="ru-RU" sz="2400" b="1" dirty="0" err="1"/>
              <a:t>що</a:t>
            </a:r>
            <a:r>
              <a:rPr lang="ru-RU" sz="2400" b="1" dirty="0"/>
              <a:t> </a:t>
            </a:r>
            <a:r>
              <a:rPr lang="ru-RU" sz="2400" b="1" dirty="0" err="1"/>
              <a:t>майбутнє</a:t>
            </a:r>
            <a:r>
              <a:rPr lang="ru-RU" sz="2400" b="1" dirty="0"/>
              <a:t> за </a:t>
            </a:r>
            <a:r>
              <a:rPr lang="ru-RU" sz="2400" b="1" dirty="0" err="1"/>
              <a:t>рослинами</a:t>
            </a:r>
            <a:r>
              <a:rPr lang="ru-RU" sz="2400" b="1" dirty="0"/>
              <a:t> на </a:t>
            </a:r>
            <a:r>
              <a:rPr lang="ru-RU" sz="2400" b="1" dirty="0" err="1"/>
              <a:t>гідропоніці</a:t>
            </a:r>
            <a:r>
              <a:rPr lang="ru-RU" sz="2400" b="1" dirty="0"/>
              <a:t> та </a:t>
            </a:r>
            <a:r>
              <a:rPr lang="ru-RU" sz="2400" b="1" dirty="0" err="1"/>
              <a:t>клонованим</a:t>
            </a:r>
            <a:r>
              <a:rPr lang="ru-RU" sz="2400" b="1" dirty="0"/>
              <a:t> </a:t>
            </a:r>
            <a:r>
              <a:rPr lang="ru-RU" sz="2400" b="1" dirty="0" err="1"/>
              <a:t>м'ясом</a:t>
            </a:r>
            <a:r>
              <a:rPr lang="ru-RU" sz="2400" b="1" dirty="0"/>
              <a:t>. </a:t>
            </a:r>
            <a:r>
              <a:rPr lang="ru-RU" sz="2400" b="1" dirty="0" err="1" smtClean="0"/>
              <a:t>Це</a:t>
            </a:r>
            <a:r>
              <a:rPr lang="ru-RU" sz="2400" b="1" dirty="0" smtClean="0"/>
              <a:t> </a:t>
            </a:r>
            <a:r>
              <a:rPr lang="ru-RU" sz="2400" b="1" dirty="0" err="1"/>
              <a:t>навіть</a:t>
            </a:r>
            <a:r>
              <a:rPr lang="ru-RU" sz="2400" b="1" dirty="0"/>
              <a:t> не </a:t>
            </a:r>
            <a:r>
              <a:rPr lang="ru-RU" sz="2400" b="1" dirty="0" err="1"/>
              <a:t>майбутнє</a:t>
            </a:r>
            <a:r>
              <a:rPr lang="ru-RU" sz="2400" b="1" dirty="0"/>
              <a:t>, </a:t>
            </a:r>
            <a:r>
              <a:rPr lang="ru-RU" sz="2400" b="1" dirty="0" err="1"/>
              <a:t>це</a:t>
            </a:r>
            <a:r>
              <a:rPr lang="ru-RU" sz="2400" b="1" dirty="0"/>
              <a:t> </a:t>
            </a:r>
            <a:r>
              <a:rPr lang="ru-RU" sz="2400" b="1" dirty="0" err="1"/>
              <a:t>сьогодення</a:t>
            </a:r>
            <a:r>
              <a:rPr lang="ru-RU" sz="2400" b="1" dirty="0"/>
              <a:t>: </a:t>
            </a:r>
            <a:r>
              <a:rPr lang="ru-RU" sz="2400" b="1" dirty="0" err="1"/>
              <a:t>приватні</a:t>
            </a:r>
            <a:r>
              <a:rPr lang="ru-RU" sz="2400" b="1" dirty="0"/>
              <a:t> ферми в США уже </a:t>
            </a:r>
            <a:r>
              <a:rPr lang="ru-RU" sz="2400" b="1" dirty="0" err="1"/>
              <a:t>вирощують</a:t>
            </a:r>
            <a:r>
              <a:rPr lang="ru-RU" sz="2400" b="1" dirty="0"/>
              <a:t> зелень </a:t>
            </a:r>
            <a:r>
              <a:rPr lang="ru-RU" sz="2400" b="1" dirty="0" err="1"/>
              <a:t>під</a:t>
            </a:r>
            <a:r>
              <a:rPr lang="ru-RU" sz="2400" b="1" dirty="0"/>
              <a:t> </a:t>
            </a:r>
            <a:r>
              <a:rPr lang="en-US" sz="2400" b="1" dirty="0"/>
              <a:t>LED-</a:t>
            </a:r>
            <a:r>
              <a:rPr lang="ru-RU" sz="2400" b="1" dirty="0" err="1"/>
              <a:t>світлом</a:t>
            </a:r>
            <a:r>
              <a:rPr lang="ru-RU" sz="2400" b="1" dirty="0" smtClean="0"/>
              <a:t>.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699389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/>
          <p:cNvSpPr/>
          <p:nvPr/>
        </p:nvSpPr>
        <p:spPr>
          <a:xfrm>
            <a:off x="460375" y="1596982"/>
            <a:ext cx="6539140" cy="2617927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err="1" smtClean="0"/>
              <a:t>Міста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майбутнього</a:t>
            </a:r>
            <a:r>
              <a:rPr lang="ru-RU" sz="2400" b="1" dirty="0" smtClean="0"/>
              <a:t>. </a:t>
            </a:r>
          </a:p>
          <a:p>
            <a:pPr algn="ctr"/>
            <a:r>
              <a:rPr lang="ru-RU" sz="2400" b="1" dirty="0" err="1" smtClean="0"/>
              <a:t>Поміж</a:t>
            </a:r>
            <a:r>
              <a:rPr lang="ru-RU" sz="2400" b="1" dirty="0" smtClean="0"/>
              <a:t> </a:t>
            </a:r>
            <a:r>
              <a:rPr lang="ru-RU" sz="2400" b="1" dirty="0" err="1"/>
              <a:t>хмарочосами</a:t>
            </a:r>
            <a:r>
              <a:rPr lang="ru-RU" sz="2400" b="1" dirty="0"/>
              <a:t> лишиться </a:t>
            </a:r>
            <a:r>
              <a:rPr lang="ru-RU" sz="2400" b="1" dirty="0" err="1"/>
              <a:t>трохи</a:t>
            </a:r>
            <a:r>
              <a:rPr lang="ru-RU" sz="2400" b="1" dirty="0"/>
              <a:t> </a:t>
            </a:r>
            <a:r>
              <a:rPr lang="ru-RU" sz="2400" b="1" dirty="0" err="1"/>
              <a:t>старих</a:t>
            </a:r>
            <a:r>
              <a:rPr lang="ru-RU" sz="2400" b="1" dirty="0"/>
              <a:t> </a:t>
            </a:r>
            <a:r>
              <a:rPr lang="ru-RU" sz="2400" b="1" dirty="0" err="1"/>
              <a:t>будинків</a:t>
            </a:r>
            <a:r>
              <a:rPr lang="ru-RU" sz="2400" b="1" dirty="0"/>
              <a:t>. Люди </a:t>
            </a:r>
            <a:r>
              <a:rPr lang="ru-RU" sz="2400" b="1" dirty="0" err="1"/>
              <a:t>майбутнього</a:t>
            </a:r>
            <a:r>
              <a:rPr lang="ru-RU" sz="2400" b="1" dirty="0"/>
              <a:t> </a:t>
            </a:r>
            <a:r>
              <a:rPr lang="ru-RU" sz="2400" b="1" dirty="0" err="1"/>
              <a:t>показуватимуть</a:t>
            </a:r>
            <a:r>
              <a:rPr lang="ru-RU" sz="2400" b="1" dirty="0"/>
              <a:t> </a:t>
            </a:r>
            <a:r>
              <a:rPr lang="ru-RU" sz="2400" b="1" dirty="0" err="1"/>
              <a:t>їх</a:t>
            </a:r>
            <a:r>
              <a:rPr lang="ru-RU" sz="2400" b="1" dirty="0"/>
              <a:t> </a:t>
            </a:r>
            <a:r>
              <a:rPr lang="ru-RU" sz="2400" b="1" dirty="0" err="1"/>
              <a:t>дітям</a:t>
            </a:r>
            <a:r>
              <a:rPr lang="ru-RU" sz="2400" b="1" dirty="0"/>
              <a:t> та </a:t>
            </a:r>
            <a:r>
              <a:rPr lang="ru-RU" sz="2400" b="1" dirty="0" err="1"/>
              <a:t>розказуватимуть</a:t>
            </a:r>
            <a:r>
              <a:rPr lang="ru-RU" sz="2400" b="1" dirty="0"/>
              <a:t> </a:t>
            </a:r>
            <a:r>
              <a:rPr lang="ru-RU" sz="2400" b="1" dirty="0" err="1"/>
              <a:t>неймовірні</a:t>
            </a:r>
            <a:r>
              <a:rPr lang="ru-RU" sz="2400" b="1" dirty="0"/>
              <a:t> </a:t>
            </a:r>
            <a:r>
              <a:rPr lang="ru-RU" sz="2400" b="1" dirty="0" err="1"/>
              <a:t>історії</a:t>
            </a:r>
            <a:r>
              <a:rPr lang="ru-RU" sz="2400" b="1" dirty="0"/>
              <a:t> про </a:t>
            </a:r>
            <a:r>
              <a:rPr lang="ru-RU" sz="2400" b="1" dirty="0" err="1"/>
              <a:t>часи</a:t>
            </a:r>
            <a:r>
              <a:rPr lang="ru-RU" sz="2400" b="1" dirty="0"/>
              <a:t>, коли люди </a:t>
            </a:r>
            <a:r>
              <a:rPr lang="ru-RU" sz="2400" b="1" dirty="0" err="1"/>
              <a:t>віталися</a:t>
            </a:r>
            <a:r>
              <a:rPr lang="ru-RU" sz="2400" b="1" dirty="0"/>
              <a:t> </a:t>
            </a:r>
            <a:r>
              <a:rPr lang="ru-RU" sz="2400" b="1" dirty="0" err="1"/>
              <a:t>зі</a:t>
            </a:r>
            <a:r>
              <a:rPr lang="ru-RU" sz="2400" b="1" dirty="0"/>
              <a:t> </a:t>
            </a:r>
            <a:r>
              <a:rPr lang="ru-RU" sz="2400" b="1" dirty="0" err="1"/>
              <a:t>своїми</a:t>
            </a:r>
            <a:r>
              <a:rPr lang="ru-RU" sz="2400" b="1" dirty="0"/>
              <a:t> </a:t>
            </a:r>
            <a:r>
              <a:rPr lang="ru-RU" sz="2400" b="1" dirty="0" err="1"/>
              <a:t>сусідами</a:t>
            </a:r>
            <a:r>
              <a:rPr lang="ru-RU" sz="2400" b="1" dirty="0"/>
              <a:t> та </a:t>
            </a:r>
            <a:r>
              <a:rPr lang="ru-RU" sz="2400" b="1" dirty="0" err="1"/>
              <a:t>навіть</a:t>
            </a:r>
            <a:r>
              <a:rPr lang="ru-RU" sz="2400" b="1" dirty="0"/>
              <a:t> знали </a:t>
            </a:r>
            <a:r>
              <a:rPr lang="ru-RU" sz="2400" b="1" dirty="0" err="1"/>
              <a:t>їхні</a:t>
            </a:r>
            <a:r>
              <a:rPr lang="ru-RU" sz="2400" b="1" dirty="0"/>
              <a:t> </a:t>
            </a:r>
            <a:r>
              <a:rPr lang="ru-RU" sz="2400" b="1" dirty="0" err="1"/>
              <a:t>імена</a:t>
            </a:r>
            <a:r>
              <a:rPr lang="ru-RU" sz="2400" b="1" dirty="0"/>
              <a:t>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9515" y="1596982"/>
            <a:ext cx="4507901" cy="3521798"/>
          </a:xfrm>
          <a:prstGeom prst="round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Прямоугольник 7"/>
          <p:cNvSpPr/>
          <p:nvPr/>
        </p:nvSpPr>
        <p:spPr>
          <a:xfrm>
            <a:off x="968829" y="506003"/>
            <a:ext cx="10210800" cy="93596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Познайомся з декількома припущеннями вчених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2" name="AutoShape 2" descr="Міста майбутнього: чого очікувати та як ми будемо жи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1" y="4106052"/>
            <a:ext cx="4016828" cy="2495454"/>
          </a:xfrm>
          <a:prstGeom prst="round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63970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/>
          <p:cNvSpPr/>
          <p:nvPr/>
        </p:nvSpPr>
        <p:spPr>
          <a:xfrm>
            <a:off x="698764" y="1589314"/>
            <a:ext cx="6322522" cy="957943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/>
              <a:t>Роботи замість людей. </a:t>
            </a:r>
          </a:p>
          <a:p>
            <a:pPr algn="ctr"/>
            <a:r>
              <a:rPr lang="uk-UA" sz="2400" b="1" dirty="0" smtClean="0"/>
              <a:t>В багатьох сферах  роботи замінять людей.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968829" y="506003"/>
            <a:ext cx="10210800" cy="93596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Познайомся з декількома припущеннями вчених</a:t>
            </a:r>
            <a:endParaRPr lang="uk-UA" sz="3600" b="1" dirty="0">
              <a:solidFill>
                <a:schemeClr val="bg1"/>
              </a:solidFill>
            </a:endParaRPr>
          </a:p>
        </p:txBody>
      </p:sp>
      <p:pic>
        <p:nvPicPr>
          <p:cNvPr id="2050" name="Picture 2" descr="10 робочих місць, які до 2030 року замінять роботи • Markete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66" y="2735236"/>
            <a:ext cx="3893744" cy="2589492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Куди ведуть технології: яку роботу скоро виконуватимуть роботи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8109" y="3661249"/>
            <a:ext cx="3842657" cy="2699009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1778" y="1589314"/>
            <a:ext cx="4139737" cy="2749044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790865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918764" y="494529"/>
            <a:ext cx="8732066" cy="76821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Фізкультхвилинка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6" name="Фізкультхвилинка №017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82989" y="1173977"/>
            <a:ext cx="8667841" cy="4875661"/>
          </a:xfrm>
          <a:prstGeom prst="rect">
            <a:avLst/>
          </a:prstGeom>
          <a:ln w="38100" cap="sq">
            <a:solidFill>
              <a:srgbClr val="2F324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437881" y="6064071"/>
            <a:ext cx="1071522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/>
              <a:t>Взято з каналу </a:t>
            </a:r>
            <a:r>
              <a:rPr lang="ru-RU" sz="2000" dirty="0" err="1"/>
              <a:t>Creative</a:t>
            </a:r>
            <a:r>
              <a:rPr lang="ru-RU" sz="2000" dirty="0"/>
              <a:t> </a:t>
            </a:r>
            <a:r>
              <a:rPr lang="ru-RU" sz="2000" dirty="0" err="1"/>
              <a:t>Teacher</a:t>
            </a:r>
            <a:r>
              <a:rPr lang="ru-RU" sz="2000" dirty="0"/>
              <a:t>. </a:t>
            </a:r>
            <a:endParaRPr lang="ru-RU" sz="2000" dirty="0" smtClean="0"/>
          </a:p>
          <a:p>
            <a:pPr algn="ctr"/>
            <a:r>
              <a:rPr lang="ru-RU" sz="2000" dirty="0" err="1" smtClean="0"/>
              <a:t>Оригінальне</a:t>
            </a:r>
            <a:r>
              <a:rPr lang="ru-RU" sz="2000" dirty="0" smtClean="0"/>
              <a:t> </a:t>
            </a:r>
            <a:r>
              <a:rPr lang="ru-RU" sz="2000" dirty="0" err="1" smtClean="0"/>
              <a:t>посилання</a:t>
            </a:r>
            <a:r>
              <a:rPr lang="ru-RU" sz="2000" dirty="0" smtClean="0"/>
              <a:t> https</a:t>
            </a:r>
            <a:r>
              <a:rPr lang="ru-RU" sz="2000" dirty="0"/>
              <a:t>://www.youtube.com/channel/UCUWpvLEcrLrkA69qf5IDHIg</a:t>
            </a:r>
          </a:p>
        </p:txBody>
      </p:sp>
    </p:spTree>
    <p:extLst>
      <p:ext uri="{BB962C8B-B14F-4D97-AF65-F5344CB8AC3E}">
        <p14:creationId xmlns:p14="http://schemas.microsoft.com/office/powerpoint/2010/main" val="2702760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809824" y="527776"/>
            <a:ext cx="8732066" cy="91419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Розглянь проекти міст майбутнього</a:t>
            </a:r>
            <a:endParaRPr lang="uk-UA" sz="4000" b="1" dirty="0">
              <a:solidFill>
                <a:schemeClr val="bg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8" y="1564778"/>
            <a:ext cx="5333998" cy="3808475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598" y="2577514"/>
            <a:ext cx="5646007" cy="3761652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92561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1748894" y="494799"/>
            <a:ext cx="8732066" cy="888093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Вправа «Мікрофон»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1748895" y="2862985"/>
            <a:ext cx="5030786" cy="1119805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/>
              <a:t>Які винаходи людства тебе найбільше зацікавили?</a:t>
            </a:r>
            <a:endParaRPr lang="ru-RU" sz="2400" b="1" dirty="0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748894" y="4222277"/>
            <a:ext cx="5030787" cy="1111722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/>
              <a:t>Куди б ти хотів здійснити космічну подорож? Чому?</a:t>
            </a:r>
            <a:endParaRPr lang="ru-RU" sz="2400" b="1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9115" y="1563613"/>
            <a:ext cx="3554761" cy="4375485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6">
                <a:lumMod val="75000"/>
              </a:schemeClr>
            </a:solidFill>
          </a:ln>
        </p:spPr>
      </p:pic>
      <p:sp>
        <p:nvSpPr>
          <p:cNvPr id="8" name="Скругленный прямоугольник 7"/>
          <p:cNvSpPr/>
          <p:nvPr/>
        </p:nvSpPr>
        <p:spPr>
          <a:xfrm>
            <a:off x="1748894" y="1563614"/>
            <a:ext cx="5030786" cy="1141713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/>
              <a:t>Чи зможуть люди в майбутньому існувати без живої природи?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665456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827796" y="1288039"/>
            <a:ext cx="3785432" cy="913118"/>
          </a:xfrm>
          <a:prstGeom prst="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chemeClr val="accent6">
                    <a:lumMod val="75000"/>
                  </a:schemeClr>
                </a:solidFill>
              </a:rPr>
              <a:t>Відгадай  загадку. </a:t>
            </a:r>
            <a:r>
              <a:rPr lang="uk-UA" sz="2000" b="1" dirty="0" err="1" smtClean="0">
                <a:solidFill>
                  <a:schemeClr val="accent6">
                    <a:lumMod val="75000"/>
                  </a:schemeClr>
                </a:solidFill>
              </a:rPr>
              <a:t>Запиши</a:t>
            </a:r>
            <a:r>
              <a:rPr lang="uk-UA" sz="2000" b="1" dirty="0" smtClean="0">
                <a:solidFill>
                  <a:schemeClr val="accent6">
                    <a:lumMod val="75000"/>
                  </a:schemeClr>
                </a:solidFill>
              </a:rPr>
              <a:t> і намалюй відгадку</a:t>
            </a:r>
            <a:endParaRPr lang="uk-UA" sz="20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820711" y="407442"/>
            <a:ext cx="8732066" cy="75732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Робота в зошиті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12" name="Прямоугольник 4">
            <a:extLst>
              <a:ext uri="{FF2B5EF4-FFF2-40B4-BE49-F238E27FC236}">
                <a16:creationId xmlns="" xmlns:a16="http://schemas.microsoft.com/office/drawing/2014/main" id="{612B521B-AE0F-4FC2-99C1-C8EB2AA01890}"/>
              </a:ext>
            </a:extLst>
          </p:cNvPr>
          <p:cNvSpPr/>
          <p:nvPr/>
        </p:nvSpPr>
        <p:spPr>
          <a:xfrm>
            <a:off x="-21689" y="5856513"/>
            <a:ext cx="1142918" cy="98690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chemeClr val="bg1"/>
                </a:solidFill>
              </a:rPr>
              <a:t>Сторінка</a:t>
            </a:r>
            <a:endParaRPr lang="uk-UA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18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7636942" y="1398330"/>
            <a:ext cx="3781827" cy="1010023"/>
          </a:xfrm>
          <a:prstGeom prst="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chemeClr val="accent6">
                    <a:lumMod val="75000"/>
                  </a:schemeClr>
                </a:solidFill>
              </a:rPr>
              <a:t>Роздивися зображення веселих роботів. Придумай їм імена й підпиши їх.</a:t>
            </a:r>
            <a:endParaRPr lang="uk-UA" sz="20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990538" y="4302206"/>
            <a:ext cx="4396722" cy="1031794"/>
          </a:xfrm>
          <a:prstGeom prst="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chemeClr val="accent6">
                    <a:lumMod val="75000"/>
                  </a:schemeClr>
                </a:solidFill>
              </a:rPr>
              <a:t>Чи може, на твою думку, техніка замінити в майбутньому неживу й живу природу. Познач </a:t>
            </a:r>
            <a:r>
              <a:rPr lang="uk-UA" sz="2000" b="1" dirty="0" smtClean="0">
                <a:solidFill>
                  <a:schemeClr val="accent6">
                    <a:lumMod val="75000"/>
                  </a:schemeClr>
                </a:solidFill>
                <a:latin typeface="Cambria"/>
                <a:ea typeface="Cambria"/>
              </a:rPr>
              <a:t>𝑽</a:t>
            </a:r>
            <a:endParaRPr lang="uk-UA" sz="20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980197" y="2302175"/>
            <a:ext cx="3632686" cy="1203190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/>
              <a:t>Людина – не людина.</a:t>
            </a:r>
          </a:p>
          <a:p>
            <a:pPr algn="ctr"/>
            <a:r>
              <a:rPr lang="uk-UA" sz="2400" b="1" dirty="0" smtClean="0"/>
              <a:t>Сам металічний, </a:t>
            </a:r>
          </a:p>
          <a:p>
            <a:pPr algn="ctr"/>
            <a:r>
              <a:rPr lang="uk-UA" sz="2400" b="1" dirty="0" smtClean="0"/>
              <a:t>а мозок електричний.</a:t>
            </a:r>
            <a:endParaRPr lang="ru-RU" sz="2400" b="1" dirty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4906" y="1288039"/>
            <a:ext cx="2413562" cy="2749198"/>
          </a:xfrm>
          <a:prstGeom prst="round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</p:pic>
      <p:sp>
        <p:nvSpPr>
          <p:cNvPr id="15" name="TextBox 14"/>
          <p:cNvSpPr txBox="1"/>
          <p:nvPr/>
        </p:nvSpPr>
        <p:spPr>
          <a:xfrm>
            <a:off x="1916198" y="3614222"/>
            <a:ext cx="1683944" cy="584775"/>
          </a:xfrm>
          <a:prstGeom prst="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 smtClean="0">
                <a:solidFill>
                  <a:schemeClr val="accent6">
                    <a:lumMod val="75000"/>
                  </a:schemeClr>
                </a:solidFill>
              </a:rPr>
              <a:t>Робот</a:t>
            </a:r>
            <a:endParaRPr lang="ru-RU" sz="32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5122" name="Picture 2" descr="D:\1 клас\3 Я досліджую світ\1 УРОКИ 2023\3 Людина і світ\№68 Яким ми хочемо бачити світ у майбутньому\2024-02-24_14204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7704" y="2771970"/>
            <a:ext cx="5172075" cy="3457575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608439" y="5486565"/>
            <a:ext cx="536047" cy="560115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3646714" y="5486565"/>
            <a:ext cx="571499" cy="560115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TextBox 17"/>
          <p:cNvSpPr txBox="1"/>
          <p:nvPr/>
        </p:nvSpPr>
        <p:spPr>
          <a:xfrm>
            <a:off x="2327441" y="5486565"/>
            <a:ext cx="861458" cy="584775"/>
          </a:xfrm>
          <a:prstGeom prst="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 smtClean="0">
                <a:solidFill>
                  <a:schemeClr val="accent6">
                    <a:lumMod val="75000"/>
                  </a:schemeClr>
                </a:solidFill>
              </a:rPr>
              <a:t>так</a:t>
            </a:r>
            <a:endParaRPr lang="ru-RU" sz="32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536073" y="5461904"/>
            <a:ext cx="851187" cy="584775"/>
          </a:xfrm>
          <a:prstGeom prst="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 smtClean="0">
                <a:solidFill>
                  <a:schemeClr val="accent6">
                    <a:lumMod val="75000"/>
                  </a:schemeClr>
                </a:solidFill>
              </a:rPr>
              <a:t>ні</a:t>
            </a:r>
            <a:endParaRPr lang="ru-RU" sz="32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5875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7" grpId="0" animBg="1"/>
      <p:bldP spid="15" grpId="0" animBg="1"/>
      <p:bldP spid="2" grpId="0" animBg="1"/>
      <p:bldP spid="16" grpId="0" animBg="1"/>
      <p:bldP spid="18" grpId="0" animBg="1"/>
      <p:bldP spid="1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284514" y="581614"/>
            <a:ext cx="9720943" cy="86618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Рефлексія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284514" y="1601838"/>
            <a:ext cx="2775857" cy="2308324"/>
          </a:xfrm>
          <a:prstGeom prst="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defTabSz="271463"/>
            <a:r>
              <a:rPr lang="uk-UA" sz="2400" b="1" dirty="0">
                <a:solidFill>
                  <a:schemeClr val="accent6">
                    <a:lumMod val="75000"/>
                  </a:schemeClr>
                </a:solidFill>
              </a:rPr>
              <a:t>Розглянь </a:t>
            </a:r>
            <a:r>
              <a:rPr lang="uk-UA" sz="2400" b="1" dirty="0" smtClean="0">
                <a:solidFill>
                  <a:schemeClr val="accent6">
                    <a:lumMod val="75000"/>
                  </a:schemeClr>
                </a:solidFill>
              </a:rPr>
              <a:t>чашки-</a:t>
            </a:r>
            <a:r>
              <a:rPr lang="uk-UA" sz="2400" b="1" dirty="0" err="1" smtClean="0">
                <a:solidFill>
                  <a:schemeClr val="accent6">
                    <a:lumMod val="75000"/>
                  </a:schemeClr>
                </a:solidFill>
              </a:rPr>
              <a:t>емотикони</a:t>
            </a:r>
            <a:r>
              <a:rPr lang="uk-UA" sz="24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uk-UA" sz="2400" b="1" dirty="0">
                <a:solidFill>
                  <a:schemeClr val="accent6">
                    <a:lumMod val="75000"/>
                  </a:schemeClr>
                </a:solidFill>
              </a:rPr>
              <a:t>й вибери </a:t>
            </a:r>
            <a:r>
              <a:rPr lang="uk-UA" sz="2400" b="1" dirty="0" smtClean="0">
                <a:solidFill>
                  <a:schemeClr val="accent6">
                    <a:lumMod val="75000"/>
                  </a:schemeClr>
                </a:solidFill>
              </a:rPr>
              <a:t>ту, </a:t>
            </a:r>
          </a:p>
          <a:p>
            <a:pPr algn="ctr" defTabSz="271463"/>
            <a:r>
              <a:rPr lang="uk-UA" sz="2400" b="1" dirty="0" smtClean="0">
                <a:solidFill>
                  <a:schemeClr val="accent6">
                    <a:lumMod val="75000"/>
                  </a:schemeClr>
                </a:solidFill>
              </a:rPr>
              <a:t>що </a:t>
            </a:r>
            <a:r>
              <a:rPr lang="uk-UA" sz="2400" b="1" dirty="0">
                <a:solidFill>
                  <a:schemeClr val="accent6">
                    <a:lumMod val="75000"/>
                  </a:schemeClr>
                </a:solidFill>
              </a:rPr>
              <a:t>відображає твій </a:t>
            </a:r>
            <a:r>
              <a:rPr lang="uk-UA" sz="2400" b="1" smtClean="0">
                <a:solidFill>
                  <a:schemeClr val="accent6">
                    <a:lumMod val="75000"/>
                  </a:schemeClr>
                </a:solidFill>
              </a:rPr>
              <a:t>настрій </a:t>
            </a:r>
          </a:p>
          <a:p>
            <a:pPr algn="ctr" defTabSz="271463"/>
            <a:r>
              <a:rPr lang="uk-UA" sz="2400" b="1" smtClean="0">
                <a:solidFill>
                  <a:schemeClr val="accent6">
                    <a:lumMod val="75000"/>
                  </a:schemeClr>
                </a:solidFill>
              </a:rPr>
              <a:t>в кінці уроку</a:t>
            </a:r>
            <a:endParaRPr lang="ru-RU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028" name="Picture 4" descr="Кухоль керамічний 3D Emoji LOL Смайлик Лол Емоджі Муві The Emoji Movie Mug  сart ЕМ L10.025 купить ➦ интернет -магазин ☎: • +380 (66) 023-46-37  Vodafone. Оперативная доставка ✈ Гарантия качества ☑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4174" y="1601838"/>
            <a:ext cx="6783145" cy="4510793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1452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1073131" y="1842910"/>
            <a:ext cx="4402381" cy="3635828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>
                <a:solidFill>
                  <a:schemeClr val="bg1"/>
                </a:solidFill>
              </a:rPr>
              <a:t>Всі сідайте тихо, діти,</a:t>
            </a:r>
          </a:p>
          <a:p>
            <a:pPr algn="ctr"/>
            <a:r>
              <a:rPr lang="uk-UA" sz="3200" b="1" dirty="0">
                <a:solidFill>
                  <a:schemeClr val="bg1"/>
                </a:solidFill>
              </a:rPr>
              <a:t>Домовляймось </a:t>
            </a:r>
            <a:endParaRPr lang="en-US" sz="3200" b="1" dirty="0">
              <a:solidFill>
                <a:schemeClr val="bg1"/>
              </a:solidFill>
            </a:endParaRPr>
          </a:p>
          <a:p>
            <a:pPr algn="ctr"/>
            <a:r>
              <a:rPr lang="uk-UA" sz="3200" b="1" dirty="0">
                <a:solidFill>
                  <a:schemeClr val="bg1"/>
                </a:solidFill>
              </a:rPr>
              <a:t>не шуміти,</a:t>
            </a:r>
          </a:p>
          <a:p>
            <a:pPr algn="ctr"/>
            <a:r>
              <a:rPr lang="uk-UA" sz="3200" b="1" dirty="0">
                <a:solidFill>
                  <a:schemeClr val="bg1"/>
                </a:solidFill>
              </a:rPr>
              <a:t>На </a:t>
            </a:r>
            <a:r>
              <a:rPr lang="uk-UA" sz="3200" b="1" dirty="0" err="1">
                <a:solidFill>
                  <a:schemeClr val="bg1"/>
                </a:solidFill>
              </a:rPr>
              <a:t>уроці</a:t>
            </a:r>
            <a:r>
              <a:rPr lang="uk-UA" sz="3200" b="1" dirty="0">
                <a:solidFill>
                  <a:schemeClr val="bg1"/>
                </a:solidFill>
              </a:rPr>
              <a:t> не дрімати,</a:t>
            </a:r>
          </a:p>
          <a:p>
            <a:pPr algn="ctr"/>
            <a:r>
              <a:rPr lang="uk-UA" sz="3200" b="1" dirty="0">
                <a:solidFill>
                  <a:schemeClr val="bg1"/>
                </a:solidFill>
              </a:rPr>
              <a:t>А старанно працювати.</a:t>
            </a:r>
            <a:endParaRPr lang="ru-RU" sz="3200" b="1" dirty="0">
              <a:solidFill>
                <a:schemeClr val="bg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2" t="10980" b="10785"/>
          <a:stretch/>
        </p:blipFill>
        <p:spPr>
          <a:xfrm>
            <a:off x="5657388" y="1842910"/>
            <a:ext cx="5381502" cy="3720724"/>
          </a:xfrm>
          <a:prstGeom prst="round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1284514" y="581614"/>
            <a:ext cx="9442435" cy="86618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Прослухай </a:t>
            </a:r>
            <a:r>
              <a:rPr lang="uk-UA" sz="3600" b="1" dirty="0">
                <a:solidFill>
                  <a:schemeClr val="bg1"/>
                </a:solidFill>
              </a:rPr>
              <a:t>вірш та </a:t>
            </a:r>
            <a:r>
              <a:rPr lang="uk-UA" sz="3600" b="1" dirty="0" smtClean="0">
                <a:solidFill>
                  <a:schemeClr val="bg1"/>
                </a:solidFill>
              </a:rPr>
              <a:t>налаштуйся </a:t>
            </a:r>
            <a:r>
              <a:rPr lang="uk-UA" sz="3600" b="1" dirty="0">
                <a:solidFill>
                  <a:schemeClr val="bg1"/>
                </a:solidFill>
              </a:rPr>
              <a:t>на </a:t>
            </a:r>
            <a:r>
              <a:rPr lang="uk-UA" sz="3600" b="1" dirty="0" smtClean="0">
                <a:solidFill>
                  <a:schemeClr val="bg1"/>
                </a:solidFill>
              </a:rPr>
              <a:t>урок</a:t>
            </a:r>
            <a:endParaRPr lang="uk-UA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0860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284514" y="581614"/>
            <a:ext cx="9442435" cy="86618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Емоційне налаштування </a:t>
            </a:r>
            <a:r>
              <a:rPr lang="uk-UA" sz="3600" b="1" dirty="0">
                <a:solidFill>
                  <a:schemeClr val="bg1"/>
                </a:solidFill>
              </a:rPr>
              <a:t>на </a:t>
            </a:r>
            <a:r>
              <a:rPr lang="uk-UA" sz="3600" b="1" dirty="0" smtClean="0">
                <a:solidFill>
                  <a:schemeClr val="bg1"/>
                </a:solidFill>
              </a:rPr>
              <a:t>урок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46314" y="1995493"/>
            <a:ext cx="2775857" cy="2308324"/>
          </a:xfrm>
          <a:prstGeom prst="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defTabSz="271463"/>
            <a:r>
              <a:rPr lang="uk-UA" sz="2400" b="1" dirty="0">
                <a:solidFill>
                  <a:schemeClr val="accent6">
                    <a:lumMod val="75000"/>
                  </a:schemeClr>
                </a:solidFill>
              </a:rPr>
              <a:t>Розглянь </a:t>
            </a:r>
            <a:r>
              <a:rPr lang="uk-UA" sz="2400" b="1" dirty="0" smtClean="0">
                <a:solidFill>
                  <a:schemeClr val="accent6">
                    <a:lumMod val="75000"/>
                  </a:schemeClr>
                </a:solidFill>
              </a:rPr>
              <a:t>чашки-</a:t>
            </a:r>
            <a:r>
              <a:rPr lang="uk-UA" sz="2400" b="1" dirty="0" err="1" smtClean="0">
                <a:solidFill>
                  <a:schemeClr val="accent6">
                    <a:lumMod val="75000"/>
                  </a:schemeClr>
                </a:solidFill>
              </a:rPr>
              <a:t>емотикони</a:t>
            </a:r>
            <a:r>
              <a:rPr lang="uk-UA" sz="24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uk-UA" sz="2400" b="1" dirty="0">
                <a:solidFill>
                  <a:schemeClr val="accent6">
                    <a:lumMod val="75000"/>
                  </a:schemeClr>
                </a:solidFill>
              </a:rPr>
              <a:t>й вибери </a:t>
            </a:r>
            <a:r>
              <a:rPr lang="uk-UA" sz="2400" b="1" dirty="0" smtClean="0">
                <a:solidFill>
                  <a:schemeClr val="accent6">
                    <a:lumMod val="75000"/>
                  </a:schemeClr>
                </a:solidFill>
              </a:rPr>
              <a:t>ту, </a:t>
            </a:r>
          </a:p>
          <a:p>
            <a:pPr algn="ctr" defTabSz="271463"/>
            <a:r>
              <a:rPr lang="uk-UA" sz="2400" b="1" dirty="0" smtClean="0">
                <a:solidFill>
                  <a:schemeClr val="accent6">
                    <a:lumMod val="75000"/>
                  </a:schemeClr>
                </a:solidFill>
              </a:rPr>
              <a:t>що </a:t>
            </a:r>
            <a:r>
              <a:rPr lang="uk-UA" sz="2400" b="1" dirty="0">
                <a:solidFill>
                  <a:schemeClr val="accent6">
                    <a:lumMod val="75000"/>
                  </a:schemeClr>
                </a:solidFill>
              </a:rPr>
              <a:t>відображає твій </a:t>
            </a:r>
            <a:r>
              <a:rPr lang="uk-UA" sz="2400" b="1" dirty="0" smtClean="0">
                <a:solidFill>
                  <a:schemeClr val="accent6">
                    <a:lumMod val="75000"/>
                  </a:schemeClr>
                </a:solidFill>
              </a:rPr>
              <a:t>настрій на початку уроку</a:t>
            </a:r>
            <a:endParaRPr lang="ru-RU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028" name="Picture 4" descr="Кухоль керамічний 3D Emoji LOL Смайлик Лол Емоджі Муві The Emoji Movie Mug  сart ЕМ L10.025 купить ➦ интернет -магазин ☎: • +380 (66) 023-46-37  Vodafone. Оперативная доставка ✈ Гарантия качества ☑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2251" y="1601838"/>
            <a:ext cx="7314698" cy="4864276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869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1494138" y="495119"/>
            <a:ext cx="8732066" cy="745852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Вправа «Синоптик»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744846" y="2737543"/>
            <a:ext cx="3342414" cy="732934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/>
              <a:t>Яка зараз пора року?</a:t>
            </a:r>
            <a:endParaRPr lang="ru-RU" sz="2400" b="1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634675" y="3553210"/>
            <a:ext cx="3342414" cy="698342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/>
              <a:t>Який </a:t>
            </a:r>
            <a:r>
              <a:rPr lang="uk-UA" sz="2400" b="1" dirty="0" smtClean="0"/>
              <a:t>місяць року?</a:t>
            </a:r>
            <a:endParaRPr lang="ru-RU" sz="2400" b="1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634675" y="4366835"/>
            <a:ext cx="3342414" cy="675222"/>
          </a:xfrm>
          <a:prstGeom prst="roundRect">
            <a:avLst/>
          </a:prstGeom>
          <a:solidFill>
            <a:srgbClr val="C31D58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/>
              <a:t>Яке </a:t>
            </a:r>
            <a:r>
              <a:rPr lang="uk-UA" sz="2400" b="1" dirty="0" smtClean="0"/>
              <a:t>число місяця?</a:t>
            </a:r>
            <a:endParaRPr lang="ru-RU" sz="2400" b="1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8" t="19906" r="2001" b="9108"/>
          <a:stretch/>
        </p:blipFill>
        <p:spPr>
          <a:xfrm>
            <a:off x="4338583" y="2716112"/>
            <a:ext cx="3906546" cy="3102256"/>
          </a:xfrm>
          <a:prstGeom prst="round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Скругленный прямоугольник 8"/>
          <p:cNvSpPr/>
          <p:nvPr/>
        </p:nvSpPr>
        <p:spPr>
          <a:xfrm>
            <a:off x="634675" y="5207316"/>
            <a:ext cx="3342414" cy="675222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/>
              <a:t>Який день тижня?</a:t>
            </a:r>
            <a:endParaRPr lang="ru-RU" sz="2400" b="1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964141BC-C1B7-44C4-97C1-B884BA08D7F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592" y="2667172"/>
            <a:ext cx="4160528" cy="3520240"/>
          </a:xfrm>
          <a:prstGeom prst="rect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10" name="Скругленный прямоугольник 9"/>
          <p:cNvSpPr/>
          <p:nvPr/>
        </p:nvSpPr>
        <p:spPr>
          <a:xfrm>
            <a:off x="8571121" y="2664385"/>
            <a:ext cx="3104905" cy="554998"/>
          </a:xfrm>
          <a:prstGeom prst="roundRect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/>
              <a:t>Який стан неба?</a:t>
            </a:r>
            <a:endParaRPr lang="ru-RU" sz="2400" b="1" dirty="0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8571121" y="4106040"/>
            <a:ext cx="3048746" cy="902940"/>
          </a:xfrm>
          <a:prstGeom prst="roundRect">
            <a:avLst/>
          </a:prstGeom>
          <a:solidFill>
            <a:srgbClr val="1694E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/>
              <a:t>Чи були протягом </a:t>
            </a:r>
            <a:r>
              <a:rPr lang="uk-UA" sz="2400" b="1" dirty="0" smtClean="0"/>
              <a:t>доби опади</a:t>
            </a:r>
            <a:r>
              <a:rPr lang="uk-UA" sz="2400" b="1" dirty="0"/>
              <a:t>?</a:t>
            </a:r>
            <a:endParaRPr lang="ru-RU" sz="2400" b="1" dirty="0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8557081" y="3293111"/>
            <a:ext cx="3076826" cy="769999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/>
              <a:t>Яка </a:t>
            </a:r>
            <a:r>
              <a:rPr lang="uk-UA" sz="2400" b="1" dirty="0"/>
              <a:t>температура повітря?</a:t>
            </a:r>
            <a:endParaRPr lang="ru-RU" sz="2400" b="1" dirty="0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8571121" y="5065398"/>
            <a:ext cx="3048746" cy="946274"/>
          </a:xfrm>
          <a:prstGeom prst="roundRect">
            <a:avLst/>
          </a:prstGeom>
          <a:solidFill>
            <a:srgbClr val="7030A0"/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/>
              <a:t>Погода вітряна чи безвітряна?</a:t>
            </a:r>
            <a:endParaRPr lang="ru-RU" sz="2400" b="1" dirty="0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AEA14DB0-14C2-4135-96D1-6330616A940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4" t="4730" r="75195" b="71911"/>
          <a:stretch/>
        </p:blipFill>
        <p:spPr>
          <a:xfrm>
            <a:off x="1295689" y="1284152"/>
            <a:ext cx="804936" cy="81419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20C6E46C-1C8C-4CE7-A0E2-3D5534BEDF7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01" t="4730" r="5251" b="74391"/>
          <a:stretch/>
        </p:blipFill>
        <p:spPr>
          <a:xfrm>
            <a:off x="2375339" y="1320428"/>
            <a:ext cx="1340079" cy="727748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6088A31A-77BF-4574-BBF7-7FF4599864D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33" t="4730" r="37719" b="74391"/>
          <a:stretch/>
        </p:blipFill>
        <p:spPr>
          <a:xfrm>
            <a:off x="3870899" y="1283760"/>
            <a:ext cx="1340079" cy="727748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4E614D09-687C-42A4-9540-5D7D98A66C1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7" t="27924" r="58714" b="48717"/>
          <a:stretch/>
        </p:blipFill>
        <p:spPr>
          <a:xfrm>
            <a:off x="9232754" y="1284152"/>
            <a:ext cx="1389485" cy="814190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44CE8BF4-934D-48D5-893B-4631C53F729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40" t="49114" r="6482" b="27527"/>
          <a:stretch/>
        </p:blipFill>
        <p:spPr>
          <a:xfrm>
            <a:off x="6685098" y="1277207"/>
            <a:ext cx="1175458" cy="814190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95308696-196C-4B58-9F95-8C9A282CEA8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50" t="20272" r="24250" b="44793"/>
          <a:stretch/>
        </p:blipFill>
        <p:spPr>
          <a:xfrm>
            <a:off x="7860556" y="1084512"/>
            <a:ext cx="1421129" cy="1217735"/>
          </a:xfrm>
          <a:prstGeom prst="rect">
            <a:avLst/>
          </a:prstGeom>
        </p:spPr>
      </p:pic>
      <p:sp>
        <p:nvSpPr>
          <p:cNvPr id="21" name="Скругленный прямоугольник 20"/>
          <p:cNvSpPr/>
          <p:nvPr/>
        </p:nvSpPr>
        <p:spPr>
          <a:xfrm>
            <a:off x="1295689" y="2035997"/>
            <a:ext cx="3915289" cy="455435"/>
          </a:xfrm>
          <a:prstGeom prst="roundRect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/>
              <a:t>Ясно       </a:t>
            </a:r>
            <a:r>
              <a:rPr lang="uk-UA" sz="2400" b="1" dirty="0" err="1" smtClean="0"/>
              <a:t>хмарно</a:t>
            </a:r>
            <a:r>
              <a:rPr lang="uk-UA" sz="2400" b="1" dirty="0" smtClean="0"/>
              <a:t>     похмуро</a:t>
            </a:r>
            <a:endParaRPr lang="ru-RU" sz="2400" b="1" dirty="0"/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6890421" y="2098342"/>
            <a:ext cx="3915289" cy="455435"/>
          </a:xfrm>
          <a:prstGeom prst="roundRect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2400" b="1" dirty="0" smtClean="0"/>
              <a:t>дощ           гроза            сніг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1052699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  <p:bldP spid="10" grpId="0" animBg="1"/>
      <p:bldP spid="12" grpId="0" animBg="1"/>
      <p:bldP spid="13" grpId="0" animBg="1"/>
      <p:bldP spid="14" grpId="0" animBg="1"/>
      <p:bldP spid="21" grpId="0" animBg="1"/>
      <p:bldP spid="2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581224" y="538662"/>
            <a:ext cx="8732066" cy="83293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Поміркуй 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3737456" y="3686958"/>
            <a:ext cx="4419599" cy="1570842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/>
              <a:t>Чи хотів би ти </a:t>
            </a:r>
            <a:r>
              <a:rPr lang="uk-UA" sz="2400" b="1" dirty="0" smtClean="0"/>
              <a:t>за допомогою машини часу потрапити </a:t>
            </a:r>
            <a:r>
              <a:rPr lang="uk-UA" sz="2400" b="1" dirty="0"/>
              <a:t>в майбутнє</a:t>
            </a:r>
            <a:r>
              <a:rPr lang="uk-UA" sz="2400" b="1" dirty="0" smtClean="0"/>
              <a:t>?</a:t>
            </a:r>
            <a:r>
              <a:rPr lang="uk-UA" sz="2400" b="1" dirty="0"/>
              <a:t> </a:t>
            </a:r>
            <a:endParaRPr lang="uk-UA" sz="2400" b="1" dirty="0" smtClean="0"/>
          </a:p>
          <a:p>
            <a:pPr algn="ctr"/>
            <a:r>
              <a:rPr lang="uk-UA" sz="2400" b="1" dirty="0" smtClean="0"/>
              <a:t>Яким </a:t>
            </a:r>
            <a:r>
              <a:rPr lang="uk-UA" sz="2400" b="1" dirty="0"/>
              <a:t>ти </a:t>
            </a:r>
            <a:r>
              <a:rPr lang="uk-UA" sz="2400" b="1" dirty="0" smtClean="0"/>
              <a:t>його уявляєш?</a:t>
            </a:r>
            <a:endParaRPr lang="ru-RU" sz="2400" b="1" dirty="0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3737457" y="1600031"/>
            <a:ext cx="4419599" cy="1858842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solidFill>
                  <a:schemeClr val="bg1"/>
                </a:solidFill>
              </a:rPr>
              <a:t>Навіщо люди створюють винаходи</a:t>
            </a:r>
            <a:r>
              <a:rPr lang="uk-UA" sz="2400" b="1" dirty="0" smtClean="0">
                <a:solidFill>
                  <a:schemeClr val="bg1"/>
                </a:solidFill>
              </a:rPr>
              <a:t>?</a:t>
            </a:r>
            <a:r>
              <a:rPr lang="uk-UA" sz="24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endParaRPr lang="uk-UA" sz="2400" b="1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Які </a:t>
            </a:r>
            <a:r>
              <a:rPr lang="uk-UA" sz="2400" b="1" dirty="0">
                <a:solidFill>
                  <a:schemeClr val="bg1"/>
                </a:solidFill>
              </a:rPr>
              <a:t>три винаходи людства ти вважаєш найважливішими</a:t>
            </a:r>
            <a:r>
              <a:rPr lang="uk-UA" sz="2400" b="1" dirty="0" smtClean="0">
                <a:solidFill>
                  <a:schemeClr val="bg1"/>
                </a:solidFill>
              </a:rPr>
              <a:t>?</a:t>
            </a:r>
            <a:endParaRPr lang="uk-UA" sz="2400" b="1" dirty="0">
              <a:solidFill>
                <a:schemeClr val="bg1"/>
              </a:solidFill>
            </a:endParaRPr>
          </a:p>
        </p:txBody>
      </p:sp>
      <p:pic>
        <p:nvPicPr>
          <p:cNvPr id="12" name="Picture 2" descr="D:\Картинки до тестів\Людина\Вчителька біля дошки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5403" y="1600030"/>
            <a:ext cx="3105299" cy="4436141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D:\Картинки до тестів\!!!!!!Эсмира\OIG (12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629" y="1652810"/>
            <a:ext cx="3103563" cy="3103563"/>
          </a:xfrm>
          <a:prstGeom prst="round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0584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752600" y="461870"/>
            <a:ext cx="9011992" cy="96132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Розглянь професії майбутнього</a:t>
            </a:r>
            <a:endParaRPr lang="uk-UA" sz="4000" b="1" dirty="0">
              <a:solidFill>
                <a:schemeClr val="bg1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114" y="1434068"/>
            <a:ext cx="5294370" cy="3410089"/>
          </a:xfrm>
          <a:prstGeom prst="round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1083" y="1423196"/>
            <a:ext cx="5291574" cy="3426200"/>
          </a:xfrm>
          <a:prstGeom prst="round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871200" y="5035767"/>
            <a:ext cx="4865572" cy="95410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Оператор безпілотного літального апарату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145628" y="5149251"/>
            <a:ext cx="3618964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Міський фермер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8544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164771" y="495119"/>
            <a:ext cx="9644743" cy="83095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Розглянь транспорт майбутнього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000" y="1463816"/>
            <a:ext cx="3497196" cy="2493834"/>
          </a:xfrm>
          <a:prstGeom prst="round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8086" y="3764395"/>
            <a:ext cx="3465256" cy="2690299"/>
          </a:xfrm>
          <a:prstGeom prst="round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46" t="1776" r="22040" b="10582"/>
          <a:stretch/>
        </p:blipFill>
        <p:spPr>
          <a:xfrm>
            <a:off x="720517" y="1463816"/>
            <a:ext cx="3817424" cy="2854280"/>
          </a:xfrm>
          <a:prstGeom prst="round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3057" y="3764395"/>
            <a:ext cx="3748541" cy="2799691"/>
          </a:xfrm>
          <a:prstGeom prst="round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63662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581224" y="538662"/>
            <a:ext cx="8732066" cy="83293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Слово вчителя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3257622" y="1659858"/>
            <a:ext cx="4841347" cy="3195235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Учені передбачають, що в майбутньому люди житимуть у чудернацьких містах, які сягатимуть хмар. Стіни будинків перетворяться на сади та городи, що рухатимуться за Сонцем. Скрізь працюватимуть різноманітні роботи. </a:t>
            </a:r>
            <a:endParaRPr lang="uk-UA" sz="2400" b="1" dirty="0">
              <a:solidFill>
                <a:schemeClr val="bg1"/>
              </a:solidFill>
            </a:endParaRPr>
          </a:p>
        </p:txBody>
      </p:sp>
      <p:pic>
        <p:nvPicPr>
          <p:cNvPr id="12" name="Picture 2" descr="D:\Картинки до тестів\Людина\Вчителька біля дошки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6562" y="1507458"/>
            <a:ext cx="3105299" cy="4436141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415" y="2465401"/>
            <a:ext cx="2586424" cy="3347571"/>
          </a:xfrm>
          <a:prstGeom prst="round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Скругленный прямоугольник 6"/>
          <p:cNvSpPr/>
          <p:nvPr/>
        </p:nvSpPr>
        <p:spPr>
          <a:xfrm>
            <a:off x="3257623" y="5018380"/>
            <a:ext cx="4841345" cy="816363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/>
              <a:t>Люди заселять не тільки Місяць, але й Марс.</a:t>
            </a:r>
          </a:p>
        </p:txBody>
      </p:sp>
    </p:spTree>
    <p:extLst>
      <p:ext uri="{BB962C8B-B14F-4D97-AF65-F5344CB8AC3E}">
        <p14:creationId xmlns:p14="http://schemas.microsoft.com/office/powerpoint/2010/main" val="4105540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679196" y="494528"/>
            <a:ext cx="8732066" cy="66044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Інтернет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5802084" y="1506892"/>
            <a:ext cx="5312229" cy="3772678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25 </a:t>
            </a:r>
            <a:r>
              <a:rPr lang="ru-RU" sz="2400" b="1" dirty="0" err="1" smtClean="0"/>
              <a:t>років</a:t>
            </a:r>
            <a:r>
              <a:rPr lang="ru-RU" sz="2400" b="1" dirty="0" smtClean="0"/>
              <a:t> тому </a:t>
            </a:r>
            <a:r>
              <a:rPr lang="ru-RU" sz="2400" b="1" dirty="0" err="1" smtClean="0"/>
              <a:t>інтернет</a:t>
            </a:r>
            <a:r>
              <a:rPr lang="ru-RU" sz="2400" b="1" dirty="0" smtClean="0"/>
              <a:t> </a:t>
            </a:r>
            <a:r>
              <a:rPr lang="ru-RU" sz="2400" b="1" dirty="0"/>
              <a:t>— </a:t>
            </a:r>
            <a:r>
              <a:rPr lang="ru-RU" sz="2400" b="1" dirty="0" err="1"/>
              <a:t>ще</a:t>
            </a:r>
            <a:r>
              <a:rPr lang="ru-RU" sz="2400" b="1" dirty="0"/>
              <a:t> </a:t>
            </a:r>
            <a:r>
              <a:rPr lang="ru-RU" sz="2400" b="1" dirty="0" err="1"/>
              <a:t>маловідома</a:t>
            </a:r>
            <a:r>
              <a:rPr lang="ru-RU" sz="2400" b="1" dirty="0"/>
              <a:t> </a:t>
            </a:r>
            <a:r>
              <a:rPr lang="ru-RU" sz="2400" b="1" dirty="0" err="1"/>
              <a:t>технологія</a:t>
            </a:r>
            <a:r>
              <a:rPr lang="ru-RU" sz="2400" b="1" dirty="0"/>
              <a:t>, </a:t>
            </a:r>
            <a:r>
              <a:rPr lang="ru-RU" sz="2400" b="1" dirty="0" err="1"/>
              <a:t>монітори</a:t>
            </a:r>
            <a:r>
              <a:rPr lang="ru-RU" sz="2400" b="1" dirty="0"/>
              <a:t> </a:t>
            </a:r>
            <a:r>
              <a:rPr lang="ru-RU" sz="2400" b="1" dirty="0" err="1"/>
              <a:t>комп'ютерів</a:t>
            </a:r>
            <a:r>
              <a:rPr lang="ru-RU" sz="2400" b="1" dirty="0"/>
              <a:t> </a:t>
            </a:r>
            <a:r>
              <a:rPr lang="ru-RU" sz="2400" b="1" dirty="0" err="1"/>
              <a:t>важко</a:t>
            </a:r>
            <a:r>
              <a:rPr lang="ru-RU" sz="2400" b="1" dirty="0"/>
              <a:t> </a:t>
            </a:r>
            <a:r>
              <a:rPr lang="ru-RU" sz="2400" b="1" dirty="0" err="1"/>
              <a:t>підняти</a:t>
            </a:r>
            <a:r>
              <a:rPr lang="ru-RU" sz="2400" b="1" dirty="0"/>
              <a:t>, </a:t>
            </a:r>
            <a:r>
              <a:rPr lang="ru-RU" sz="2400" b="1" dirty="0" err="1"/>
              <a:t>щоб</a:t>
            </a:r>
            <a:r>
              <a:rPr lang="ru-RU" sz="2400" b="1" dirty="0"/>
              <a:t> </a:t>
            </a:r>
            <a:r>
              <a:rPr lang="ru-RU" sz="2400" b="1" dirty="0" err="1"/>
              <a:t>витерти</a:t>
            </a:r>
            <a:r>
              <a:rPr lang="ru-RU" sz="2400" b="1" dirty="0"/>
              <a:t> </a:t>
            </a:r>
            <a:r>
              <a:rPr lang="ru-RU" sz="2400" b="1" dirty="0" err="1"/>
              <a:t>пилюку</a:t>
            </a:r>
            <a:r>
              <a:rPr lang="ru-RU" sz="2400" b="1" dirty="0"/>
              <a:t>, а </a:t>
            </a:r>
            <a:r>
              <a:rPr lang="ru-RU" sz="2400" b="1" dirty="0" err="1"/>
              <a:t>замість</a:t>
            </a:r>
            <a:r>
              <a:rPr lang="ru-RU" sz="2400" b="1" dirty="0"/>
              <a:t> </a:t>
            </a:r>
            <a:r>
              <a:rPr lang="ru-RU" sz="2400" b="1" dirty="0" err="1"/>
              <a:t>Вікіпедії</a:t>
            </a:r>
            <a:r>
              <a:rPr lang="ru-RU" sz="2400" b="1" dirty="0"/>
              <a:t> люди все </a:t>
            </a:r>
            <a:r>
              <a:rPr lang="ru-RU" sz="2400" b="1" dirty="0" err="1"/>
              <a:t>ще</a:t>
            </a:r>
            <a:r>
              <a:rPr lang="ru-RU" sz="2400" b="1" dirty="0"/>
              <a:t> </a:t>
            </a:r>
            <a:r>
              <a:rPr lang="ru-RU" sz="2400" b="1" dirty="0" err="1"/>
              <a:t>користуються</a:t>
            </a:r>
            <a:r>
              <a:rPr lang="ru-RU" sz="2400" b="1" dirty="0"/>
              <a:t> </a:t>
            </a:r>
            <a:r>
              <a:rPr lang="ru-RU" sz="2400" b="1" dirty="0" err="1"/>
              <a:t>бібліотеками</a:t>
            </a:r>
            <a:r>
              <a:rPr lang="ru-RU" sz="2400" b="1" dirty="0"/>
              <a:t>. </a:t>
            </a:r>
            <a:endParaRPr lang="ru-RU" sz="2400" b="1" dirty="0" smtClean="0"/>
          </a:p>
          <a:p>
            <a:pPr algn="ctr"/>
            <a:r>
              <a:rPr lang="ru-RU" sz="2400" b="1" dirty="0" smtClean="0"/>
              <a:t>За </a:t>
            </a:r>
            <a:r>
              <a:rPr lang="ru-RU" sz="2400" b="1" dirty="0" err="1"/>
              <a:t>ці</a:t>
            </a:r>
            <a:r>
              <a:rPr lang="ru-RU" sz="2400" b="1" dirty="0"/>
              <a:t> 20 </a:t>
            </a:r>
            <a:r>
              <a:rPr lang="ru-RU" sz="2400" b="1" dirty="0" err="1"/>
              <a:t>років</a:t>
            </a:r>
            <a:r>
              <a:rPr lang="ru-RU" sz="2400" b="1" dirty="0"/>
              <a:t> наше </a:t>
            </a:r>
            <a:r>
              <a:rPr lang="ru-RU" sz="2400" b="1" dirty="0" err="1"/>
              <a:t>життя</a:t>
            </a:r>
            <a:r>
              <a:rPr lang="ru-RU" sz="2400" b="1" dirty="0"/>
              <a:t> стало </a:t>
            </a:r>
            <a:r>
              <a:rPr lang="ru-RU" sz="2400" b="1" dirty="0" err="1"/>
              <a:t>комфортнішим</a:t>
            </a:r>
            <a:r>
              <a:rPr lang="ru-RU" sz="2400" b="1" dirty="0"/>
              <a:t>, а доступ до </a:t>
            </a:r>
            <a:r>
              <a:rPr lang="ru-RU" sz="2400" b="1" dirty="0" err="1"/>
              <a:t>інформації</a:t>
            </a:r>
            <a:r>
              <a:rPr lang="ru-RU" sz="2400" b="1" dirty="0"/>
              <a:t> </a:t>
            </a:r>
            <a:r>
              <a:rPr lang="ru-RU" sz="2400" b="1" dirty="0" err="1"/>
              <a:t>значно</a:t>
            </a:r>
            <a:r>
              <a:rPr lang="ru-RU" sz="2400" b="1" dirty="0"/>
              <a:t> легшим. </a:t>
            </a:r>
            <a:endParaRPr lang="ru-RU" sz="2400" b="1" dirty="0" smtClean="0"/>
          </a:p>
          <a:p>
            <a:pPr algn="ctr"/>
            <a:r>
              <a:rPr lang="ru-RU" sz="2400" b="1" dirty="0" err="1" smtClean="0"/>
              <a:t>Що</a:t>
            </a:r>
            <a:r>
              <a:rPr lang="ru-RU" sz="2400" b="1" dirty="0" smtClean="0"/>
              <a:t> </a:t>
            </a:r>
            <a:r>
              <a:rPr lang="ru-RU" sz="2400" b="1" dirty="0" err="1"/>
              <a:t>зміниться</a:t>
            </a:r>
            <a:r>
              <a:rPr lang="ru-RU" sz="2400" b="1" dirty="0"/>
              <a:t> </a:t>
            </a:r>
            <a:r>
              <a:rPr lang="ru-RU" sz="2400" b="1" dirty="0" err="1"/>
              <a:t>ще</a:t>
            </a:r>
            <a:r>
              <a:rPr lang="ru-RU" sz="2400" b="1" dirty="0"/>
              <a:t> за </a:t>
            </a:r>
            <a:r>
              <a:rPr lang="ru-RU" sz="2400" b="1" dirty="0" smtClean="0"/>
              <a:t>25 </a:t>
            </a:r>
            <a:r>
              <a:rPr lang="ru-RU" sz="2400" b="1" dirty="0" err="1"/>
              <a:t>років</a:t>
            </a:r>
            <a:r>
              <a:rPr lang="ru-RU" sz="2400" b="1" dirty="0" smtClean="0"/>
              <a:t>?</a:t>
            </a:r>
            <a:endParaRPr lang="ru-RU" sz="2400" b="1" dirty="0"/>
          </a:p>
        </p:txBody>
      </p:sp>
      <p:pic>
        <p:nvPicPr>
          <p:cNvPr id="1028" name="Picture 4" descr="БЕЗКОШТОВНІ ЕЛЕКТРОННІ БІБЛІОТЕКИ - Информатик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714" y="1654123"/>
            <a:ext cx="4637623" cy="3478217"/>
          </a:xfrm>
          <a:prstGeom prst="round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8407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582</TotalTime>
  <Words>486</Words>
  <Application>Microsoft Office PowerPoint</Application>
  <PresentationFormat>Произвольный</PresentationFormat>
  <Paragraphs>75</Paragraphs>
  <Slides>17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Vasyl Tsupa</dc:creator>
  <cp:lastModifiedBy>Esmiralda Ivanova</cp:lastModifiedBy>
  <cp:revision>73</cp:revision>
  <dcterms:created xsi:type="dcterms:W3CDTF">2018-01-05T16:38:53Z</dcterms:created>
  <dcterms:modified xsi:type="dcterms:W3CDTF">2024-02-26T18:29:40Z</dcterms:modified>
</cp:coreProperties>
</file>