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972" r:id="rId3"/>
    <p:sldId id="970" r:id="rId4"/>
    <p:sldId id="949" r:id="rId5"/>
    <p:sldId id="969" r:id="rId6"/>
    <p:sldId id="952" r:id="rId7"/>
    <p:sldId id="950" r:id="rId8"/>
    <p:sldId id="951" r:id="rId9"/>
    <p:sldId id="961" r:id="rId10"/>
    <p:sldId id="962" r:id="rId11"/>
    <p:sldId id="965" r:id="rId12"/>
    <p:sldId id="892" r:id="rId13"/>
    <p:sldId id="954" r:id="rId14"/>
    <p:sldId id="959" r:id="rId15"/>
    <p:sldId id="352" r:id="rId16"/>
    <p:sldId id="866" r:id="rId17"/>
    <p:sldId id="9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CC00CC"/>
    <a:srgbClr val="78B64E"/>
    <a:srgbClr val="FF66FF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77" autoAdjust="0"/>
    <p:restoredTop sz="94660"/>
  </p:normalViewPr>
  <p:slideViewPr>
    <p:cSldViewPr snapToGrid="0">
      <p:cViewPr varScale="1">
        <p:scale>
          <a:sx n="85" d="100"/>
          <a:sy n="85" d="100"/>
        </p:scale>
        <p:origin x="-46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04.02.2024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myo7w7kj23" TargetMode="External"/><Relationship Id="rId5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24468" y="4122798"/>
            <a:ext cx="11009972" cy="21452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Написання </a:t>
            </a:r>
            <a:r>
              <a:rPr lang="ru-RU" sz="4000" b="1" dirty="0" err="1">
                <a:solidFill>
                  <a:schemeClr val="bg1"/>
                </a:solidFill>
              </a:rPr>
              <a:t>великої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букви</a:t>
            </a:r>
            <a:r>
              <a:rPr lang="ru-RU" sz="4000" b="1" dirty="0">
                <a:solidFill>
                  <a:schemeClr val="bg1"/>
                </a:solidFill>
              </a:rPr>
              <a:t> Х. Письмо </a:t>
            </a:r>
            <a:r>
              <a:rPr lang="ru-RU" sz="4000" b="1" dirty="0" err="1">
                <a:solidFill>
                  <a:schemeClr val="bg1"/>
                </a:solidFill>
              </a:rPr>
              <a:t>складів</a:t>
            </a:r>
            <a:r>
              <a:rPr lang="ru-RU" sz="4000" b="1" dirty="0">
                <a:solidFill>
                  <a:schemeClr val="bg1"/>
                </a:solidFill>
              </a:rPr>
              <a:t>, </a:t>
            </a:r>
            <a:r>
              <a:rPr lang="ru-RU" sz="4000" b="1" dirty="0" err="1">
                <a:solidFill>
                  <a:schemeClr val="bg1"/>
                </a:solidFill>
              </a:rPr>
              <a:t>слів</a:t>
            </a:r>
            <a:r>
              <a:rPr lang="ru-RU" sz="4000" b="1" dirty="0">
                <a:solidFill>
                  <a:schemeClr val="bg1"/>
                </a:solidFill>
              </a:rPr>
              <a:t> і </a:t>
            </a:r>
            <a:r>
              <a:rPr lang="ru-RU" sz="4000" b="1" dirty="0" err="1">
                <a:solidFill>
                  <a:schemeClr val="bg1"/>
                </a:solidFill>
              </a:rPr>
              <a:t>речень</a:t>
            </a:r>
            <a:r>
              <a:rPr lang="ru-RU" sz="4000" b="1" dirty="0">
                <a:solidFill>
                  <a:schemeClr val="bg1"/>
                </a:solidFill>
              </a:rPr>
              <a:t> з </a:t>
            </a:r>
            <a:r>
              <a:rPr lang="ru-RU" sz="4000" b="1" dirty="0" err="1">
                <a:solidFill>
                  <a:schemeClr val="bg1"/>
                </a:solidFill>
              </a:rPr>
              <a:t>вивченими</a:t>
            </a:r>
            <a:r>
              <a:rPr lang="ru-RU" sz="4000" b="1" dirty="0">
                <a:solidFill>
                  <a:schemeClr val="bg1"/>
                </a:solidFill>
              </a:rPr>
              <a:t> буквами. </a:t>
            </a:r>
            <a:r>
              <a:rPr lang="ru-RU" sz="4000" b="1" dirty="0" err="1" smtClean="0">
                <a:solidFill>
                  <a:schemeClr val="bg1"/>
                </a:solidFill>
              </a:rPr>
              <a:t>Побудова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речень</a:t>
            </a:r>
            <a:r>
              <a:rPr lang="ru-RU" sz="4000" b="1" dirty="0">
                <a:solidFill>
                  <a:schemeClr val="bg1"/>
                </a:solidFill>
              </a:rPr>
              <a:t> за </a:t>
            </a:r>
            <a:r>
              <a:rPr lang="ru-RU" sz="4000" b="1" dirty="0" err="1">
                <a:solidFill>
                  <a:schemeClr val="bg1"/>
                </a:solidFill>
              </a:rPr>
              <a:t>поданим</a:t>
            </a:r>
            <a:r>
              <a:rPr lang="ru-RU" sz="4000" b="1" dirty="0">
                <a:solidFill>
                  <a:schemeClr val="bg1"/>
                </a:solidFill>
              </a:rPr>
              <a:t> початком і </a:t>
            </a:r>
            <a:r>
              <a:rPr lang="ru-RU" sz="4000" b="1" dirty="0" err="1">
                <a:solidFill>
                  <a:schemeClr val="bg1"/>
                </a:solidFill>
              </a:rPr>
              <a:t>малюнками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Урок на тему &quot;Письмо великої букви Х. Підготовчі графічні вправи. Написання  буквосполучень, слів. Списування речень, поданих друкованим шрифтом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697" y="1115122"/>
            <a:ext cx="3491741" cy="247557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642165" y="1226635"/>
            <a:ext cx="3343597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69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" t="17190" r="35298" b="65796"/>
          <a:stretch/>
        </p:blipFill>
        <p:spPr>
          <a:xfrm>
            <a:off x="744389" y="2534127"/>
            <a:ext cx="10260000" cy="210560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8" t="42751" r="36750" b="43397"/>
          <a:stretch/>
        </p:blipFill>
        <p:spPr>
          <a:xfrm>
            <a:off x="732778" y="2495884"/>
            <a:ext cx="4935071" cy="11504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8" t="42751" r="36750" b="43397"/>
          <a:stretch/>
        </p:blipFill>
        <p:spPr>
          <a:xfrm>
            <a:off x="5667848" y="2515154"/>
            <a:ext cx="4935071" cy="11504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1" t="42976" r="2627" b="43172"/>
          <a:stretch/>
        </p:blipFill>
        <p:spPr>
          <a:xfrm>
            <a:off x="1076650" y="3486447"/>
            <a:ext cx="4947108" cy="11532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98957" y="3776202"/>
            <a:ext cx="2197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/>
              <a:t>.</a:t>
            </a:r>
            <a:endParaRPr lang="ru-RU" sz="3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746868" y="373375"/>
            <a:ext cx="2243179" cy="2084815"/>
          </a:xfrm>
          <a:prstGeom prst="rect">
            <a:avLst/>
          </a:prstGeom>
        </p:spPr>
      </p:pic>
      <p:sp>
        <p:nvSpPr>
          <p:cNvPr id="1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22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71238" y="538619"/>
            <a:ext cx="8363415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/>
              <a:t>Прочитай </a:t>
            </a:r>
            <a:r>
              <a:rPr lang="uk-UA" sz="3600" b="1" dirty="0"/>
              <a:t>запитання, дотримуючись відповідної </a:t>
            </a:r>
            <a:r>
              <a:rPr lang="uk-UA" sz="3600" b="1" dirty="0" smtClean="0"/>
              <a:t>інтонації. Склади речення-відповідь. </a:t>
            </a:r>
            <a:r>
              <a:rPr lang="uk-UA" sz="3600" b="1" dirty="0" err="1" smtClean="0"/>
              <a:t>Запиши</a:t>
            </a:r>
            <a:r>
              <a:rPr lang="uk-UA" sz="3600" b="1" dirty="0" smtClean="0"/>
              <a:t> </a:t>
            </a:r>
            <a:r>
              <a:rPr lang="uk-UA" sz="3600" b="1" dirty="0"/>
              <a:t>речення.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7725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" t="17190" r="42771" b="65852"/>
          <a:stretch/>
        </p:blipFill>
        <p:spPr>
          <a:xfrm>
            <a:off x="3673246" y="3846085"/>
            <a:ext cx="7678696" cy="209864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2316" t="49013" r="39008" b="4469"/>
          <a:stretch/>
        </p:blipFill>
        <p:spPr>
          <a:xfrm>
            <a:off x="6579218" y="1510531"/>
            <a:ext cx="4113135" cy="221108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32304" t="-2305" r="24056" b="2305"/>
          <a:stretch/>
        </p:blipFill>
        <p:spPr>
          <a:xfrm>
            <a:off x="3961186" y="3731685"/>
            <a:ext cx="5355771" cy="12145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l="15197" t="768" r="70586" b="-768"/>
          <a:stretch/>
        </p:blipFill>
        <p:spPr>
          <a:xfrm>
            <a:off x="9140529" y="3774965"/>
            <a:ext cx="1744824" cy="12145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885353" y="5119896"/>
            <a:ext cx="254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/>
              <a:t>.</a:t>
            </a:r>
            <a:endParaRPr lang="ru-RU" sz="30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32551" t="38550" r="47513" b="43873"/>
          <a:stretch/>
        </p:blipFill>
        <p:spPr>
          <a:xfrm>
            <a:off x="3784758" y="4582160"/>
            <a:ext cx="2822840" cy="13762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78225" t="11523" r="6697" b="640"/>
          <a:stretch/>
        </p:blipFill>
        <p:spPr>
          <a:xfrm>
            <a:off x="6824144" y="4863480"/>
            <a:ext cx="1850422" cy="106683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69156" t="-2305" r="24056" b="2305"/>
          <a:stretch/>
        </p:blipFill>
        <p:spPr>
          <a:xfrm>
            <a:off x="8462150" y="4672573"/>
            <a:ext cx="833026" cy="121456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l="-768" r="86551"/>
          <a:stretch/>
        </p:blipFill>
        <p:spPr>
          <a:xfrm>
            <a:off x="9320940" y="4743835"/>
            <a:ext cx="1744824" cy="121456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731040" y="4118823"/>
            <a:ext cx="334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/>
              <a:t>.</a:t>
            </a:r>
            <a:endParaRPr lang="ru-RU" sz="3000" dirty="0"/>
          </a:p>
        </p:txBody>
      </p:sp>
      <p:sp>
        <p:nvSpPr>
          <p:cNvPr id="2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87136"/>
            <a:ext cx="1054100" cy="9708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23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4" t="17655" r="54724" b="74490"/>
          <a:stretch/>
        </p:blipFill>
        <p:spPr>
          <a:xfrm>
            <a:off x="1470036" y="2749616"/>
            <a:ext cx="4879107" cy="972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/>
          <a:srcRect l="15729" t="21047" r="45739" b="66465"/>
          <a:stretch/>
        </p:blipFill>
        <p:spPr>
          <a:xfrm>
            <a:off x="1470037" y="1510532"/>
            <a:ext cx="4879107" cy="109259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/>
          <a:srcRect l="-768" r="86551"/>
          <a:stretch/>
        </p:blipFill>
        <p:spPr>
          <a:xfrm>
            <a:off x="1778864" y="2621452"/>
            <a:ext cx="1744824" cy="121456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/>
          <a:srcRect l="15197" t="768" r="70586" b="-768"/>
          <a:stretch/>
        </p:blipFill>
        <p:spPr>
          <a:xfrm>
            <a:off x="3954975" y="2628389"/>
            <a:ext cx="1744824" cy="12145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93541" y="679554"/>
            <a:ext cx="948673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smtClean="0"/>
              <a:t>Склади слова </a:t>
            </a:r>
            <a:r>
              <a:rPr lang="uk-UA" sz="4000" b="1" dirty="0"/>
              <a:t>з поданих букв </a:t>
            </a:r>
            <a:endParaRPr lang="ru-RU" sz="4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7050" y="3846085"/>
            <a:ext cx="2996638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/>
              <a:t>Щ</a:t>
            </a:r>
            <a:r>
              <a:rPr lang="uk-UA" sz="2000" b="1" dirty="0" smtClean="0"/>
              <a:t>о </a:t>
            </a:r>
            <a:r>
              <a:rPr lang="uk-UA" sz="2000" b="1" dirty="0"/>
              <a:t>називають ці </a:t>
            </a:r>
            <a:r>
              <a:rPr lang="uk-UA" sz="2000" b="1" dirty="0" smtClean="0"/>
              <a:t>слова? Який </a:t>
            </a:r>
            <a:r>
              <a:rPr lang="uk-UA" sz="2000" b="1" dirty="0"/>
              <a:t>спортивний інвентар потрібний для кожної </a:t>
            </a:r>
            <a:r>
              <a:rPr lang="uk-UA" sz="2000" b="1" dirty="0" smtClean="0"/>
              <a:t>гри? </a:t>
            </a:r>
          </a:p>
          <a:p>
            <a:pPr algn="ctr"/>
            <a:r>
              <a:rPr lang="uk-UA" sz="2000" b="1" dirty="0" smtClean="0"/>
              <a:t>Чи доводилося тобі грати </a:t>
            </a:r>
            <a:r>
              <a:rPr lang="uk-UA" sz="2000" b="1" dirty="0"/>
              <a:t>в ці </a:t>
            </a:r>
            <a:r>
              <a:rPr lang="uk-UA" sz="2000" b="1" dirty="0" smtClean="0"/>
              <a:t>ігри? Коли </a:t>
            </a:r>
            <a:r>
              <a:rPr lang="uk-UA" sz="2000" b="1" dirty="0"/>
              <a:t>і з </a:t>
            </a:r>
            <a:r>
              <a:rPr lang="uk-UA" sz="2000" b="1" dirty="0" smtClean="0"/>
              <a:t>ким?</a:t>
            </a: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93540" y="484636"/>
            <a:ext cx="9486731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/>
              <a:t>Прочитай початки </a:t>
            </a:r>
            <a:r>
              <a:rPr lang="uk-UA" sz="2800" b="1" dirty="0"/>
              <a:t>речень, </a:t>
            </a:r>
            <a:r>
              <a:rPr lang="uk-UA" sz="2800" b="1" dirty="0" smtClean="0"/>
              <a:t>доповни </a:t>
            </a:r>
            <a:r>
              <a:rPr lang="uk-UA" sz="2800" b="1" dirty="0"/>
              <a:t>їх, користуючись </a:t>
            </a:r>
            <a:r>
              <a:rPr lang="uk-UA" sz="2800" b="1" dirty="0" smtClean="0"/>
              <a:t>малюнком. </a:t>
            </a:r>
            <a:r>
              <a:rPr lang="uk-UA" sz="2800" b="1" dirty="0" err="1" smtClean="0"/>
              <a:t>Запиши</a:t>
            </a:r>
            <a:r>
              <a:rPr lang="uk-UA" sz="2800" b="1" dirty="0" smtClean="0"/>
              <a:t> </a:t>
            </a:r>
            <a:r>
              <a:rPr lang="uk-UA" sz="2800" b="1" dirty="0"/>
              <a:t>придумані </a:t>
            </a:r>
            <a:r>
              <a:rPr lang="uk-UA" sz="2800" b="1" dirty="0" smtClean="0"/>
              <a:t>кінцівки.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10266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129011" y="1750854"/>
            <a:ext cx="2889488" cy="348537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72869" y="545959"/>
            <a:ext cx="9775383" cy="11156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>
                <a:solidFill>
                  <a:schemeClr val="bg1"/>
                </a:solidFill>
              </a:rPr>
              <a:t>Утвори</a:t>
            </a:r>
            <a:r>
              <a:rPr lang="ru-RU" sz="3600" b="1" dirty="0" smtClean="0">
                <a:solidFill>
                  <a:schemeClr val="bg1"/>
                </a:solidFill>
              </a:rPr>
              <a:t> слово з букв внизу </a:t>
            </a:r>
            <a:r>
              <a:rPr lang="ru-RU" sz="3600" b="1" dirty="0" err="1" smtClean="0">
                <a:solidFill>
                  <a:schemeClr val="bg1"/>
                </a:solidFill>
              </a:rPr>
              <a:t>сторінки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зошита</a:t>
            </a:r>
            <a:r>
              <a:rPr lang="ru-RU" sz="3600" b="1" dirty="0" smtClean="0">
                <a:solidFill>
                  <a:schemeClr val="bg1"/>
                </a:solidFill>
              </a:rPr>
              <a:t>.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0668" t="29310" r="35373" b="39969"/>
          <a:stretch/>
        </p:blipFill>
        <p:spPr>
          <a:xfrm>
            <a:off x="3018498" y="1935195"/>
            <a:ext cx="8128485" cy="260324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40862" t="1946" r="35075" b="49990"/>
          <a:stretch/>
        </p:blipFill>
        <p:spPr>
          <a:xfrm>
            <a:off x="5940000" y="4752000"/>
            <a:ext cx="2880000" cy="1008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1" t="42586" r="75051" b="43673"/>
          <a:stretch/>
        </p:blipFill>
        <p:spPr>
          <a:xfrm>
            <a:off x="6259291" y="4688863"/>
            <a:ext cx="2515805" cy="1099983"/>
          </a:xfrm>
          <a:prstGeom prst="rect">
            <a:avLst/>
          </a:prstGeom>
        </p:spPr>
      </p:pic>
      <p:pic>
        <p:nvPicPr>
          <p:cNvPr id="2050" name="Picture 2" descr="Идеи на тему «ЗАЙЦЫ. фото, рисунок, валяние,лепка» (210) | валяние, рисунок,  зайчат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644" y="1964092"/>
            <a:ext cx="2042305" cy="257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Белка рисунок мультяшный - 64 фот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49" y="1964093"/>
            <a:ext cx="2471332" cy="2501296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23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6423102" y="3996688"/>
            <a:ext cx="1537918" cy="466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372869" y="545789"/>
            <a:ext cx="9775383" cy="11156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Пригадай</a:t>
            </a:r>
            <a:r>
              <a:rPr lang="ru-RU" sz="3200" b="1" dirty="0" smtClean="0">
                <a:solidFill>
                  <a:schemeClr val="bg1"/>
                </a:solidFill>
              </a:rPr>
              <a:t>, </a:t>
            </a:r>
            <a:r>
              <a:rPr lang="ru-RU" sz="3200" b="1" dirty="0">
                <a:solidFill>
                  <a:schemeClr val="bg1"/>
                </a:solidFill>
              </a:rPr>
              <a:t>як </a:t>
            </a:r>
            <a:r>
              <a:rPr lang="ru-RU" sz="3200" b="1" dirty="0" err="1">
                <a:solidFill>
                  <a:schemeClr val="bg1"/>
                </a:solidFill>
              </a:rPr>
              <a:t>виглядає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хвіст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зайця</a:t>
            </a:r>
            <a:r>
              <a:rPr lang="ru-RU" sz="3200" b="1" dirty="0">
                <a:solidFill>
                  <a:schemeClr val="bg1"/>
                </a:solidFill>
              </a:rPr>
              <a:t> й </a:t>
            </a:r>
            <a:r>
              <a:rPr lang="ru-RU" sz="3200" b="1" dirty="0" err="1">
                <a:solidFill>
                  <a:schemeClr val="bg1"/>
                </a:solidFill>
              </a:rPr>
              <a:t>білки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і </a:t>
            </a:r>
            <a:r>
              <a:rPr lang="ru-RU" sz="3200" b="1" dirty="0" err="1" smtClean="0">
                <a:solidFill>
                  <a:schemeClr val="bg1"/>
                </a:solidFill>
              </a:rPr>
              <a:t>домалюй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кожній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тваринці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її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>хвоста.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7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16795" r="42875" b="73022"/>
          <a:stretch/>
        </p:blipFill>
        <p:spPr>
          <a:xfrm>
            <a:off x="1506522" y="2857766"/>
            <a:ext cx="7915146" cy="1260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506522" y="615366"/>
            <a:ext cx="8861870" cy="8677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Спиши, </a:t>
            </a:r>
            <a:r>
              <a:rPr lang="ru-RU" sz="4000" b="1" dirty="0" err="1">
                <a:solidFill>
                  <a:schemeClr val="bg1"/>
                </a:solidFill>
              </a:rPr>
              <a:t>уставляючи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пропущені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букви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06522" y="1858806"/>
            <a:ext cx="7915146" cy="8309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4800" b="1" dirty="0">
                <a:solidFill>
                  <a:srgbClr val="002060"/>
                </a:solidFill>
                <a:cs typeface="Arial" panose="020B0604020202020204" pitchFamily="34" charset="0"/>
              </a:rPr>
              <a:t>Смі..,  </a:t>
            </a:r>
            <a:r>
              <a:rPr lang="uk-UA" sz="4800" b="1" dirty="0" err="1">
                <a:solidFill>
                  <a:srgbClr val="002060"/>
                </a:solidFill>
                <a:cs typeface="Arial" panose="020B0604020202020204" pitchFamily="34" charset="0"/>
              </a:rPr>
              <a:t>мо</a:t>
            </a:r>
            <a:r>
              <a:rPr lang="uk-UA" sz="4800" b="1" dirty="0">
                <a:solidFill>
                  <a:srgbClr val="002060"/>
                </a:solidFill>
                <a:cs typeface="Arial" panose="020B0604020202020204" pitchFamily="34" charset="0"/>
              </a:rPr>
              <a:t>..,  </a:t>
            </a:r>
            <a:r>
              <a:rPr lang="uk-UA" sz="4800" b="1" dirty="0" err="1">
                <a:solidFill>
                  <a:srgbClr val="002060"/>
                </a:solidFill>
                <a:cs typeface="Arial" panose="020B0604020202020204" pitchFamily="34" charset="0"/>
              </a:rPr>
              <a:t>му..а</a:t>
            </a:r>
            <a:r>
              <a:rPr lang="uk-UA" sz="4800" b="1" dirty="0">
                <a:solidFill>
                  <a:srgbClr val="002060"/>
                </a:solidFill>
                <a:cs typeface="Arial" panose="020B0604020202020204" pitchFamily="34" charset="0"/>
              </a:rPr>
              <a:t>,  ..</a:t>
            </a:r>
            <a:r>
              <a:rPr lang="uk-UA" sz="4800" b="1" dirty="0" err="1">
                <a:solidFill>
                  <a:srgbClr val="002060"/>
                </a:solidFill>
                <a:cs typeface="Arial" panose="020B0604020202020204" pitchFamily="34" charset="0"/>
              </a:rPr>
              <a:t>рін</a:t>
            </a:r>
            <a:r>
              <a:rPr lang="uk-UA" sz="48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40144" y="1766473"/>
            <a:ext cx="353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rgbClr val="00B0F0"/>
                </a:solidFill>
              </a:rPr>
              <a:t>х</a:t>
            </a:r>
            <a:endParaRPr lang="ru-RU" sz="5400" b="1" dirty="0">
              <a:solidFill>
                <a:srgbClr val="00B0F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65163" y="1763798"/>
            <a:ext cx="353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rgbClr val="00B0F0"/>
                </a:solidFill>
              </a:rPr>
              <a:t>х</a:t>
            </a:r>
            <a:endParaRPr lang="ru-RU" sz="5400" b="1" dirty="0">
              <a:solidFill>
                <a:srgbClr val="00B0F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25020" y="1780749"/>
            <a:ext cx="353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rgbClr val="00B0F0"/>
                </a:solidFill>
              </a:rPr>
              <a:t>х</a:t>
            </a:r>
            <a:endParaRPr lang="ru-RU" sz="5400" b="1" dirty="0">
              <a:solidFill>
                <a:srgbClr val="00B0F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86683" y="1786602"/>
            <a:ext cx="353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rgbClr val="00B0F0"/>
                </a:solidFill>
              </a:rPr>
              <a:t>х</a:t>
            </a:r>
            <a:endParaRPr lang="ru-RU" sz="5400" b="1" dirty="0">
              <a:solidFill>
                <a:srgbClr val="00B0F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" t="39291" r="39442" b="43120"/>
          <a:stretch/>
        </p:blipFill>
        <p:spPr>
          <a:xfrm>
            <a:off x="1626694" y="2725613"/>
            <a:ext cx="7580044" cy="140078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" t="11518" r="1431" b="2629"/>
          <a:stretch/>
        </p:blipFill>
        <p:spPr bwMode="auto">
          <a:xfrm>
            <a:off x="890629" y="4382429"/>
            <a:ext cx="4127579" cy="2025571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Все про хрін: що це таке, як виглядає і цвіте, що представляє собою корін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626" y="4274347"/>
            <a:ext cx="2560183" cy="2116928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Более 400 500 работ на тему «муха»: стоковые фото, картинки и изображения  royalty-free - i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280" y="4274348"/>
            <a:ext cx="2829362" cy="2122022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480" y="1858806"/>
            <a:ext cx="2244813" cy="2244813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15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3068" y="441658"/>
            <a:ext cx="8846609" cy="7842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«Так чи ні?»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358" y="1374604"/>
            <a:ext cx="2194447" cy="353943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58"/>
          <a:stretch/>
        </p:blipFill>
        <p:spPr>
          <a:xfrm>
            <a:off x="1733068" y="4914033"/>
            <a:ext cx="7065836" cy="154061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13468" y="5471532"/>
            <a:ext cx="7563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b="1" dirty="0">
                <a:solidFill>
                  <a:srgbClr val="0070C0"/>
                </a:solidFill>
              </a:rPr>
              <a:t>ні</a:t>
            </a:r>
            <a:endParaRPr lang="ru-RU" sz="45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05870" y="5471532"/>
            <a:ext cx="10431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b="1" dirty="0">
                <a:solidFill>
                  <a:schemeClr val="bg1"/>
                </a:solidFill>
              </a:rPr>
              <a:t>так</a:t>
            </a:r>
            <a:endParaRPr lang="ru-RU" sz="45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08544" y="1374603"/>
            <a:ext cx="8312717" cy="353943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70C0"/>
                </a:solidFill>
              </a:rPr>
              <a:t>Слово «</a:t>
            </a:r>
            <a:r>
              <a:rPr lang="ru-RU" sz="2800" b="1" dirty="0" err="1">
                <a:solidFill>
                  <a:srgbClr val="0070C0"/>
                </a:solidFill>
              </a:rPr>
              <a:t>Харків</a:t>
            </a:r>
            <a:r>
              <a:rPr lang="ru-RU" sz="2800" b="1" dirty="0">
                <a:solidFill>
                  <a:srgbClr val="0070C0"/>
                </a:solidFill>
              </a:rPr>
              <a:t>» </a:t>
            </a:r>
            <a:r>
              <a:rPr lang="ru-RU" sz="2800" b="1" dirty="0" err="1">
                <a:solidFill>
                  <a:srgbClr val="0070C0"/>
                </a:solidFill>
              </a:rPr>
              <a:t>містить</a:t>
            </a:r>
            <a:r>
              <a:rPr lang="ru-RU" sz="2800" b="1" dirty="0">
                <a:solidFill>
                  <a:srgbClr val="0070C0"/>
                </a:solidFill>
              </a:rPr>
              <a:t> три звуки.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70C0"/>
                </a:solidFill>
              </a:rPr>
              <a:t>Слово «</a:t>
            </a:r>
            <a:r>
              <a:rPr lang="ru-RU" sz="2800" b="1" dirty="0" err="1">
                <a:solidFill>
                  <a:srgbClr val="0070C0"/>
                </a:solidFill>
              </a:rPr>
              <a:t>Харків</a:t>
            </a:r>
            <a:r>
              <a:rPr lang="ru-RU" sz="2800" b="1" dirty="0">
                <a:solidFill>
                  <a:srgbClr val="0070C0"/>
                </a:solidFill>
              </a:rPr>
              <a:t>» </a:t>
            </a:r>
            <a:r>
              <a:rPr lang="ru-RU" sz="2800" b="1" dirty="0" err="1">
                <a:solidFill>
                  <a:srgbClr val="0070C0"/>
                </a:solidFill>
              </a:rPr>
              <a:t>пишеться</a:t>
            </a:r>
            <a:r>
              <a:rPr lang="ru-RU" sz="2800" b="1" dirty="0">
                <a:solidFill>
                  <a:srgbClr val="0070C0"/>
                </a:solidFill>
              </a:rPr>
              <a:t> з </a:t>
            </a:r>
            <a:r>
              <a:rPr lang="ru-RU" sz="2800" b="1" dirty="0" err="1">
                <a:solidFill>
                  <a:srgbClr val="0070C0"/>
                </a:solidFill>
              </a:rPr>
              <a:t>великої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літери</a:t>
            </a:r>
            <a:r>
              <a:rPr lang="ru-RU" sz="2800" b="1" dirty="0">
                <a:solidFill>
                  <a:srgbClr val="0070C0"/>
                </a:solidFill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70C0"/>
                </a:solidFill>
              </a:rPr>
              <a:t>Слово «</a:t>
            </a:r>
            <a:r>
              <a:rPr lang="ru-RU" sz="2800" b="1" dirty="0" err="1">
                <a:solidFill>
                  <a:srgbClr val="0070C0"/>
                </a:solidFill>
              </a:rPr>
              <a:t>Харків</a:t>
            </a:r>
            <a:r>
              <a:rPr lang="ru-RU" sz="2800" b="1" dirty="0">
                <a:solidFill>
                  <a:srgbClr val="0070C0"/>
                </a:solidFill>
              </a:rPr>
              <a:t>» </a:t>
            </a:r>
            <a:r>
              <a:rPr lang="ru-RU" sz="2800" b="1" dirty="0" err="1">
                <a:solidFill>
                  <a:srgbClr val="0070C0"/>
                </a:solidFill>
              </a:rPr>
              <a:t>має</a:t>
            </a:r>
            <a:r>
              <a:rPr lang="ru-RU" sz="2800" b="1" dirty="0">
                <a:solidFill>
                  <a:srgbClr val="0070C0"/>
                </a:solidFill>
              </a:rPr>
              <a:t> два </a:t>
            </a:r>
            <a:r>
              <a:rPr lang="ru-RU" sz="2800" b="1" dirty="0" err="1">
                <a:solidFill>
                  <a:srgbClr val="0070C0"/>
                </a:solidFill>
              </a:rPr>
              <a:t>склади</a:t>
            </a:r>
            <a:r>
              <a:rPr lang="ru-RU" sz="2800" b="1" dirty="0">
                <a:solidFill>
                  <a:srgbClr val="0070C0"/>
                </a:solidFill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err="1">
                <a:solidFill>
                  <a:srgbClr val="0070C0"/>
                </a:solidFill>
              </a:rPr>
              <a:t>Харків</a:t>
            </a:r>
            <a:r>
              <a:rPr lang="ru-RU" sz="2800" b="1" dirty="0">
                <a:solidFill>
                  <a:srgbClr val="0070C0"/>
                </a:solidFill>
              </a:rPr>
              <a:t> — </a:t>
            </a:r>
            <a:r>
              <a:rPr lang="ru-RU" sz="2800" b="1" dirty="0" err="1">
                <a:solidFill>
                  <a:srgbClr val="0070C0"/>
                </a:solidFill>
              </a:rPr>
              <a:t>це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місто</a:t>
            </a:r>
            <a:r>
              <a:rPr lang="ru-RU" sz="2800" b="1" dirty="0">
                <a:solidFill>
                  <a:srgbClr val="0070C0"/>
                </a:solidFill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70C0"/>
                </a:solidFill>
              </a:rPr>
              <a:t>Слово «Христина» </a:t>
            </a:r>
            <a:r>
              <a:rPr lang="ru-RU" sz="2800" b="1" dirty="0" err="1">
                <a:solidFill>
                  <a:srgbClr val="0070C0"/>
                </a:solidFill>
              </a:rPr>
              <a:t>містить</a:t>
            </a:r>
            <a:r>
              <a:rPr lang="ru-RU" sz="2800" b="1" dirty="0">
                <a:solidFill>
                  <a:srgbClr val="0070C0"/>
                </a:solidFill>
              </a:rPr>
              <a:t> три </a:t>
            </a:r>
            <a:r>
              <a:rPr lang="ru-RU" sz="2800" b="1" dirty="0" err="1">
                <a:solidFill>
                  <a:srgbClr val="0070C0"/>
                </a:solidFill>
              </a:rPr>
              <a:t>склади</a:t>
            </a:r>
            <a:r>
              <a:rPr lang="ru-RU" sz="2800" b="1" dirty="0">
                <a:solidFill>
                  <a:srgbClr val="0070C0"/>
                </a:solidFill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70C0"/>
                </a:solidFill>
              </a:rPr>
              <a:t>Слово «Христина» </a:t>
            </a:r>
            <a:r>
              <a:rPr lang="ru-RU" sz="2800" b="1" dirty="0" err="1">
                <a:solidFill>
                  <a:srgbClr val="0070C0"/>
                </a:solidFill>
              </a:rPr>
              <a:t>містить</a:t>
            </a:r>
            <a:r>
              <a:rPr lang="ru-RU" sz="2800" b="1" dirty="0">
                <a:solidFill>
                  <a:srgbClr val="0070C0"/>
                </a:solidFill>
              </a:rPr>
              <a:t> три звуки.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70C0"/>
                </a:solidFill>
              </a:rPr>
              <a:t>Слово «Христина» </a:t>
            </a:r>
            <a:r>
              <a:rPr lang="ru-RU" sz="2800" b="1" dirty="0" err="1">
                <a:solidFill>
                  <a:srgbClr val="0070C0"/>
                </a:solidFill>
              </a:rPr>
              <a:t>пишеться</a:t>
            </a:r>
            <a:r>
              <a:rPr lang="ru-RU" sz="2800" b="1" dirty="0">
                <a:solidFill>
                  <a:srgbClr val="0070C0"/>
                </a:solidFill>
              </a:rPr>
              <a:t> з </a:t>
            </a:r>
            <a:r>
              <a:rPr lang="ru-RU" sz="2800" b="1" dirty="0" err="1">
                <a:solidFill>
                  <a:srgbClr val="0070C0"/>
                </a:solidFill>
              </a:rPr>
              <a:t>маленької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букви</a:t>
            </a:r>
            <a:r>
              <a:rPr lang="ru-RU" sz="2800" b="1" dirty="0">
                <a:solidFill>
                  <a:srgbClr val="0070C0"/>
                </a:solidFill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70C0"/>
                </a:solidFill>
              </a:rPr>
              <a:t>Христина — </a:t>
            </a:r>
            <a:r>
              <a:rPr lang="ru-RU" sz="2800" b="1" dirty="0" err="1">
                <a:solidFill>
                  <a:srgbClr val="0070C0"/>
                </a:solidFill>
              </a:rPr>
              <a:t>це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ім'я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дівчинки</a:t>
            </a:r>
            <a:r>
              <a:rPr lang="ru-RU" sz="2800" b="1" dirty="0" smtClean="0">
                <a:solidFill>
                  <a:srgbClr val="0070C0"/>
                </a:solidFill>
              </a:rPr>
              <a:t>.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10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707953" y="454448"/>
            <a:ext cx="8811364" cy="8852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454727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5565" y="2146040"/>
            <a:ext cx="1259634" cy="125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05937" y="617192"/>
            <a:ext cx="8732066" cy="8213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07440" y="2147685"/>
            <a:ext cx="3921799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чого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потрібна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велика буква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»?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1023086" y="2248046"/>
            <a:ext cx="3489300" cy="42088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661588" y="2856448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0C00276-E035-40B9-97AD-EA609E587B4C}"/>
              </a:ext>
            </a:extLst>
          </p:cNvPr>
          <p:cNvSpPr txBox="1"/>
          <p:nvPr/>
        </p:nvSpPr>
        <p:spPr>
          <a:xfrm>
            <a:off x="5974701" y="1720337"/>
            <a:ext cx="1712958" cy="120032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Чекаю на наступний урок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36960" y="469730"/>
            <a:ext cx="9357197" cy="98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Рефлексія «Лимонний настрій». Обери емотикон, який відповідає твоєму настрою в кінці уроку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D114D2C-C1D8-4522-BC61-ED45351584C4}"/>
              </a:ext>
            </a:extLst>
          </p:cNvPr>
          <p:cNvSpPr txBox="1"/>
          <p:nvPr/>
        </p:nvSpPr>
        <p:spPr>
          <a:xfrm>
            <a:off x="2253296" y="1743830"/>
            <a:ext cx="1660091" cy="8309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Я з усім </a:t>
            </a:r>
            <a:r>
              <a:rPr lang="uk-UA" sz="2400" b="1" dirty="0" smtClean="0">
                <a:solidFill>
                  <a:srgbClr val="0070C0"/>
                </a:solidFill>
              </a:rPr>
              <a:t>впорався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66FC8B-76EF-4077-8A8A-18F32CEBD126}"/>
              </a:ext>
            </a:extLst>
          </p:cNvPr>
          <p:cNvSpPr txBox="1"/>
          <p:nvPr/>
        </p:nvSpPr>
        <p:spPr>
          <a:xfrm>
            <a:off x="8325223" y="4523407"/>
            <a:ext cx="2268436" cy="8309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Все було легко та просто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FFBFCE0-0251-4BB9-A612-87DA6DB82A63}"/>
              </a:ext>
            </a:extLst>
          </p:cNvPr>
          <p:cNvSpPr txBox="1"/>
          <p:nvPr/>
        </p:nvSpPr>
        <p:spPr>
          <a:xfrm>
            <a:off x="1026726" y="4669613"/>
            <a:ext cx="2084463" cy="8309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Було </a:t>
            </a:r>
            <a:r>
              <a:rPr lang="uk-UA" sz="2400" b="1" dirty="0" smtClean="0">
                <a:solidFill>
                  <a:srgbClr val="0070C0"/>
                </a:solidFill>
              </a:rPr>
              <a:t>складно, незрозуміло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1D2875-BFF4-4440-AAA9-AFE83C9180AA}"/>
              </a:ext>
            </a:extLst>
          </p:cNvPr>
          <p:cNvSpPr txBox="1"/>
          <p:nvPr/>
        </p:nvSpPr>
        <p:spPr>
          <a:xfrm>
            <a:off x="9884936" y="1720337"/>
            <a:ext cx="1661602" cy="8309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Я </a:t>
            </a:r>
            <a:r>
              <a:rPr lang="uk-UA" sz="2400" b="1" dirty="0" smtClean="0">
                <a:solidFill>
                  <a:srgbClr val="0070C0"/>
                </a:solidFill>
              </a:rPr>
              <a:t>втомлений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16" y="1784577"/>
            <a:ext cx="2057687" cy="21529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072" y="4059044"/>
            <a:ext cx="2091421" cy="21567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7603" y="1697081"/>
            <a:ext cx="2161482" cy="19436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852" y="3813329"/>
            <a:ext cx="1941751" cy="225115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2994" y="1743830"/>
            <a:ext cx="1719513" cy="228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0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27879" y="439671"/>
            <a:ext cx="8732066" cy="7646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>
                <a:solidFill>
                  <a:schemeClr val="bg1"/>
                </a:solidFill>
              </a:rPr>
              <a:t>Організація класу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5619" y="1765951"/>
            <a:ext cx="6088565" cy="23243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bg1"/>
                </a:solidFill>
              </a:rPr>
              <a:t>Уже дзвінок нам дав сигнал:</a:t>
            </a:r>
          </a:p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 err="1">
                <a:solidFill>
                  <a:schemeClr val="bg1"/>
                </a:solidFill>
              </a:rPr>
              <a:t>Працювати</a:t>
            </a:r>
            <a:r>
              <a:rPr lang="ru-RU" sz="3200" b="1" dirty="0">
                <a:solidFill>
                  <a:schemeClr val="bg1"/>
                </a:solidFill>
              </a:rPr>
              <a:t> час настав.</a:t>
            </a:r>
          </a:p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 err="1">
                <a:solidFill>
                  <a:schemeClr val="bg1"/>
                </a:solidFill>
              </a:rPr>
              <a:t>Тож</a:t>
            </a:r>
            <a:r>
              <a:rPr lang="ru-RU" sz="3200" b="1" dirty="0">
                <a:solidFill>
                  <a:schemeClr val="bg1"/>
                </a:solidFill>
              </a:rPr>
              <a:t> і ми часу не гаймо </a:t>
            </a:r>
          </a:p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bg1"/>
                </a:solidFill>
              </a:rPr>
              <a:t>Роботу швидше починаймо.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097" y="1706137"/>
            <a:ext cx="4000880" cy="443818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61388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24829" y="534235"/>
            <a:ext cx="10694020" cy="8171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Налаштування.  </a:t>
            </a:r>
            <a:r>
              <a:rPr lang="uk-UA" sz="3600" b="1" dirty="0">
                <a:solidFill>
                  <a:schemeClr val="bg1"/>
                </a:solidFill>
              </a:rPr>
              <a:t>Вправа «Чи все взяли </a:t>
            </a:r>
            <a:r>
              <a:rPr lang="uk-UA" sz="3600" b="1" dirty="0" smtClean="0">
                <a:solidFill>
                  <a:schemeClr val="bg1"/>
                </a:solidFill>
              </a:rPr>
              <a:t>ми на </a:t>
            </a:r>
            <a:r>
              <a:rPr lang="uk-UA" sz="3600" b="1" dirty="0">
                <a:solidFill>
                  <a:schemeClr val="bg1"/>
                </a:solidFill>
              </a:rPr>
              <a:t>урок?»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4FC4111-E6CB-4AE7-AC6B-FD91A111AD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7" b="6631"/>
          <a:stretch/>
        </p:blipFill>
        <p:spPr>
          <a:xfrm>
            <a:off x="580630" y="2198379"/>
            <a:ext cx="3448696" cy="368359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81C3F2DE-F9BC-4F94-ADCC-C9ECF60065AE}"/>
              </a:ext>
            </a:extLst>
          </p:cNvPr>
          <p:cNvSpPr/>
          <p:nvPr/>
        </p:nvSpPr>
        <p:spPr>
          <a:xfrm>
            <a:off x="4889302" y="1477659"/>
            <a:ext cx="5392122" cy="70234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Голова – щоби думати.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84B4DDB1-19F2-4129-9355-47283EADBE36}"/>
              </a:ext>
            </a:extLst>
          </p:cNvPr>
          <p:cNvSpPr/>
          <p:nvPr/>
        </p:nvSpPr>
        <p:spPr>
          <a:xfrm>
            <a:off x="4889302" y="2457630"/>
            <a:ext cx="5392122" cy="70234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Очі – щоби бачити.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98F80B7A-7092-4C05-8B8F-1C11320F7BBD}"/>
              </a:ext>
            </a:extLst>
          </p:cNvPr>
          <p:cNvSpPr/>
          <p:nvPr/>
        </p:nvSpPr>
        <p:spPr>
          <a:xfrm>
            <a:off x="4889302" y="3425068"/>
            <a:ext cx="5392122" cy="70234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Вуха – щоби чути.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FA7D727B-C46D-42C1-8F2C-3E313849BCAD}"/>
              </a:ext>
            </a:extLst>
          </p:cNvPr>
          <p:cNvSpPr/>
          <p:nvPr/>
        </p:nvSpPr>
        <p:spPr>
          <a:xfrm>
            <a:off x="4889302" y="4392507"/>
            <a:ext cx="5392123" cy="797314"/>
          </a:xfrm>
          <a:prstGeom prst="roundRect">
            <a:avLst/>
          </a:prstGeom>
          <a:solidFill>
            <a:srgbClr val="FF505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Руки – щоби працювати.</a:t>
            </a:r>
          </a:p>
        </p:txBody>
      </p:sp>
      <p:sp>
        <p:nvSpPr>
          <p:cNvPr id="15" name="Сердце 14">
            <a:extLst>
              <a:ext uri="{FF2B5EF4-FFF2-40B4-BE49-F238E27FC236}">
                <a16:creationId xmlns:a16="http://schemas.microsoft.com/office/drawing/2014/main" xmlns="" id="{622F9CDE-33A9-49E4-BCF5-E104680210B7}"/>
              </a:ext>
            </a:extLst>
          </p:cNvPr>
          <p:cNvSpPr/>
          <p:nvPr/>
        </p:nvSpPr>
        <p:spPr>
          <a:xfrm>
            <a:off x="3257068" y="5128591"/>
            <a:ext cx="580300" cy="622852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408161AD-397B-4862-8B81-9BB1CF374784}"/>
              </a:ext>
            </a:extLst>
          </p:cNvPr>
          <p:cNvSpPr/>
          <p:nvPr/>
        </p:nvSpPr>
        <p:spPr>
          <a:xfrm>
            <a:off x="4889302" y="5440017"/>
            <a:ext cx="5392122" cy="79731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Серце – щоби відчувати.</a:t>
            </a:r>
          </a:p>
        </p:txBody>
      </p:sp>
    </p:spTree>
    <p:extLst>
      <p:ext uri="{BB962C8B-B14F-4D97-AF65-F5344CB8AC3E}">
        <p14:creationId xmlns:p14="http://schemas.microsoft.com/office/powerpoint/2010/main" val="380912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92217" y="528588"/>
            <a:ext cx="8732066" cy="7367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306173" y="2910368"/>
            <a:ext cx="5975237" cy="21076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b="1" dirty="0"/>
              <a:t>Прочитай слова.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означають</a:t>
            </a:r>
            <a:r>
              <a:rPr lang="ru-RU" sz="2400" b="1" dirty="0"/>
              <a:t> слова </a:t>
            </a:r>
            <a:r>
              <a:rPr lang="ru-RU" sz="2400" b="1" dirty="0" err="1"/>
              <a:t>першого</a:t>
            </a:r>
            <a:r>
              <a:rPr lang="ru-RU" sz="2400" b="1" dirty="0"/>
              <a:t> рядка?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b="1" dirty="0"/>
              <a:t>Як треба </a:t>
            </a:r>
            <a:r>
              <a:rPr lang="ru-RU" sz="2400" b="1" dirty="0" err="1"/>
              <a:t>писати</a:t>
            </a:r>
            <a:r>
              <a:rPr lang="ru-RU" sz="2400" b="1" dirty="0"/>
              <a:t> </a:t>
            </a:r>
            <a:r>
              <a:rPr lang="ru-RU" sz="2400" b="1" dirty="0" err="1"/>
              <a:t>імена</a:t>
            </a:r>
            <a:r>
              <a:rPr lang="ru-RU" sz="2400" b="1" dirty="0"/>
              <a:t>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означають</a:t>
            </a:r>
            <a:r>
              <a:rPr lang="ru-RU" sz="2400" b="1" dirty="0"/>
              <a:t> слова другого рядка?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b="1" dirty="0"/>
              <a:t>Як треба </a:t>
            </a:r>
            <a:r>
              <a:rPr lang="ru-RU" sz="2400" b="1" dirty="0" err="1"/>
              <a:t>писати</a:t>
            </a:r>
            <a:r>
              <a:rPr lang="ru-RU" sz="2400" b="1" dirty="0"/>
              <a:t> </a:t>
            </a:r>
            <a:r>
              <a:rPr lang="ru-RU" sz="2400" b="1" dirty="0" err="1"/>
              <a:t>назви</a:t>
            </a:r>
            <a:r>
              <a:rPr lang="ru-RU" sz="2400" b="1" dirty="0"/>
              <a:t> </a:t>
            </a:r>
            <a:r>
              <a:rPr lang="ru-RU" sz="2400" b="1" dirty="0" err="1"/>
              <a:t>міст</a:t>
            </a:r>
            <a:r>
              <a:rPr lang="ru-RU" sz="2400" b="1" dirty="0"/>
              <a:t>?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417685" y="1746586"/>
            <a:ext cx="4982794" cy="11637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Харитон, Христина</a:t>
            </a:r>
          </a:p>
          <a:p>
            <a:pPr algn="ctr"/>
            <a:r>
              <a:rPr lang="ru-RU" sz="3200" b="1" dirty="0" err="1"/>
              <a:t>Харків</a:t>
            </a:r>
            <a:r>
              <a:rPr lang="ru-RU" sz="3200" b="1" dirty="0"/>
              <a:t>, </a:t>
            </a:r>
            <a:r>
              <a:rPr lang="ru-RU" sz="3200" b="1" dirty="0" err="1"/>
              <a:t>Хмельницький</a:t>
            </a:r>
            <a:endParaRPr lang="ru-RU" sz="3200" b="1" dirty="0"/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2" y="1448951"/>
            <a:ext cx="3743634" cy="374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30894" y="1753346"/>
            <a:ext cx="6125794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навчимося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писати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рукописну велику букву </a:t>
            </a:r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</a:t>
            </a:r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з'єднувати її 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іншими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буквами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Запишемо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речення за поданим початком і малюнками,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відновимо деформовані слова. 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69052" y="5361036"/>
            <a:ext cx="3026361" cy="54915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673649" y="5621385"/>
            <a:ext cx="367132" cy="11570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137940" y="5510299"/>
            <a:ext cx="312403" cy="29271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191143" y="5510299"/>
            <a:ext cx="367132" cy="10697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9093056" y="5606996"/>
            <a:ext cx="367132" cy="11570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190229" y="5707783"/>
            <a:ext cx="367132" cy="8627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98414" y="5361036"/>
            <a:ext cx="1868408" cy="5020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Харків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8646287" y="5510298"/>
            <a:ext cx="312403" cy="29271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66829" y="5598806"/>
            <a:ext cx="367132" cy="11570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>
            <a:stCxn id="10" idx="0"/>
            <a:endCxn id="10" idx="2"/>
          </p:cNvCxnSpPr>
          <p:nvPr/>
        </p:nvCxnSpPr>
        <p:spPr>
          <a:xfrm>
            <a:off x="8082233" y="5361036"/>
            <a:ext cx="0" cy="54915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43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9180795" y="361725"/>
            <a:ext cx="2617196" cy="3156933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254823" y="554117"/>
            <a:ext cx="7799968" cy="81724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uk-UA" sz="2800" b="1" dirty="0" smtClean="0">
                <a:solidFill>
                  <a:schemeClr val="bg1"/>
                </a:solidFill>
              </a:rPr>
              <a:t>Розглянь малюнок вгорі сторінки 22 в зошиті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22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161834" y="3429428"/>
            <a:ext cx="2617196" cy="223447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 яких елементів </a:t>
            </a:r>
            <a:r>
              <a:rPr lang="uk-UA" sz="2000" b="1" dirty="0">
                <a:solidFill>
                  <a:schemeClr val="bg1"/>
                </a:solidFill>
              </a:rPr>
              <a:t>складається </a:t>
            </a:r>
            <a:r>
              <a:rPr lang="uk-UA" sz="2000" b="1" dirty="0" smtClean="0">
                <a:solidFill>
                  <a:schemeClr val="bg1"/>
                </a:solidFill>
              </a:rPr>
              <a:t>велика </a:t>
            </a:r>
            <a:r>
              <a:rPr lang="uk-UA" sz="2000" b="1" dirty="0">
                <a:solidFill>
                  <a:schemeClr val="bg1"/>
                </a:solidFill>
              </a:rPr>
              <a:t>рукописна буква </a:t>
            </a:r>
            <a:r>
              <a:rPr lang="uk-UA" sz="2000" b="1" dirty="0" smtClean="0">
                <a:solidFill>
                  <a:schemeClr val="bg1"/>
                </a:solidFill>
              </a:rPr>
              <a:t>Х? 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Знайди елементи на малюнку й наведи їх олівцем.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54823" y="1404816"/>
            <a:ext cx="7799968" cy="1360159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70C0"/>
                </a:solidFill>
              </a:rPr>
              <a:t>Що відбувається на малюнку? Скільки дітей у кімнаті? </a:t>
            </a:r>
            <a:r>
              <a:rPr lang="uk-UA" sz="2000" b="1" dirty="0" smtClean="0">
                <a:solidFill>
                  <a:srgbClr val="0070C0"/>
                </a:solidFill>
              </a:rPr>
              <a:t>Доведи, </a:t>
            </a:r>
            <a:r>
              <a:rPr lang="uk-UA" sz="2000" b="1" dirty="0">
                <a:solidFill>
                  <a:srgbClr val="0070C0"/>
                </a:solidFill>
              </a:rPr>
              <a:t>що за шторою дівчинка, а не хлопчик? Хто шукає? Хто де ховається? Які меблі є в кімнаті, для чого вони призначені? 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Де </a:t>
            </a:r>
            <a:r>
              <a:rPr lang="uk-UA" sz="2000" b="1" dirty="0">
                <a:solidFill>
                  <a:srgbClr val="0070C0"/>
                </a:solidFill>
              </a:rPr>
              <a:t>б </a:t>
            </a:r>
            <a:r>
              <a:rPr lang="uk-UA" sz="2000" b="1" dirty="0" smtClean="0">
                <a:solidFill>
                  <a:srgbClr val="0070C0"/>
                </a:solidFill>
              </a:rPr>
              <a:t>ти заховалася(вся) </a:t>
            </a:r>
            <a:r>
              <a:rPr lang="uk-UA" sz="2000" b="1" dirty="0">
                <a:solidFill>
                  <a:srgbClr val="0070C0"/>
                </a:solidFill>
              </a:rPr>
              <a:t>в цій кімнаті?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11442" t="18827" r="31988" b="37057"/>
          <a:stretch/>
        </p:blipFill>
        <p:spPr>
          <a:xfrm>
            <a:off x="1338807" y="2764975"/>
            <a:ext cx="7632000" cy="334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9018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97589" y="594732"/>
            <a:ext cx="8732066" cy="8326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Вправа для очей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89" y="1574542"/>
            <a:ext cx="1472279" cy="151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8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3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86901 2.22222E-6 L 0.86901 0.48125 L -8.33333E-7 0.48125 L -8.33333E-7 2.22222E-6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51" y="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40262" y="512737"/>
            <a:ext cx="8485498" cy="847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Вчимося </a:t>
            </a:r>
            <a:r>
              <a:rPr lang="ru-RU" sz="4000" b="1" dirty="0" err="1">
                <a:solidFill>
                  <a:schemeClr val="bg1"/>
                </a:solidFill>
              </a:rPr>
              <a:t>писати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33450" y="37147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33450" y="47053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33450" y="215265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33450" y="628650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93345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925830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5095875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олілінія: фігура 1">
            <a:extLst>
              <a:ext uri="{FF2B5EF4-FFF2-40B4-BE49-F238E27FC236}">
                <a16:creationId xmlns="" xmlns:a16="http://schemas.microsoft.com/office/drawing/2014/main" id="{BE715E4C-C421-4EA8-9BFA-7CF0213F19E4}"/>
              </a:ext>
            </a:extLst>
          </p:cNvPr>
          <p:cNvSpPr/>
          <p:nvPr/>
        </p:nvSpPr>
        <p:spPr>
          <a:xfrm>
            <a:off x="4812049" y="2201110"/>
            <a:ext cx="1659896" cy="2443187"/>
          </a:xfrm>
          <a:custGeom>
            <a:avLst/>
            <a:gdLst>
              <a:gd name="connsiteX0" fmla="*/ 644892 w 1659896"/>
              <a:gd name="connsiteY0" fmla="*/ 442845 h 2443187"/>
              <a:gd name="connsiteX1" fmla="*/ 952901 w 1659896"/>
              <a:gd name="connsiteY1" fmla="*/ 134836 h 2443187"/>
              <a:gd name="connsiteX2" fmla="*/ 1299410 w 1659896"/>
              <a:gd name="connsiteY2" fmla="*/ 83 h 2443187"/>
              <a:gd name="connsiteX3" fmla="*/ 1597793 w 1659896"/>
              <a:gd name="connsiteY3" fmla="*/ 125211 h 2443187"/>
              <a:gd name="connsiteX4" fmla="*/ 1645920 w 1659896"/>
              <a:gd name="connsiteY4" fmla="*/ 635350 h 2443187"/>
              <a:gd name="connsiteX5" fmla="*/ 1414913 w 1659896"/>
              <a:gd name="connsiteY5" fmla="*/ 1386120 h 2443187"/>
              <a:gd name="connsiteX6" fmla="*/ 895149 w 1659896"/>
              <a:gd name="connsiteY6" fmla="*/ 2117640 h 2443187"/>
              <a:gd name="connsiteX7" fmla="*/ 385010 w 1659896"/>
              <a:gd name="connsiteY7" fmla="*/ 2425649 h 2443187"/>
              <a:gd name="connsiteX8" fmla="*/ 96252 w 1659896"/>
              <a:gd name="connsiteY8" fmla="*/ 2377523 h 2443187"/>
              <a:gd name="connsiteX9" fmla="*/ 0 w 1659896"/>
              <a:gd name="connsiteY9" fmla="*/ 2146516 h 244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59896" h="2443187">
                <a:moveTo>
                  <a:pt x="644892" y="442845"/>
                </a:moveTo>
                <a:cubicBezTo>
                  <a:pt x="744353" y="325737"/>
                  <a:pt x="843815" y="208630"/>
                  <a:pt x="952901" y="134836"/>
                </a:cubicBezTo>
                <a:cubicBezTo>
                  <a:pt x="1061987" y="61042"/>
                  <a:pt x="1191928" y="1687"/>
                  <a:pt x="1299410" y="83"/>
                </a:cubicBezTo>
                <a:cubicBezTo>
                  <a:pt x="1406892" y="-1521"/>
                  <a:pt x="1540041" y="19333"/>
                  <a:pt x="1597793" y="125211"/>
                </a:cubicBezTo>
                <a:cubicBezTo>
                  <a:pt x="1655545" y="231089"/>
                  <a:pt x="1676400" y="425198"/>
                  <a:pt x="1645920" y="635350"/>
                </a:cubicBezTo>
                <a:cubicBezTo>
                  <a:pt x="1615440" y="845502"/>
                  <a:pt x="1540042" y="1139072"/>
                  <a:pt x="1414913" y="1386120"/>
                </a:cubicBezTo>
                <a:cubicBezTo>
                  <a:pt x="1289785" y="1633168"/>
                  <a:pt x="1066799" y="1944385"/>
                  <a:pt x="895149" y="2117640"/>
                </a:cubicBezTo>
                <a:cubicBezTo>
                  <a:pt x="723499" y="2290895"/>
                  <a:pt x="518159" y="2382335"/>
                  <a:pt x="385010" y="2425649"/>
                </a:cubicBezTo>
                <a:cubicBezTo>
                  <a:pt x="251860" y="2468963"/>
                  <a:pt x="160420" y="2424045"/>
                  <a:pt x="96252" y="2377523"/>
                </a:cubicBezTo>
                <a:cubicBezTo>
                  <a:pt x="32084" y="2331001"/>
                  <a:pt x="16042" y="2238758"/>
                  <a:pt x="0" y="2146516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Полілінія: фігура 3">
            <a:extLst>
              <a:ext uri="{FF2B5EF4-FFF2-40B4-BE49-F238E27FC236}">
                <a16:creationId xmlns="" xmlns:a16="http://schemas.microsoft.com/office/drawing/2014/main" id="{C3396CD8-8996-4259-9FAA-170D9CF863E2}"/>
              </a:ext>
            </a:extLst>
          </p:cNvPr>
          <p:cNvSpPr/>
          <p:nvPr/>
        </p:nvSpPr>
        <p:spPr>
          <a:xfrm>
            <a:off x="6213751" y="2207846"/>
            <a:ext cx="1649762" cy="2428572"/>
          </a:xfrm>
          <a:custGeom>
            <a:avLst/>
            <a:gdLst>
              <a:gd name="connsiteX0" fmla="*/ 1649506 w 1649762"/>
              <a:gd name="connsiteY0" fmla="*/ 407233 h 2428572"/>
              <a:gd name="connsiteX1" fmla="*/ 1620630 w 1649762"/>
              <a:gd name="connsiteY1" fmla="*/ 156976 h 2428572"/>
              <a:gd name="connsiteX2" fmla="*/ 1466626 w 1649762"/>
              <a:gd name="connsiteY2" fmla="*/ 2972 h 2428572"/>
              <a:gd name="connsiteX3" fmla="*/ 927611 w 1649762"/>
              <a:gd name="connsiteY3" fmla="*/ 147351 h 2428572"/>
              <a:gd name="connsiteX4" fmla="*/ 205717 w 1649762"/>
              <a:gd name="connsiteY4" fmla="*/ 1061751 h 2428572"/>
              <a:gd name="connsiteX5" fmla="*/ 13211 w 1649762"/>
              <a:gd name="connsiteY5" fmla="*/ 1822147 h 2428572"/>
              <a:gd name="connsiteX6" fmla="*/ 61338 w 1649762"/>
              <a:gd name="connsiteY6" fmla="*/ 2274534 h 2428572"/>
              <a:gd name="connsiteX7" fmla="*/ 417472 w 1649762"/>
              <a:gd name="connsiteY7" fmla="*/ 2428538 h 2428572"/>
              <a:gd name="connsiteX8" fmla="*/ 1033489 w 1649762"/>
              <a:gd name="connsiteY8" fmla="*/ 2264909 h 2428572"/>
              <a:gd name="connsiteX9" fmla="*/ 1408875 w 1649762"/>
              <a:gd name="connsiteY9" fmla="*/ 2024277 h 24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49762" h="2428572">
                <a:moveTo>
                  <a:pt x="1649506" y="407233"/>
                </a:moveTo>
                <a:cubicBezTo>
                  <a:pt x="1650308" y="315793"/>
                  <a:pt x="1651110" y="224353"/>
                  <a:pt x="1620630" y="156976"/>
                </a:cubicBezTo>
                <a:cubicBezTo>
                  <a:pt x="1590150" y="89599"/>
                  <a:pt x="1582129" y="4576"/>
                  <a:pt x="1466626" y="2972"/>
                </a:cubicBezTo>
                <a:cubicBezTo>
                  <a:pt x="1351123" y="1368"/>
                  <a:pt x="1137762" y="-29112"/>
                  <a:pt x="927611" y="147351"/>
                </a:cubicBezTo>
                <a:cubicBezTo>
                  <a:pt x="717460" y="323814"/>
                  <a:pt x="358117" y="782618"/>
                  <a:pt x="205717" y="1061751"/>
                </a:cubicBezTo>
                <a:cubicBezTo>
                  <a:pt x="53317" y="1340884"/>
                  <a:pt x="37274" y="1620017"/>
                  <a:pt x="13211" y="1822147"/>
                </a:cubicBezTo>
                <a:cubicBezTo>
                  <a:pt x="-10852" y="2024277"/>
                  <a:pt x="-6039" y="2173469"/>
                  <a:pt x="61338" y="2274534"/>
                </a:cubicBezTo>
                <a:cubicBezTo>
                  <a:pt x="128715" y="2375599"/>
                  <a:pt x="255447" y="2430142"/>
                  <a:pt x="417472" y="2428538"/>
                </a:cubicBezTo>
                <a:cubicBezTo>
                  <a:pt x="579497" y="2426934"/>
                  <a:pt x="868255" y="2332286"/>
                  <a:pt x="1033489" y="2264909"/>
                </a:cubicBezTo>
                <a:cubicBezTo>
                  <a:pt x="1198723" y="2197532"/>
                  <a:pt x="1303799" y="2110904"/>
                  <a:pt x="1408875" y="2024277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9" name="Овал 28"/>
          <p:cNvSpPr/>
          <p:nvPr/>
        </p:nvSpPr>
        <p:spPr>
          <a:xfrm>
            <a:off x="5438663" y="2572412"/>
            <a:ext cx="78178" cy="7640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7752" y="1715909"/>
            <a:ext cx="467602" cy="894706"/>
          </a:xfrm>
          <a:prstGeom prst="rect">
            <a:avLst/>
          </a:prstGeom>
        </p:spPr>
      </p:pic>
      <p:pic>
        <p:nvPicPr>
          <p:cNvPr id="2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2" y="1448951"/>
            <a:ext cx="3743634" cy="374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2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01667 -0.03102 L 0.03867 -0.04908 L 0.05612 -0.05047 L 0.07266 -0.03241 L 0.07747 0.00972 L 0.07187 0.08264 L 0.06081 0.1375 L 0.0474 0.18102 L 0.02604 0.23565 L 0.00482 0.275 L -0.02214 0.30023 L -0.03555 0.30602 L -0.04896 0.30162 L -0.05443 0.28495 L -0.05833 0.26389 " pathEditMode="relative" rAng="0" ptsTypes="AAAAAAAAAAAAAAAA">
                                      <p:cBhvr>
                                        <p:cTn id="1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427 0.00278 L 0.19023 -0.03079 L 0.18555 -0.04908 L 0.17292 -0.05463 L 0.14766 -0.05047 L 0.12161 -0.01412 L 0.09635 0.03935 L 0.07109 0.1081 L 0.06159 0.16412 L 0.05768 0.22592 L 0.05846 0.26666 L 0.0694 0.29467 L 0.08841 0.30324 L 0.12318 0.2919 L 0.15625 0.26528 L 0.17214 0.2456 " pathEditMode="relative" rAng="0" ptsTypes="AAAAAAAAAAAAAAAA">
                                      <p:cBhvr>
                                        <p:cTn id="1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" t="17189" r="35042" b="57427"/>
          <a:stretch/>
        </p:blipFill>
        <p:spPr>
          <a:xfrm>
            <a:off x="792000" y="2007616"/>
            <a:ext cx="10260000" cy="31413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"/>
          <a:srcRect l="24120" t="36648" r="68489" b="45775"/>
          <a:stretch/>
        </p:blipFill>
        <p:spPr>
          <a:xfrm>
            <a:off x="908816" y="1587198"/>
            <a:ext cx="1074983" cy="1438137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3"/>
          <a:srcRect l="24120" t="36648" r="68489" b="45775"/>
          <a:stretch/>
        </p:blipFill>
        <p:spPr>
          <a:xfrm>
            <a:off x="2617400" y="1587197"/>
            <a:ext cx="1074983" cy="1438137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3"/>
          <a:srcRect l="24120" t="36648" r="68489" b="45775"/>
          <a:stretch/>
        </p:blipFill>
        <p:spPr>
          <a:xfrm>
            <a:off x="4014194" y="1587198"/>
            <a:ext cx="1074983" cy="1438137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3"/>
          <a:srcRect l="24120" t="36648" r="68489" b="45775"/>
          <a:stretch/>
        </p:blipFill>
        <p:spPr>
          <a:xfrm>
            <a:off x="5384508" y="1587198"/>
            <a:ext cx="1074983" cy="1438137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3"/>
          <a:srcRect l="24120" t="36648" r="68489" b="45775"/>
          <a:stretch/>
        </p:blipFill>
        <p:spPr>
          <a:xfrm>
            <a:off x="6852996" y="1587194"/>
            <a:ext cx="1074983" cy="1438137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 rotWithShape="1">
          <a:blip r:embed="rId3"/>
          <a:srcRect l="24120" t="36648" r="68489" b="45775"/>
          <a:stretch/>
        </p:blipFill>
        <p:spPr>
          <a:xfrm>
            <a:off x="8627953" y="1587198"/>
            <a:ext cx="1074983" cy="143813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5" t="4569" r="5465" b="57639"/>
          <a:stretch/>
        </p:blipFill>
        <p:spPr>
          <a:xfrm>
            <a:off x="887510" y="3921175"/>
            <a:ext cx="1017691" cy="124547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5" t="4569" r="5465" b="57639"/>
          <a:stretch/>
        </p:blipFill>
        <p:spPr>
          <a:xfrm>
            <a:off x="2352397" y="3929451"/>
            <a:ext cx="1017691" cy="124547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3"/>
          <a:srcRect l="32551" t="38550" r="47513" b="43873"/>
          <a:stretch/>
        </p:blipFill>
        <p:spPr>
          <a:xfrm>
            <a:off x="3928440" y="3678020"/>
            <a:ext cx="2912135" cy="141977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"/>
          <a:srcRect l="32551" t="38550" r="47513" b="43873"/>
          <a:stretch/>
        </p:blipFill>
        <p:spPr>
          <a:xfrm>
            <a:off x="7171885" y="3674682"/>
            <a:ext cx="2912135" cy="14197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6" t="42585" r="83117" b="45065"/>
          <a:stretch/>
        </p:blipFill>
        <p:spPr>
          <a:xfrm>
            <a:off x="908816" y="2959290"/>
            <a:ext cx="1199863" cy="96731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6" t="42585" r="83117" b="45065"/>
          <a:stretch/>
        </p:blipFill>
        <p:spPr>
          <a:xfrm>
            <a:off x="2471027" y="2968305"/>
            <a:ext cx="1199863" cy="967318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1" t="40798" r="67700" b="46852"/>
          <a:stretch/>
        </p:blipFill>
        <p:spPr>
          <a:xfrm>
            <a:off x="4281876" y="2828795"/>
            <a:ext cx="1835076" cy="96731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1" t="40798" r="67700" b="46852"/>
          <a:stretch/>
        </p:blipFill>
        <p:spPr>
          <a:xfrm>
            <a:off x="6649700" y="2816837"/>
            <a:ext cx="1835076" cy="967318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1" t="40798" r="67700" b="46852"/>
          <a:stretch/>
        </p:blipFill>
        <p:spPr>
          <a:xfrm>
            <a:off x="8809118" y="2816837"/>
            <a:ext cx="1835076" cy="967318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298413" y="497515"/>
            <a:ext cx="8404523" cy="11656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велику рукописну букву </a:t>
            </a:r>
            <a:r>
              <a:rPr lang="uk-UA" sz="3200" b="1" i="1" dirty="0" smtClean="0">
                <a:solidFill>
                  <a:schemeClr val="bg1"/>
                </a:solidFill>
              </a:rPr>
              <a:t>Х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 першому рядку </a:t>
            </a:r>
            <a:r>
              <a:rPr lang="uk-UA" sz="3200" b="1" dirty="0">
                <a:solidFill>
                  <a:schemeClr val="bg1"/>
                </a:solidFill>
              </a:rPr>
              <a:t>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70703" y="497515"/>
            <a:ext cx="9659939" cy="13146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буквосполучення, імена у наступних рядках. Поділи слова на склади.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22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893716" y="1288365"/>
            <a:ext cx="2175534" cy="2012131"/>
          </a:xfrm>
          <a:prstGeom prst="rect">
            <a:avLst/>
          </a:prstGeom>
        </p:spPr>
      </p:pic>
      <p:sp>
        <p:nvSpPr>
          <p:cNvPr id="23" name="Дуга 22"/>
          <p:cNvSpPr/>
          <p:nvPr/>
        </p:nvSpPr>
        <p:spPr>
          <a:xfrm rot="9303105">
            <a:off x="4242688" y="2897946"/>
            <a:ext cx="1422354" cy="849608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Дуга 29"/>
          <p:cNvSpPr/>
          <p:nvPr/>
        </p:nvSpPr>
        <p:spPr>
          <a:xfrm rot="9836567">
            <a:off x="5061466" y="3143283"/>
            <a:ext cx="1895274" cy="582149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Дуга 30"/>
          <p:cNvSpPr/>
          <p:nvPr/>
        </p:nvSpPr>
        <p:spPr>
          <a:xfrm rot="9303105">
            <a:off x="3988889" y="3676461"/>
            <a:ext cx="1947138" cy="999784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Дуга 31"/>
          <p:cNvSpPr/>
          <p:nvPr/>
        </p:nvSpPr>
        <p:spPr>
          <a:xfrm rot="9052437">
            <a:off x="5085985" y="3779880"/>
            <a:ext cx="1526953" cy="923509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Дуга 32"/>
          <p:cNvSpPr/>
          <p:nvPr/>
        </p:nvSpPr>
        <p:spPr>
          <a:xfrm rot="9303105">
            <a:off x="5949292" y="3982934"/>
            <a:ext cx="1205137" cy="739957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03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" t="17190" r="48058" b="49737"/>
          <a:stretch/>
        </p:blipFill>
        <p:spPr>
          <a:xfrm>
            <a:off x="1473630" y="1729689"/>
            <a:ext cx="8100000" cy="409302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3"/>
          <a:srcRect l="32551" t="38550" r="47513" b="43873"/>
          <a:stretch/>
        </p:blipFill>
        <p:spPr>
          <a:xfrm>
            <a:off x="1638607" y="4368559"/>
            <a:ext cx="2912135" cy="14197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7" t="42666" r="14834" b="42801"/>
          <a:stretch/>
        </p:blipFill>
        <p:spPr>
          <a:xfrm>
            <a:off x="1730168" y="1727438"/>
            <a:ext cx="7152833" cy="11383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 t="43200" r="72766" b="47140"/>
          <a:stretch/>
        </p:blipFill>
        <p:spPr>
          <a:xfrm>
            <a:off x="5178486" y="4634913"/>
            <a:ext cx="2621624" cy="80230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7" t="42666" r="14834" b="42801"/>
          <a:stretch/>
        </p:blipFill>
        <p:spPr>
          <a:xfrm>
            <a:off x="1730168" y="2689481"/>
            <a:ext cx="7152833" cy="11383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71730" y="3879510"/>
            <a:ext cx="45860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/>
              <a:t>Христина ховалась.</a:t>
            </a:r>
            <a:endParaRPr lang="ru-RU" sz="35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60762" y="497516"/>
            <a:ext cx="10803054" cy="8687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речення у наступних рядках.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22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780690" y="1566178"/>
            <a:ext cx="2243179" cy="208481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814513" y="3776202"/>
            <a:ext cx="2175534" cy="201213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6913" y="3928602"/>
            <a:ext cx="2175534" cy="201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44566</TotalTime>
  <Words>517</Words>
  <Application>Microsoft Office PowerPoint</Application>
  <PresentationFormat>Произвольный</PresentationFormat>
  <Paragraphs>91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2822</cp:revision>
  <dcterms:created xsi:type="dcterms:W3CDTF">2018-01-05T16:38:53Z</dcterms:created>
  <dcterms:modified xsi:type="dcterms:W3CDTF">2024-02-04T09:38:22Z</dcterms:modified>
</cp:coreProperties>
</file>