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316" r:id="rId3"/>
    <p:sldId id="317" r:id="rId4"/>
    <p:sldId id="318" r:id="rId5"/>
    <p:sldId id="303" r:id="rId6"/>
    <p:sldId id="300" r:id="rId7"/>
    <p:sldId id="278" r:id="rId8"/>
    <p:sldId id="302" r:id="rId9"/>
    <p:sldId id="284" r:id="rId10"/>
    <p:sldId id="301" r:id="rId11"/>
    <p:sldId id="305" r:id="rId12"/>
    <p:sldId id="286" r:id="rId13"/>
    <p:sldId id="306" r:id="rId14"/>
    <p:sldId id="307" r:id="rId15"/>
    <p:sldId id="314" r:id="rId16"/>
    <p:sldId id="319" r:id="rId17"/>
    <p:sldId id="32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FF3131"/>
    <a:srgbClr val="2F3242"/>
    <a:srgbClr val="722651"/>
    <a:srgbClr val="DED231"/>
    <a:srgbClr val="295FFF"/>
    <a:srgbClr val="27C268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799" y="4079369"/>
            <a:ext cx="9169911" cy="19409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dirty="0">
                <a:solidFill>
                  <a:schemeClr val="bg1"/>
                </a:solidFill>
              </a:rPr>
              <a:t>Підбиваємо підсумки: </a:t>
            </a:r>
            <a:endParaRPr lang="uk-UA" sz="5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5400" b="1" dirty="0" smtClean="0">
                <a:solidFill>
                  <a:schemeClr val="bg1"/>
                </a:solidFill>
              </a:rPr>
              <a:t>людина і </a:t>
            </a:r>
            <a:r>
              <a:rPr lang="uk-UA" sz="5400" b="1" dirty="0">
                <a:solidFill>
                  <a:schemeClr val="bg1"/>
                </a:solidFill>
              </a:rPr>
              <a:t>світ! 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15776"/>
            <a:ext cx="3968343" cy="31957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6086" y="1309119"/>
            <a:ext cx="3124200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Я </a:t>
            </a:r>
            <a:r>
              <a:rPr lang="ru-RU" sz="2800" b="1" dirty="0" err="1">
                <a:solidFill>
                  <a:schemeClr val="bg1"/>
                </a:solidFill>
              </a:rPr>
              <a:t>досліджую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світ</a:t>
            </a:r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 </a:t>
            </a:r>
            <a:r>
              <a:rPr lang="uk-UA" sz="28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ru-RU" sz="2800" b="1" cap="all" dirty="0" err="1" smtClean="0"/>
              <a:t>людина</a:t>
            </a:r>
            <a:r>
              <a:rPr lang="ru-RU" sz="2800" b="1" cap="all" dirty="0" smtClean="0"/>
              <a:t> </a:t>
            </a:r>
            <a:r>
              <a:rPr lang="en-US" sz="2800" b="1" cap="all" dirty="0" smtClean="0"/>
              <a:t> </a:t>
            </a:r>
            <a:r>
              <a:rPr lang="uk-UA" sz="2800" b="1" cap="all" dirty="0" smtClean="0"/>
              <a:t>і світ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en-US" sz="2800" b="1" dirty="0" smtClean="0">
                <a:solidFill>
                  <a:schemeClr val="bg1"/>
                </a:solidFill>
              </a:rPr>
              <a:t>69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8686" y="494528"/>
            <a:ext cx="9394371" cy="9620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Встань, якщо країна є нашим сусідом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374571" y="2378807"/>
            <a:ext cx="3013631" cy="1324074"/>
          </a:xfrm>
          <a:prstGeom prst="ellipse">
            <a:avLst/>
          </a:prstGeom>
          <a:solidFill>
            <a:schemeClr val="accent4">
              <a:lumMod val="5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Білорусь</a:t>
            </a:r>
            <a:endParaRPr lang="ru-RU" sz="4000" b="1" dirty="0"/>
          </a:p>
        </p:txBody>
      </p:sp>
      <p:sp>
        <p:nvSpPr>
          <p:cNvPr id="8" name="Овал 7"/>
          <p:cNvSpPr/>
          <p:nvPr/>
        </p:nvSpPr>
        <p:spPr>
          <a:xfrm>
            <a:off x="8752114" y="4107757"/>
            <a:ext cx="3235720" cy="1399168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Молдова</a:t>
            </a:r>
            <a:endParaRPr lang="ru-RU" sz="4000" b="1" dirty="0"/>
          </a:p>
        </p:txBody>
      </p:sp>
      <p:sp>
        <p:nvSpPr>
          <p:cNvPr id="9" name="Овал 8"/>
          <p:cNvSpPr/>
          <p:nvPr/>
        </p:nvSpPr>
        <p:spPr>
          <a:xfrm>
            <a:off x="3383332" y="3944753"/>
            <a:ext cx="2832207" cy="1365137"/>
          </a:xfrm>
          <a:prstGeom prst="ellipse">
            <a:avLst/>
          </a:prstGeom>
          <a:solidFill>
            <a:srgbClr val="FF3131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Румунія</a:t>
            </a:r>
            <a:endParaRPr lang="ru-RU" sz="4000" b="1" dirty="0"/>
          </a:p>
        </p:txBody>
      </p:sp>
      <p:sp>
        <p:nvSpPr>
          <p:cNvPr id="10" name="Овал 9"/>
          <p:cNvSpPr/>
          <p:nvPr/>
        </p:nvSpPr>
        <p:spPr>
          <a:xfrm>
            <a:off x="5894410" y="4807341"/>
            <a:ext cx="3020419" cy="1353973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Франція</a:t>
            </a:r>
            <a:endParaRPr lang="ru-RU" sz="4000" b="1" dirty="0"/>
          </a:p>
        </p:txBody>
      </p:sp>
      <p:sp>
        <p:nvSpPr>
          <p:cNvPr id="11" name="Овал 10"/>
          <p:cNvSpPr/>
          <p:nvPr/>
        </p:nvSpPr>
        <p:spPr>
          <a:xfrm>
            <a:off x="9047157" y="2483875"/>
            <a:ext cx="2552496" cy="1325740"/>
          </a:xfrm>
          <a:prstGeom prst="ellipse">
            <a:avLst/>
          </a:prstGeom>
          <a:solidFill>
            <a:srgbClr val="7030A0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Росія</a:t>
            </a:r>
            <a:endParaRPr lang="ru-RU" sz="4000" b="1" dirty="0"/>
          </a:p>
        </p:txBody>
      </p:sp>
      <p:sp>
        <p:nvSpPr>
          <p:cNvPr id="12" name="Овал 11"/>
          <p:cNvSpPr/>
          <p:nvPr/>
        </p:nvSpPr>
        <p:spPr>
          <a:xfrm>
            <a:off x="6389711" y="1838025"/>
            <a:ext cx="2831618" cy="1101789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Польща</a:t>
            </a:r>
            <a:endParaRPr lang="ru-RU" sz="4000" b="1" dirty="0"/>
          </a:p>
        </p:txBody>
      </p:sp>
      <p:sp>
        <p:nvSpPr>
          <p:cNvPr id="13" name="Овал 12"/>
          <p:cNvSpPr/>
          <p:nvPr/>
        </p:nvSpPr>
        <p:spPr>
          <a:xfrm>
            <a:off x="5894410" y="3146745"/>
            <a:ext cx="3473876" cy="1500275"/>
          </a:xfrm>
          <a:prstGeom prst="ellipse">
            <a:avLst/>
          </a:prstGeom>
          <a:solidFill>
            <a:srgbClr val="C31D58"/>
          </a:solidFill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Угорщина</a:t>
            </a:r>
            <a:endParaRPr lang="ru-RU" sz="40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155223" y="3628733"/>
            <a:ext cx="3219348" cy="3006897"/>
            <a:chOff x="200603" y="3007676"/>
            <a:chExt cx="3665415" cy="3463816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4" y="3007676"/>
              <a:ext cx="3665414" cy="3463816"/>
            </a:xfrm>
            <a:prstGeom prst="rect">
              <a:avLst/>
            </a:prstGeom>
          </p:spPr>
        </p:pic>
        <p:sp>
          <p:nvSpPr>
            <p:cNvPr id="16" name="Прямоугольник 15"/>
            <p:cNvSpPr/>
            <p:nvPr/>
          </p:nvSpPr>
          <p:spPr>
            <a:xfrm>
              <a:off x="200603" y="3007676"/>
              <a:ext cx="456220" cy="4824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168066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 t="1792" r="5671" b="934"/>
          <a:stretch/>
        </p:blipFill>
        <p:spPr>
          <a:xfrm>
            <a:off x="2275114" y="1868016"/>
            <a:ext cx="7963434" cy="436759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357142" y="494528"/>
            <a:ext cx="9383485" cy="702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</a:t>
            </a:r>
            <a:r>
              <a:rPr lang="uk-UA" sz="3600" b="1" dirty="0" smtClean="0">
                <a:solidFill>
                  <a:schemeClr val="bg1"/>
                </a:solidFill>
              </a:rPr>
              <a:t>«П’ятірка»</a:t>
            </a:r>
            <a:endParaRPr lang="ru-RU" sz="3600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133600" y="1868016"/>
            <a:ext cx="2309556" cy="110037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Назви 5 народів, які живуть на території України. </a:t>
            </a:r>
            <a:endParaRPr lang="ru-RU" sz="20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042224" y="3857190"/>
            <a:ext cx="2167858" cy="100106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Назви 5 міст України </a:t>
            </a:r>
            <a:endParaRPr lang="ru-RU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97018" y="4707908"/>
            <a:ext cx="2281811" cy="8775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Назви 5 рослин- символів України</a:t>
            </a:r>
            <a:endParaRPr lang="ru-RU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93446" y="3117350"/>
            <a:ext cx="2087335" cy="1014705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Назви 5 птахів-символів України. </a:t>
            </a:r>
            <a:endParaRPr lang="ru-RU" sz="20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74428" y="1882312"/>
            <a:ext cx="2373087" cy="1086078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Назви 5 рис характеру українців. </a:t>
            </a:r>
            <a:endParaRPr lang="ru-RU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486133" y="1262741"/>
            <a:ext cx="6879772" cy="4898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Загинай палець, називаючи слова завдання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99408" y="3543414"/>
            <a:ext cx="1575706" cy="1541533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Лелека, соловей, ластівка, зозуля, півень </a:t>
            </a:r>
            <a:endParaRPr lang="ru-RU" sz="2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8085" y="5146694"/>
            <a:ext cx="2164465" cy="11199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Калина, верба, чорнобривці, тополя, дуб</a:t>
            </a:r>
            <a:endParaRPr lang="ru-RU" sz="20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70462" y="4584413"/>
            <a:ext cx="1779281" cy="11222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Київ, Львів, Дніпро, Луцьк, Одеса</a:t>
            </a:r>
            <a:endParaRPr lang="ru-RU" sz="20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594504" y="2145821"/>
            <a:ext cx="2131196" cy="1645138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Щедрість,</a:t>
            </a:r>
          </a:p>
          <a:p>
            <a:pPr algn="ctr"/>
            <a:r>
              <a:rPr lang="uk-UA" sz="2000" b="1" dirty="0" smtClean="0"/>
              <a:t>мужність,</a:t>
            </a:r>
          </a:p>
          <a:p>
            <a:pPr algn="ctr"/>
            <a:r>
              <a:rPr lang="uk-UA" sz="2000" b="1" dirty="0" smtClean="0"/>
              <a:t>гідність,</a:t>
            </a:r>
          </a:p>
          <a:p>
            <a:pPr algn="ctr"/>
            <a:r>
              <a:rPr lang="uk-UA" sz="2000" b="1" dirty="0" smtClean="0"/>
              <a:t> чесність,</a:t>
            </a:r>
          </a:p>
          <a:p>
            <a:pPr algn="ctr"/>
            <a:r>
              <a:rPr lang="uk-UA" sz="2000" b="1" dirty="0" smtClean="0"/>
              <a:t>працелюбність</a:t>
            </a:r>
            <a:endParaRPr lang="ru-RU" sz="20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47909" y="1262741"/>
            <a:ext cx="1689080" cy="190588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Українці, росіяни, поляки, угорці, кримські татари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4608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22" y="1489486"/>
            <a:ext cx="4438348" cy="253619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559453" y="494529"/>
            <a:ext cx="8732066" cy="8785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Упізнай краєвиди нашої Батьківщини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22" y="3870034"/>
            <a:ext cx="4398814" cy="2513608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319737" y="5126838"/>
            <a:ext cx="2685592" cy="70277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Чорне море 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09615" y="4090998"/>
            <a:ext cx="2224549" cy="101366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Гори Карпати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38525" y="1831737"/>
            <a:ext cx="1914675" cy="61918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Дніпро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058" y="1489485"/>
            <a:ext cx="4074107" cy="2536199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55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2853" y="538661"/>
            <a:ext cx="8732066" cy="778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4000" b="1" dirty="0" smtClean="0">
                <a:solidFill>
                  <a:schemeClr val="bg1"/>
                </a:solidFill>
              </a:rPr>
              <a:t> правильну відповідь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58743" y="1444489"/>
            <a:ext cx="6433578" cy="98554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Люди, які живуть у своїй державі й мають права і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обов’язки,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називаються…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500622" y="3583141"/>
            <a:ext cx="3812724" cy="154403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громадяни</a:t>
            </a:r>
            <a:endParaRPr lang="ru-RU" sz="4000" b="1" dirty="0"/>
          </a:p>
        </p:txBody>
      </p:sp>
      <p:sp>
        <p:nvSpPr>
          <p:cNvPr id="7" name="Овал 6"/>
          <p:cNvSpPr/>
          <p:nvPr/>
        </p:nvSpPr>
        <p:spPr>
          <a:xfrm>
            <a:off x="4008545" y="2510542"/>
            <a:ext cx="3208683" cy="1495402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іноземці</a:t>
            </a:r>
            <a:endParaRPr lang="ru-RU" sz="4000" b="1" dirty="0"/>
          </a:p>
        </p:txBody>
      </p:sp>
      <p:sp>
        <p:nvSpPr>
          <p:cNvPr id="8" name="Овал 7"/>
          <p:cNvSpPr/>
          <p:nvPr/>
        </p:nvSpPr>
        <p:spPr>
          <a:xfrm>
            <a:off x="4675532" y="4282113"/>
            <a:ext cx="3611632" cy="1552967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прибульці</a:t>
            </a:r>
            <a:endParaRPr lang="ru-RU" sz="4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8356"/>
          <a:stretch/>
        </p:blipFill>
        <p:spPr>
          <a:xfrm>
            <a:off x="8577943" y="1780927"/>
            <a:ext cx="2941748" cy="4009739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0841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20710" y="538661"/>
            <a:ext cx="8732066" cy="87648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20710" y="1747873"/>
            <a:ext cx="5088072" cy="90824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 означає бути громадянином своєї держави?</a:t>
            </a:r>
            <a:endParaRPr lang="ru-RU" sz="2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" b="8809"/>
          <a:stretch/>
        </p:blipFill>
        <p:spPr>
          <a:xfrm>
            <a:off x="7389018" y="1747873"/>
            <a:ext cx="3303733" cy="4054213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1820710" y="2785219"/>
            <a:ext cx="5088072" cy="9703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Чому потрібно жити в мирі </a:t>
            </a:r>
            <a:r>
              <a:rPr lang="uk-UA" sz="2400" b="1" dirty="0" smtClean="0"/>
              <a:t>з </a:t>
            </a:r>
            <a:r>
              <a:rPr lang="uk-UA" sz="2400" b="1" dirty="0" smtClean="0"/>
              <a:t>країнами – сусідами?</a:t>
            </a:r>
            <a:endParaRPr lang="uk-UA" sz="24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20710" y="3939884"/>
            <a:ext cx="4993747" cy="8339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Кого </a:t>
            </a:r>
            <a:r>
              <a:rPr lang="uk-UA" sz="2400" b="1" dirty="0" smtClean="0"/>
              <a:t>з </a:t>
            </a:r>
            <a:r>
              <a:rPr lang="uk-UA" sz="2400" b="1" dirty="0" smtClean="0"/>
              <a:t>українських винахідників ти запам’ятав?</a:t>
            </a:r>
            <a:endParaRPr lang="uk-UA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20710" y="5008985"/>
            <a:ext cx="4993747" cy="99658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Якими винаходами українських винахідників ти користуєшся?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282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33068" y="495119"/>
            <a:ext cx="8732066" cy="7963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Фізкультхвилинка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Фізкультхвилинка №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3068" y="1291499"/>
            <a:ext cx="8629204" cy="4853927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73487" y="5901805"/>
            <a:ext cx="11191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dirty="0"/>
              <a:t>Взято з каналу З </a:t>
            </a:r>
            <a:r>
              <a:rPr lang="ru-RU" dirty="0" err="1"/>
              <a:t>любов'ю</a:t>
            </a:r>
            <a:r>
              <a:rPr lang="ru-RU" dirty="0"/>
              <a:t> до </a:t>
            </a:r>
            <a:r>
              <a:rPr lang="ru-RU" dirty="0" err="1"/>
              <a:t>дітей</a:t>
            </a:r>
            <a:r>
              <a:rPr lang="ru-RU" dirty="0"/>
              <a:t> - </a:t>
            </a:r>
            <a:r>
              <a:rPr lang="ru-RU" dirty="0" err="1"/>
              <a:t>Дитячі</a:t>
            </a:r>
            <a:r>
              <a:rPr lang="ru-RU" dirty="0"/>
              <a:t> </a:t>
            </a:r>
            <a:r>
              <a:rPr lang="ru-RU" dirty="0" err="1"/>
              <a:t>пісні</a:t>
            </a:r>
            <a:r>
              <a:rPr lang="ru-RU" dirty="0"/>
              <a:t>. </a:t>
            </a:r>
            <a:r>
              <a:rPr lang="ru-RU" dirty="0" err="1"/>
              <a:t>Оригінальне</a:t>
            </a:r>
            <a:r>
              <a:rPr lang="ru-RU" dirty="0"/>
              <a:t> </a:t>
            </a:r>
            <a:r>
              <a:rPr lang="ru-RU" dirty="0" err="1"/>
              <a:t>посилання</a:t>
            </a:r>
            <a:r>
              <a:rPr lang="ru-RU" dirty="0"/>
              <a:t> https://www.youtube.com/channel/UCpa-I4ppRaNH433rA5GYW9g</a:t>
            </a:r>
          </a:p>
        </p:txBody>
      </p:sp>
    </p:spTree>
    <p:extLst>
      <p:ext uri="{BB962C8B-B14F-4D97-AF65-F5344CB8AC3E}">
        <p14:creationId xmlns:p14="http://schemas.microsoft.com/office/powerpoint/2010/main" val="235064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1 клас\3 Я досліджую світ\1 УРОКИ 2023\3 Людина і світ\№69 Узагальнення і систематизація знань учнів\2024-02-29_1704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288036"/>
            <a:ext cx="3952500" cy="49476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52594" y="1290282"/>
            <a:ext cx="5554891" cy="832432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Розв’яжи кросворд. Обведи ключове слово. Склади з ним речення і </a:t>
            </a:r>
            <a:r>
              <a:rPr lang="uk-UA" sz="2000" b="1" dirty="0" err="1" smtClean="0">
                <a:solidFill>
                  <a:schemeClr val="accent6">
                    <a:lumMod val="75000"/>
                  </a:schemeClr>
                </a:solidFill>
              </a:rPr>
              <a:t>запиши</a:t>
            </a:r>
            <a:r>
              <a:rPr lang="uk-UA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3372" y="407442"/>
            <a:ext cx="9427028" cy="7573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612B521B-AE0F-4FC2-99C1-C8EB2AA01890}"/>
              </a:ext>
            </a:extLst>
          </p:cNvPr>
          <p:cNvSpPr/>
          <p:nvPr/>
        </p:nvSpPr>
        <p:spPr>
          <a:xfrm>
            <a:off x="-21689" y="5856513"/>
            <a:ext cx="1142918" cy="986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19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5400000">
            <a:off x="991434" y="4016852"/>
            <a:ext cx="1908215" cy="463202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Р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У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С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Ь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1" name="Picture 3" descr="D:\1 клас\3 Я досліджую світ\1 УРОКИ 2023\3 Людина і світ\№69 Узагальнення і систематизація знань учнів\2024-02-29_1710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94" y="2329735"/>
            <a:ext cx="5788147" cy="268127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rot="5400000">
            <a:off x="1223422" y="4608322"/>
            <a:ext cx="2339102" cy="463202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К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А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Р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Т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А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5400000">
            <a:off x="1902067" y="3558996"/>
            <a:ext cx="1908215" cy="463202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Г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Е</a:t>
            </a:r>
          </a:p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Р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Б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1933265" y="4002923"/>
            <a:ext cx="2769989" cy="417425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ПР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ПОР</a:t>
            </a:r>
          </a:p>
        </p:txBody>
      </p:sp>
      <p:sp>
        <p:nvSpPr>
          <p:cNvPr id="25" name="TextBox 24"/>
          <p:cNvSpPr txBox="1"/>
          <p:nvPr/>
        </p:nvSpPr>
        <p:spPr>
          <a:xfrm rot="5400000">
            <a:off x="2827292" y="3530253"/>
            <a:ext cx="1908215" cy="463202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К</a:t>
            </a:r>
          </a:p>
          <a:p>
            <a:pPr algn="ctr"/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И</a:t>
            </a:r>
            <a:endParaRPr lang="uk-UA" sz="28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uk-UA" sz="2800" b="1" dirty="0">
                <a:solidFill>
                  <a:srgbClr val="FF0000"/>
                </a:solidFill>
              </a:rPr>
              <a:t>Ї</a:t>
            </a:r>
            <a:endParaRPr lang="uk-UA" sz="28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endParaRPr lang="ru-RU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5400000">
            <a:off x="2430898" y="3514973"/>
            <a:ext cx="3631763" cy="463202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ВОЛО</a:t>
            </a:r>
            <a:r>
              <a:rPr lang="uk-UA" sz="2800" b="1" dirty="0" smtClean="0">
                <a:solidFill>
                  <a:srgbClr val="FF0000"/>
                </a:solidFill>
              </a:rPr>
              <a:t>Н</a:t>
            </a:r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Т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Е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Р</a:t>
            </a:r>
          </a:p>
        </p:txBody>
      </p:sp>
      <p:sp>
        <p:nvSpPr>
          <p:cNvPr id="27" name="TextBox 26"/>
          <p:cNvSpPr txBox="1"/>
          <p:nvPr/>
        </p:nvSpPr>
        <p:spPr>
          <a:xfrm rot="5400000">
            <a:off x="2900039" y="3502307"/>
            <a:ext cx="3631763" cy="463202"/>
          </a:xfrm>
          <a:prstGeom prst="rect">
            <a:avLst/>
          </a:prstGeom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ХР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Е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Щ</a:t>
            </a:r>
            <a:r>
              <a:rPr lang="uk-UA" sz="2800" b="1" dirty="0" smtClean="0">
                <a:solidFill>
                  <a:srgbClr val="FF0000"/>
                </a:solidFill>
              </a:rPr>
              <a:t>А</a:t>
            </a:r>
          </a:p>
          <a:p>
            <a:pPr algn="ctr"/>
            <a:r>
              <a:rPr lang="uk-UA" sz="2800" b="1" dirty="0" smtClean="0">
                <a:solidFill>
                  <a:schemeClr val="accent6">
                    <a:lumMod val="75000"/>
                  </a:schemeClr>
                </a:solidFill>
              </a:rPr>
              <a:t>ТИК</a:t>
            </a:r>
          </a:p>
        </p:txBody>
      </p:sp>
      <p:pic>
        <p:nvPicPr>
          <p:cNvPr id="14" name="Picture 4" descr="D:\1 клас\3 Я досліджую світ\1 УРОКИ 2023\3 Людина і світ\№67 Як визначні винаходи удосконалюють наш світ\2024-02-24_1255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595" y="5188218"/>
            <a:ext cx="5815772" cy="117157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8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720943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4514" y="1601838"/>
            <a:ext cx="2775857" cy="23083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Розглянь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чашки-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й вибери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ту, </a:t>
            </a:r>
          </a:p>
          <a:p>
            <a:pPr algn="ctr" defTabSz="271463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відображає твій </a:t>
            </a:r>
            <a:r>
              <a:rPr lang="uk-UA" sz="2400" b="1" smtClean="0">
                <a:solidFill>
                  <a:schemeClr val="accent6">
                    <a:lumMod val="75000"/>
                  </a:schemeClr>
                </a:solidFill>
              </a:rPr>
              <a:t>настрій </a:t>
            </a:r>
          </a:p>
          <a:p>
            <a:pPr algn="ctr" defTabSz="271463"/>
            <a:r>
              <a:rPr lang="uk-UA" sz="2400" b="1" smtClean="0">
                <a:solidFill>
                  <a:schemeClr val="accent6">
                    <a:lumMod val="75000"/>
                  </a:schemeClr>
                </a:solidFill>
              </a:rPr>
              <a:t>в кінці уроку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Кухоль керамічний 3D Emoji LOL Смайлик Лол Емоджі Муві The Emoji Movie Mug  сart ЕМ L10.025 купить ➦ интернет -магазин ☎: • +380 (66) 023-46-37  Vodafone. Оперативная доставка ✈ Гарантия качества 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4" y="1601838"/>
            <a:ext cx="6783145" cy="451079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18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073131" y="1842910"/>
            <a:ext cx="4402381" cy="36358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Всі сідайте тихо, діти,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Домовляймось 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не шуміти,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На </a:t>
            </a:r>
            <a:r>
              <a:rPr lang="uk-UA" sz="3200" b="1" dirty="0" err="1">
                <a:solidFill>
                  <a:schemeClr val="bg1"/>
                </a:solidFill>
              </a:rPr>
              <a:t>уроці</a:t>
            </a:r>
            <a:r>
              <a:rPr lang="uk-UA" sz="3200" b="1" dirty="0">
                <a:solidFill>
                  <a:schemeClr val="bg1"/>
                </a:solidFill>
              </a:rPr>
              <a:t> не дрімати,</a:t>
            </a:r>
          </a:p>
          <a:p>
            <a:pPr algn="ctr"/>
            <a:r>
              <a:rPr lang="uk-UA" sz="3200" b="1" dirty="0">
                <a:solidFill>
                  <a:schemeClr val="bg1"/>
                </a:solidFill>
              </a:rPr>
              <a:t>А старанно працювати.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" t="10980" b="10785"/>
          <a:stretch/>
        </p:blipFill>
        <p:spPr>
          <a:xfrm>
            <a:off x="5657388" y="1842910"/>
            <a:ext cx="5381502" cy="372072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 </a:t>
            </a:r>
            <a:r>
              <a:rPr lang="uk-UA" sz="3600" b="1" dirty="0">
                <a:solidFill>
                  <a:schemeClr val="bg1"/>
                </a:solidFill>
              </a:rPr>
              <a:t>вірш та </a:t>
            </a:r>
            <a:r>
              <a:rPr lang="uk-UA" sz="3600" b="1" dirty="0" smtClean="0">
                <a:solidFill>
                  <a:schemeClr val="bg1"/>
                </a:solidFill>
              </a:rPr>
              <a:t>налаштуйся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66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84514" y="581614"/>
            <a:ext cx="9442435" cy="8661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Емоційне налаштування </a:t>
            </a:r>
            <a:r>
              <a:rPr lang="uk-UA" sz="3600" b="1" dirty="0">
                <a:solidFill>
                  <a:schemeClr val="bg1"/>
                </a:solidFill>
              </a:rPr>
              <a:t>на </a:t>
            </a:r>
            <a:r>
              <a:rPr lang="uk-UA" sz="3600" b="1" dirty="0" smtClean="0">
                <a:solidFill>
                  <a:schemeClr val="bg1"/>
                </a:solidFill>
              </a:rPr>
              <a:t>урок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6314" y="1995493"/>
            <a:ext cx="2775857" cy="23083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271463"/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Розглянь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чашки-</a:t>
            </a:r>
            <a:r>
              <a:rPr lang="uk-UA" sz="2400" b="1" dirty="0" err="1" smtClean="0">
                <a:solidFill>
                  <a:schemeClr val="accent6">
                    <a:lumMod val="75000"/>
                  </a:schemeClr>
                </a:solidFill>
              </a:rPr>
              <a:t>емотикони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й вибери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ту, </a:t>
            </a:r>
          </a:p>
          <a:p>
            <a:pPr algn="ctr" defTabSz="271463"/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що </a:t>
            </a:r>
            <a:r>
              <a:rPr lang="uk-UA" sz="2400" b="1" dirty="0">
                <a:solidFill>
                  <a:schemeClr val="accent6">
                    <a:lumMod val="75000"/>
                  </a:schemeClr>
                </a:solidFill>
              </a:rPr>
              <a:t>відображає твій </a:t>
            </a:r>
            <a:r>
              <a:rPr lang="uk-UA" sz="2400" b="1" dirty="0" smtClean="0">
                <a:solidFill>
                  <a:schemeClr val="accent6">
                    <a:lumMod val="75000"/>
                  </a:schemeClr>
                </a:solidFill>
              </a:rPr>
              <a:t>настрій на початку уроку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8" name="Picture 4" descr="Кухоль керамічний 3D Emoji LOL Смайлик Лол Емоджі Муві The Emoji Movie Mug  сart ЕМ L10.025 купить ➦ интернет -магазин ☎: • +380 (66) 023-46-37  Vodafone. Оперативная доставка ✈ Гарантия качества ☑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51" y="1601838"/>
            <a:ext cx="7314698" cy="48642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96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4138" y="495119"/>
            <a:ext cx="8732066" cy="74585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«Синоптик»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744846" y="2737543"/>
            <a:ext cx="334241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зараз пора року?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34675" y="3553210"/>
            <a:ext cx="3342414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</a:t>
            </a:r>
            <a:r>
              <a:rPr lang="uk-UA" sz="2400" b="1" dirty="0" smtClean="0"/>
              <a:t>місяць року?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4675" y="4366835"/>
            <a:ext cx="3342414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Яке </a:t>
            </a:r>
            <a:r>
              <a:rPr lang="uk-UA" sz="2400" b="1" dirty="0" smtClean="0"/>
              <a:t>число місяця?</a:t>
            </a:r>
            <a:endParaRPr lang="ru-RU" sz="24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338583" y="2716112"/>
            <a:ext cx="3906546" cy="3102256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634675" y="5207316"/>
            <a:ext cx="3342414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Який день тижня?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64141BC-C1B7-44C4-97C1-B884BA08D7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92" y="2667172"/>
            <a:ext cx="4160528" cy="3520240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8571121" y="2664385"/>
            <a:ext cx="3104905" cy="554998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71121" y="4106040"/>
            <a:ext cx="3048746" cy="902940"/>
          </a:xfrm>
          <a:prstGeom prst="roundRect">
            <a:avLst/>
          </a:prstGeom>
          <a:solidFill>
            <a:srgbClr val="1694E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</a:t>
            </a:r>
            <a:r>
              <a:rPr lang="uk-UA" sz="2400" b="1" dirty="0" smtClean="0"/>
              <a:t>доби опади</a:t>
            </a:r>
            <a:r>
              <a:rPr lang="uk-UA" sz="2400" b="1" dirty="0"/>
              <a:t>?</a:t>
            </a:r>
            <a:endParaRPr lang="ru-RU" sz="2400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57081" y="3293111"/>
            <a:ext cx="3076826" cy="76999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Яка </a:t>
            </a:r>
            <a:r>
              <a:rPr lang="uk-UA" sz="2400" b="1" dirty="0"/>
              <a:t>температура повітря?</a:t>
            </a:r>
            <a:endParaRPr lang="ru-RU" sz="24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571121" y="5065398"/>
            <a:ext cx="3048746" cy="946274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Погода вітряна чи безвітряна?</a:t>
            </a:r>
            <a:endParaRPr lang="ru-RU" sz="2400" b="1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EA14DB0-14C2-4135-96D1-6330616A9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" t="4730" r="75195" b="71911"/>
          <a:stretch/>
        </p:blipFill>
        <p:spPr>
          <a:xfrm>
            <a:off x="1295689" y="1284152"/>
            <a:ext cx="804936" cy="8141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20C6E46C-1C8C-4CE7-A0E2-3D5534BED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01" t="4730" r="5251" b="74391"/>
          <a:stretch/>
        </p:blipFill>
        <p:spPr>
          <a:xfrm>
            <a:off x="2375339" y="1320428"/>
            <a:ext cx="1340079" cy="7277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088A31A-77BF-4574-BBF7-7FF4599864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4730" r="37719" b="74391"/>
          <a:stretch/>
        </p:blipFill>
        <p:spPr>
          <a:xfrm>
            <a:off x="3870899" y="1283760"/>
            <a:ext cx="1340079" cy="7277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E614D09-687C-42A4-9540-5D7D98A66C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27924" r="58714" b="48717"/>
          <a:stretch/>
        </p:blipFill>
        <p:spPr>
          <a:xfrm>
            <a:off x="9232754" y="1284152"/>
            <a:ext cx="1389485" cy="8141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4CE8BF4-934D-48D5-893B-4631C53F72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49114" r="6482" b="27527"/>
          <a:stretch/>
        </p:blipFill>
        <p:spPr>
          <a:xfrm>
            <a:off x="6685098" y="1277207"/>
            <a:ext cx="1175458" cy="81419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95308696-196C-4B58-9F95-8C9A282CEA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0" t="20272" r="24250" b="44793"/>
          <a:stretch/>
        </p:blipFill>
        <p:spPr>
          <a:xfrm>
            <a:off x="7860556" y="1084512"/>
            <a:ext cx="1421129" cy="1217735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/>
          <p:nvPr/>
        </p:nvSpPr>
        <p:spPr>
          <a:xfrm>
            <a:off x="1295689" y="2035997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Ясно       </a:t>
            </a:r>
            <a:r>
              <a:rPr lang="uk-UA" sz="2400" b="1" dirty="0" err="1" smtClean="0"/>
              <a:t>хмарно</a:t>
            </a:r>
            <a:r>
              <a:rPr lang="uk-UA" sz="2400" b="1" dirty="0" smtClean="0"/>
              <a:t>     похмуро</a:t>
            </a:r>
            <a:endParaRPr lang="ru-RU" sz="2400" b="1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90421" y="2098342"/>
            <a:ext cx="3915289" cy="455435"/>
          </a:xfrm>
          <a:prstGeom prst="round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/>
              <a:t>дощ           гроза            сніг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295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90081" y="527776"/>
            <a:ext cx="8732066" cy="72408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Поміркуй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98914" y="1481016"/>
            <a:ext cx="6366147" cy="66347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Скільки країн є на землі?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98910" y="2908839"/>
            <a:ext cx="6366147" cy="6813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Про яку країну ти можеш розказати?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98914" y="3699084"/>
            <a:ext cx="6366147" cy="106509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В якій країні чи місті ти хотів би  побувати? Чому?</a:t>
            </a:r>
            <a:endParaRPr lang="ru-RU" sz="2800" b="1" dirty="0"/>
          </a:p>
        </p:txBody>
      </p:sp>
      <p:pic>
        <p:nvPicPr>
          <p:cNvPr id="9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363" y="1481014"/>
            <a:ext cx="3105299" cy="4436141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98912" y="2258974"/>
            <a:ext cx="6366147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/>
              <a:t>В світі нараховують близько 200 </a:t>
            </a:r>
            <a:r>
              <a:rPr lang="uk-UA" sz="2800" b="1" dirty="0" smtClean="0"/>
              <a:t>країн </a:t>
            </a:r>
            <a:endParaRPr lang="ru-RU" sz="28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198909" y="4852063"/>
            <a:ext cx="6366147" cy="106509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Пригадай свої знання за розділом «Людина і світ»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1270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22631" y="494528"/>
            <a:ext cx="8732066" cy="101510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«Закінчи речення про Київ»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59751" y="1724920"/>
            <a:ext cx="6777096" cy="7164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/>
              <a:t>             Київ </a:t>
            </a:r>
            <a:r>
              <a:rPr lang="uk-UA" sz="3600" b="1" dirty="0"/>
              <a:t>– столиця</a:t>
            </a:r>
            <a:r>
              <a:rPr lang="uk-UA" sz="3600" b="1" dirty="0" smtClean="0"/>
              <a:t>…</a:t>
            </a:r>
            <a:endParaRPr lang="ru-RU" sz="3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59752" y="2637805"/>
            <a:ext cx="6777096" cy="6279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dirty="0" smtClean="0"/>
              <a:t>   </a:t>
            </a:r>
            <a:r>
              <a:rPr lang="uk-UA" sz="3600" b="1" dirty="0" smtClean="0"/>
              <a:t>Головна </a:t>
            </a:r>
            <a:r>
              <a:rPr lang="uk-UA" sz="3600" b="1" dirty="0"/>
              <a:t>вулиця столиці - </a:t>
            </a:r>
            <a:r>
              <a:rPr lang="uk-UA" sz="3600" dirty="0" smtClean="0"/>
              <a:t>…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4479" y="3511209"/>
            <a:ext cx="6817291" cy="72037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/>
              <a:t>     Місто </a:t>
            </a:r>
            <a:r>
              <a:rPr lang="uk-UA" sz="3600" b="1" dirty="0"/>
              <a:t>Київ названо на </a:t>
            </a:r>
            <a:r>
              <a:rPr lang="uk-UA" sz="3600" b="1" dirty="0" smtClean="0"/>
              <a:t>честь…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9752" y="4516312"/>
            <a:ext cx="4408934" cy="7088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/>
              <a:t>    Братів </a:t>
            </a:r>
            <a:r>
              <a:rPr lang="uk-UA" sz="3600" b="1" dirty="0" err="1"/>
              <a:t>Кия</a:t>
            </a:r>
            <a:r>
              <a:rPr lang="uk-UA" sz="3600" b="1" dirty="0"/>
              <a:t> </a:t>
            </a:r>
            <a:r>
              <a:rPr lang="uk-UA" sz="3600" b="1" dirty="0" smtClean="0"/>
              <a:t>звали …</a:t>
            </a:r>
            <a:endParaRPr lang="ru-RU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633774" y="1752692"/>
            <a:ext cx="252919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України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52930" y="2647827"/>
            <a:ext cx="252919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Хрещатик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52656" y="3552599"/>
            <a:ext cx="1676330" cy="6463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err="1" smtClean="0">
                <a:solidFill>
                  <a:schemeClr val="bg1"/>
                </a:solidFill>
              </a:rPr>
              <a:t>Кия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62210" y="5440045"/>
            <a:ext cx="2124933" cy="646331"/>
          </a:xfrm>
          <a:prstGeom prst="rect">
            <a:avLst/>
          </a:prstGeom>
          <a:solidFill>
            <a:srgbClr val="FF313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Либідь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Цікаві факти про Київ - Цікаво знати - Статті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72" y="4386943"/>
            <a:ext cx="4360121" cy="22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884241" y="5377544"/>
            <a:ext cx="2977969" cy="708832"/>
          </a:xfrm>
          <a:prstGeom prst="rect">
            <a:avLst/>
          </a:prstGeom>
          <a:solidFill>
            <a:srgbClr val="FF3131"/>
          </a:solidFill>
          <a:ln w="2857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3600" b="1" dirty="0" smtClean="0"/>
              <a:t>    Сестру – …</a:t>
            </a:r>
            <a:endParaRPr lang="ru-RU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268686" y="4527199"/>
            <a:ext cx="281932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chemeClr val="bg1"/>
                </a:solidFill>
              </a:rPr>
              <a:t> Щек і Хорив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3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21228" y="494528"/>
            <a:ext cx="9710057" cy="9097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Які з цих пам’яток можна побачити в Києві?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373" y="3810000"/>
            <a:ext cx="4288175" cy="272299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11973"/>
          <a:stretch/>
        </p:blipFill>
        <p:spPr bwMode="auto">
          <a:xfrm>
            <a:off x="7124353" y="1487169"/>
            <a:ext cx="4374181" cy="269741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756417" y="4304784"/>
            <a:ext cx="2694354" cy="7329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Золоті ворота</a:t>
            </a:r>
            <a:endParaRPr lang="ru-RU" sz="32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741229" y="4301572"/>
            <a:ext cx="2757305" cy="170137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Пам’ятник засновникам Києва</a:t>
            </a:r>
            <a:endParaRPr lang="ru-RU" sz="32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879749" y="2842313"/>
            <a:ext cx="2084159" cy="9676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Музей писанки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29" y="1500045"/>
            <a:ext cx="4044498" cy="2684535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83996" y="516890"/>
            <a:ext cx="8732066" cy="86559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Упізнай прапор України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407" y="2618296"/>
            <a:ext cx="3627762" cy="362776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171" y="1642726"/>
            <a:ext cx="3607699" cy="360769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2" y="2618296"/>
            <a:ext cx="3627762" cy="3627762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9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92110" y="494529"/>
            <a:ext cx="8732066" cy="8226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Назви державні символи України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1"/>
          <a:stretch/>
        </p:blipFill>
        <p:spPr>
          <a:xfrm>
            <a:off x="528335" y="1623242"/>
            <a:ext cx="2728733" cy="37658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F9B697-DA04-4F89-83F4-CEB74B58F0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7211" r="3488" b="16329"/>
          <a:stretch/>
        </p:blipFill>
        <p:spPr>
          <a:xfrm>
            <a:off x="7721629" y="1623243"/>
            <a:ext cx="4180450" cy="28618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35" y="3506144"/>
            <a:ext cx="3959604" cy="2969703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33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449</Words>
  <Application>Microsoft Office PowerPoint</Application>
  <PresentationFormat>Произвольный</PresentationFormat>
  <Paragraphs>123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75</cp:revision>
  <dcterms:created xsi:type="dcterms:W3CDTF">2018-01-05T16:38:53Z</dcterms:created>
  <dcterms:modified xsi:type="dcterms:W3CDTF">2024-02-29T17:11:52Z</dcterms:modified>
</cp:coreProperties>
</file>