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807" r:id="rId3"/>
    <p:sldId id="826" r:id="rId4"/>
    <p:sldId id="825" r:id="rId5"/>
    <p:sldId id="816" r:id="rId6"/>
    <p:sldId id="818" r:id="rId7"/>
    <p:sldId id="819" r:id="rId8"/>
    <p:sldId id="739" r:id="rId9"/>
    <p:sldId id="827" r:id="rId10"/>
    <p:sldId id="622" r:id="rId11"/>
    <p:sldId id="630" r:id="rId12"/>
    <p:sldId id="822" r:id="rId13"/>
    <p:sldId id="790" r:id="rId14"/>
    <p:sldId id="824" r:id="rId15"/>
    <p:sldId id="750" r:id="rId16"/>
    <p:sldId id="828" r:id="rId17"/>
    <p:sldId id="791" r:id="rId18"/>
    <p:sldId id="820" r:id="rId19"/>
    <p:sldId id="829" r:id="rId20"/>
    <p:sldId id="831" r:id="rId21"/>
    <p:sldId id="352" r:id="rId22"/>
    <p:sldId id="794" r:id="rId23"/>
    <p:sldId id="83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295FFF"/>
    <a:srgbClr val="EF71CE"/>
    <a:srgbClr val="463EDE"/>
    <a:srgbClr val="E838BA"/>
    <a:srgbClr val="322ADA"/>
    <a:srgbClr val="FF330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4660"/>
  </p:normalViewPr>
  <p:slideViewPr>
    <p:cSldViewPr snapToGrid="0">
      <p:cViewPr varScale="1">
        <p:scale>
          <a:sx n="80" d="100"/>
          <a:sy n="80" d="100"/>
        </p:scale>
        <p:origin x="-666" y="-7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78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9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opbrwjm223" TargetMode="External"/><Relationship Id="rId5" Type="http://schemas.microsoft.com/office/2007/relationships/hdphoto" Target="../media/hdphoto3.wdp"/><Relationship Id="rId4" Type="http://schemas.openxmlformats.org/officeDocument/2006/relationships/image" Target="../media/image50.pn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7521" y="4109178"/>
            <a:ext cx="10390909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Велика буква Х. </a:t>
            </a:r>
            <a:r>
              <a:rPr lang="ru-RU" sz="4800" b="1" dirty="0" err="1">
                <a:solidFill>
                  <a:schemeClr val="bg1"/>
                </a:solidFill>
              </a:rPr>
              <a:t>Читання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слів</a:t>
            </a:r>
            <a:r>
              <a:rPr lang="ru-RU" sz="4800" b="1" dirty="0">
                <a:solidFill>
                  <a:schemeClr val="bg1"/>
                </a:solidFill>
              </a:rPr>
              <a:t>, </a:t>
            </a:r>
            <a:r>
              <a:rPr lang="ru-RU" sz="4800" b="1" dirty="0" err="1">
                <a:solidFill>
                  <a:schemeClr val="bg1"/>
                </a:solidFill>
              </a:rPr>
              <a:t>речень</a:t>
            </a:r>
            <a:r>
              <a:rPr lang="ru-RU" sz="4800" b="1" dirty="0">
                <a:solidFill>
                  <a:schemeClr val="bg1"/>
                </a:solidFill>
              </a:rPr>
              <a:t> і тексту з </a:t>
            </a:r>
            <a:r>
              <a:rPr lang="ru-RU" sz="4800" b="1" dirty="0" err="1">
                <a:solidFill>
                  <a:schemeClr val="bg1"/>
                </a:solidFill>
              </a:rPr>
              <a:t>вивченими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літерами</a:t>
            </a:r>
            <a:endParaRPr lang="uk-UA" sz="4800" b="1" i="1" dirty="0">
              <a:solidFill>
                <a:schemeClr val="bg1"/>
              </a:solidFill>
            </a:endParaRPr>
          </a:p>
        </p:txBody>
      </p:sp>
      <p:pic>
        <p:nvPicPr>
          <p:cNvPr id="11" name="Picture 2" descr="Картинки буква х (51 фото) - 51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35" y="304899"/>
            <a:ext cx="3144838" cy="361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324747" y="1585334"/>
            <a:ext cx="3360715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uk-UA" sz="2800" b="1" dirty="0" smtClean="0">
                <a:solidFill>
                  <a:schemeClr val="bg1"/>
                </a:solidFill>
              </a:rPr>
              <a:t>69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85652" y="477130"/>
            <a:ext cx="10129651" cy="12329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Кого </a:t>
            </a:r>
            <a:r>
              <a:rPr lang="ru-RU" sz="2800" b="1" dirty="0" err="1" smtClean="0">
                <a:solidFill>
                  <a:schemeClr val="bg1"/>
                </a:solidFill>
              </a:rPr>
              <a:t>ти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бачиш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на </a:t>
            </a:r>
            <a:r>
              <a:rPr lang="ru-RU" sz="2800" b="1" dirty="0" err="1" smtClean="0">
                <a:solidFill>
                  <a:schemeClr val="bg1"/>
                </a:solidFill>
              </a:rPr>
              <a:t>малюнку</a:t>
            </a:r>
            <a:r>
              <a:rPr lang="ru-RU" sz="2800" b="1" dirty="0" smtClean="0">
                <a:solidFill>
                  <a:schemeClr val="bg1"/>
                </a:solidFill>
              </a:rPr>
              <a:t>? </a:t>
            </a:r>
            <a:r>
              <a:rPr lang="ru-RU" sz="2800" b="1" dirty="0" err="1" smtClean="0">
                <a:solidFill>
                  <a:schemeClr val="bg1"/>
                </a:solidFill>
              </a:rPr>
              <a:t>Що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роблять</a:t>
            </a:r>
            <a:r>
              <a:rPr lang="ru-RU" sz="2800" b="1" dirty="0" smtClean="0">
                <a:solidFill>
                  <a:schemeClr val="bg1"/>
                </a:solidFill>
              </a:rPr>
              <a:t> хлопчики? У яку </a:t>
            </a:r>
            <a:r>
              <a:rPr lang="ru-RU" sz="2800" b="1" dirty="0">
                <a:solidFill>
                  <a:schemeClr val="bg1"/>
                </a:solidFill>
              </a:rPr>
              <a:t>пору року </a:t>
            </a:r>
            <a:r>
              <a:rPr lang="ru-RU" sz="2800" b="1" dirty="0" err="1">
                <a:solidFill>
                  <a:schemeClr val="bg1"/>
                </a:solidFill>
              </a:rPr>
              <a:t>це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відбувається</a:t>
            </a:r>
            <a:r>
              <a:rPr lang="ru-RU" sz="2800" b="1" dirty="0">
                <a:solidFill>
                  <a:schemeClr val="bg1"/>
                </a:solidFill>
              </a:rPr>
              <a:t>?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Який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настрій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у </a:t>
            </a:r>
            <a:r>
              <a:rPr lang="ru-RU" sz="2800" b="1" dirty="0" err="1" smtClean="0">
                <a:solidFill>
                  <a:schemeClr val="bg1"/>
                </a:solidFill>
              </a:rPr>
              <a:t>хлопчиків</a:t>
            </a:r>
            <a:r>
              <a:rPr lang="ru-RU" sz="2800" b="1" dirty="0" smtClean="0">
                <a:solidFill>
                  <a:schemeClr val="bg1"/>
                </a:solidFill>
              </a:rPr>
              <a:t>? </a:t>
            </a:r>
            <a:r>
              <a:rPr lang="ru-RU" sz="2800" b="1" dirty="0" err="1" smtClean="0">
                <a:solidFill>
                  <a:schemeClr val="bg1"/>
                </a:solidFill>
              </a:rPr>
              <a:t>Чому</a:t>
            </a:r>
            <a:r>
              <a:rPr lang="ru-RU" sz="2800" b="1" dirty="0">
                <a:solidFill>
                  <a:schemeClr val="bg1"/>
                </a:solidFill>
              </a:rPr>
              <a:t>? 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460375" y="2415097"/>
            <a:ext cx="2411736" cy="3025337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069771" y="5417528"/>
            <a:ext cx="765111" cy="43276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0292" t="31273" r="35543" b="23347"/>
          <a:stretch/>
        </p:blipFill>
        <p:spPr>
          <a:xfrm>
            <a:off x="3060000" y="2283009"/>
            <a:ext cx="7920000" cy="373250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54100" y="1756454"/>
            <a:ext cx="992590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Придумай на букву «ха»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імена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хлопчикам,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зображеним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малюнку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13836" y="540747"/>
            <a:ext cx="8756193" cy="8605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завдання </a:t>
            </a:r>
            <a:r>
              <a:rPr lang="uk-UA" sz="4000" b="1" dirty="0" err="1" smtClean="0">
                <a:solidFill>
                  <a:schemeClr val="bg1"/>
                </a:solidFill>
              </a:rPr>
              <a:t>Читалочки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09" y="1401286"/>
            <a:ext cx="2017184" cy="2125948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378083"/>
              </p:ext>
            </p:extLst>
          </p:nvPr>
        </p:nvGraphicFramePr>
        <p:xfrm>
          <a:off x="2098317" y="1838215"/>
          <a:ext cx="54045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750">
                  <a:extLst>
                    <a:ext uri="{9D8B030D-6E8A-4147-A177-3AD203B41FA5}">
                      <a16:colId xmlns:a16="http://schemas.microsoft.com/office/drawing/2014/main" xmlns="" val="535572348"/>
                    </a:ext>
                  </a:extLst>
                </a:gridCol>
                <a:gridCol w="900750">
                  <a:extLst>
                    <a:ext uri="{9D8B030D-6E8A-4147-A177-3AD203B41FA5}">
                      <a16:colId xmlns:a16="http://schemas.microsoft.com/office/drawing/2014/main" xmlns="" val="2700483306"/>
                    </a:ext>
                  </a:extLst>
                </a:gridCol>
                <a:gridCol w="900750">
                  <a:extLst>
                    <a:ext uri="{9D8B030D-6E8A-4147-A177-3AD203B41FA5}">
                      <a16:colId xmlns:a16="http://schemas.microsoft.com/office/drawing/2014/main" xmlns="" val="1643318176"/>
                    </a:ext>
                  </a:extLst>
                </a:gridCol>
                <a:gridCol w="900750">
                  <a:extLst>
                    <a:ext uri="{9D8B030D-6E8A-4147-A177-3AD203B41FA5}">
                      <a16:colId xmlns:a16="http://schemas.microsoft.com/office/drawing/2014/main" xmlns="" val="2455726015"/>
                    </a:ext>
                  </a:extLst>
                </a:gridCol>
                <a:gridCol w="900750">
                  <a:extLst>
                    <a:ext uri="{9D8B030D-6E8A-4147-A177-3AD203B41FA5}">
                      <a16:colId xmlns:a16="http://schemas.microsoft.com/office/drawing/2014/main" xmlns="" val="3108770623"/>
                    </a:ext>
                  </a:extLst>
                </a:gridCol>
                <a:gridCol w="900750">
                  <a:extLst>
                    <a:ext uri="{9D8B030D-6E8A-4147-A177-3AD203B41FA5}">
                      <a16:colId xmlns:a16="http://schemas.microsoft.com/office/drawing/2014/main" xmlns="" val="1763704499"/>
                    </a:ext>
                  </a:extLst>
                </a:gridCol>
              </a:tblGrid>
              <a:tr h="450294">
                <a:tc>
                  <a:txBody>
                    <a:bodyPr/>
                    <a:lstStyle/>
                    <a:p>
                      <a:pPr algn="ctr"/>
                      <a:r>
                        <a:rPr lang="uk-UA" sz="4500" dirty="0" err="1" smtClean="0"/>
                        <a:t>Ха</a:t>
                      </a:r>
                      <a:r>
                        <a:rPr lang="uk-UA" sz="4500" dirty="0" smtClean="0"/>
                        <a:t> </a:t>
                      </a:r>
                      <a:endParaRPr lang="ru-RU" sz="45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dirty="0" err="1" smtClean="0"/>
                        <a:t>Хо</a:t>
                      </a:r>
                      <a:r>
                        <a:rPr lang="uk-UA" sz="4500" dirty="0" smtClean="0"/>
                        <a:t> </a:t>
                      </a:r>
                      <a:endParaRPr lang="ru-RU" sz="45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dirty="0" smtClean="0"/>
                        <a:t>Ху </a:t>
                      </a:r>
                      <a:endParaRPr lang="ru-RU" sz="45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dirty="0" err="1" smtClean="0"/>
                        <a:t>Хе</a:t>
                      </a:r>
                      <a:r>
                        <a:rPr lang="uk-UA" sz="4500" dirty="0" smtClean="0"/>
                        <a:t> </a:t>
                      </a:r>
                      <a:endParaRPr lang="ru-RU" sz="45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dirty="0" err="1" smtClean="0"/>
                        <a:t>Хи</a:t>
                      </a:r>
                      <a:r>
                        <a:rPr lang="uk-UA" sz="4500" dirty="0" smtClean="0"/>
                        <a:t> </a:t>
                      </a:r>
                      <a:endParaRPr lang="ru-RU" sz="45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dirty="0" smtClean="0"/>
                        <a:t>Хі </a:t>
                      </a:r>
                      <a:endParaRPr lang="ru-RU" sz="45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2174244"/>
                  </a:ext>
                </a:extLst>
              </a:tr>
              <a:tr h="450294">
                <a:tc>
                  <a:txBody>
                    <a:bodyPr/>
                    <a:lstStyle/>
                    <a:p>
                      <a:pPr algn="ctr"/>
                      <a:r>
                        <a:rPr lang="uk-UA" sz="4500" dirty="0" smtClean="0"/>
                        <a:t>Ах </a:t>
                      </a:r>
                      <a:endParaRPr lang="ru-RU" sz="45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dirty="0" smtClean="0"/>
                        <a:t>Ох </a:t>
                      </a:r>
                      <a:endParaRPr lang="ru-RU" sz="45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dirty="0" smtClean="0"/>
                        <a:t>Ух </a:t>
                      </a:r>
                      <a:endParaRPr lang="ru-RU" sz="45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dirty="0" err="1" smtClean="0"/>
                        <a:t>Ех</a:t>
                      </a:r>
                      <a:r>
                        <a:rPr lang="uk-UA" sz="4500" dirty="0" smtClean="0"/>
                        <a:t> </a:t>
                      </a:r>
                      <a:endParaRPr lang="ru-RU" sz="45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dirty="0" err="1" smtClean="0"/>
                        <a:t>Их</a:t>
                      </a:r>
                      <a:r>
                        <a:rPr lang="uk-UA" sz="4500" dirty="0" smtClean="0"/>
                        <a:t> </a:t>
                      </a:r>
                      <a:endParaRPr lang="ru-RU" sz="45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500" dirty="0" err="1" smtClean="0"/>
                        <a:t>Іх</a:t>
                      </a:r>
                      <a:r>
                        <a:rPr lang="uk-UA" sz="4500" dirty="0" smtClean="0"/>
                        <a:t> </a:t>
                      </a:r>
                      <a:endParaRPr lang="ru-RU" sz="45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750253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74449" y="3549008"/>
            <a:ext cx="9389593" cy="1446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FFFF00"/>
                </a:solidFill>
              </a:rPr>
              <a:t>  Хо</a:t>
            </a:r>
            <a:r>
              <a:rPr lang="ru-RU" sz="4400" dirty="0" smtClean="0">
                <a:solidFill>
                  <a:schemeClr val="bg1"/>
                </a:solidFill>
              </a:rPr>
              <a:t>-м</a:t>
            </a:r>
            <a:r>
              <a:rPr lang="uk-UA" sz="4400" dirty="0" smtClean="0">
                <a:solidFill>
                  <a:schemeClr val="bg1"/>
                </a:solidFill>
              </a:rPr>
              <a:t>а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uk-UA" sz="4400" dirty="0" smtClean="0">
                <a:solidFill>
                  <a:schemeClr val="bg1"/>
                </a:solidFill>
              </a:rPr>
              <a:t>         </a:t>
            </a:r>
            <a:r>
              <a:rPr lang="ru-RU" sz="4400" dirty="0" smtClean="0">
                <a:solidFill>
                  <a:srgbClr val="FFFF00"/>
                </a:solidFill>
              </a:rPr>
              <a:t>Хо</a:t>
            </a:r>
            <a:r>
              <a:rPr lang="ru-RU" sz="4400" dirty="0" smtClean="0">
                <a:solidFill>
                  <a:schemeClr val="bg1"/>
                </a:solidFill>
              </a:rPr>
              <a:t>-мен-ко             </a:t>
            </a:r>
            <a:r>
              <a:rPr lang="ru-RU" sz="4400" dirty="0" err="1" smtClean="0">
                <a:solidFill>
                  <a:srgbClr val="FFFF00"/>
                </a:solidFill>
              </a:rPr>
              <a:t>Ха</a:t>
            </a:r>
            <a:r>
              <a:rPr lang="ru-RU" sz="4400" dirty="0" err="1" smtClean="0">
                <a:solidFill>
                  <a:schemeClr val="bg1"/>
                </a:solidFill>
              </a:rPr>
              <a:t>р-ків</a:t>
            </a:r>
            <a:endParaRPr lang="ru-RU" sz="4400" dirty="0">
              <a:solidFill>
                <a:schemeClr val="bg1"/>
              </a:solidFill>
            </a:endParaRPr>
          </a:p>
          <a:p>
            <a:r>
              <a:rPr lang="ru-RU" sz="4400" dirty="0" smtClean="0">
                <a:solidFill>
                  <a:srgbClr val="FFFF00"/>
                </a:solidFill>
              </a:rPr>
              <a:t>  Ха</a:t>
            </a:r>
            <a:r>
              <a:rPr lang="ru-RU" sz="4400" dirty="0" smtClean="0">
                <a:solidFill>
                  <a:schemeClr val="bg1"/>
                </a:solidFill>
              </a:rPr>
              <a:t>-</a:t>
            </a:r>
            <a:r>
              <a:rPr lang="ru-RU" sz="4400" dirty="0" err="1" smtClean="0">
                <a:solidFill>
                  <a:schemeClr val="bg1"/>
                </a:solidFill>
              </a:rPr>
              <a:t>ри</a:t>
            </a:r>
            <a:r>
              <a:rPr lang="ru-RU" sz="4400" dirty="0" smtClean="0">
                <a:solidFill>
                  <a:schemeClr val="bg1"/>
                </a:solidFill>
              </a:rPr>
              <a:t>-т</a:t>
            </a:r>
            <a:r>
              <a:rPr lang="uk-UA" sz="4400" dirty="0" smtClean="0">
                <a:solidFill>
                  <a:schemeClr val="bg1"/>
                </a:solidFill>
              </a:rPr>
              <a:t>о</a:t>
            </a:r>
            <a:r>
              <a:rPr lang="ru-RU" sz="4400" dirty="0" smtClean="0">
                <a:solidFill>
                  <a:schemeClr val="bg1"/>
                </a:solidFill>
              </a:rPr>
              <a:t>н   </a:t>
            </a:r>
            <a:r>
              <a:rPr lang="ru-RU" sz="4400" dirty="0" smtClean="0">
                <a:solidFill>
                  <a:srgbClr val="FFFF00"/>
                </a:solidFill>
              </a:rPr>
              <a:t>Ха</a:t>
            </a:r>
            <a:r>
              <a:rPr lang="ru-RU" sz="4400" dirty="0" smtClean="0">
                <a:solidFill>
                  <a:schemeClr val="bg1"/>
                </a:solidFill>
              </a:rPr>
              <a:t>-</a:t>
            </a:r>
            <a:r>
              <a:rPr lang="ru-RU" sz="4400" dirty="0" err="1" smtClean="0">
                <a:solidFill>
                  <a:schemeClr val="bg1"/>
                </a:solidFill>
              </a:rPr>
              <a:t>ри</a:t>
            </a:r>
            <a:r>
              <a:rPr lang="ru-RU" sz="4400" dirty="0" smtClean="0">
                <a:solidFill>
                  <a:schemeClr val="bg1"/>
                </a:solidFill>
              </a:rPr>
              <a:t>-то-н</a:t>
            </a:r>
            <a:r>
              <a:rPr lang="uk-UA" sz="4400" dirty="0" smtClean="0">
                <a:solidFill>
                  <a:schemeClr val="bg1"/>
                </a:solidFill>
              </a:rPr>
              <a:t>е</a:t>
            </a:r>
            <a:r>
              <a:rPr lang="ru-RU" sz="4400" dirty="0" smtClean="0">
                <a:solidFill>
                  <a:schemeClr val="bg1"/>
                </a:solidFill>
              </a:rPr>
              <a:t>н-ко   </a:t>
            </a:r>
            <a:r>
              <a:rPr lang="ru-RU" sz="4400" dirty="0" smtClean="0">
                <a:solidFill>
                  <a:srgbClr val="FFFF00"/>
                </a:solidFill>
              </a:rPr>
              <a:t>Хе</a:t>
            </a:r>
            <a:r>
              <a:rPr lang="ru-RU" sz="4400" dirty="0" smtClean="0">
                <a:solidFill>
                  <a:schemeClr val="bg1"/>
                </a:solidFill>
              </a:rPr>
              <a:t>р-сон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26173" y="494527"/>
            <a:ext cx="9289267" cy="7523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Прочитайте </a:t>
            </a:r>
            <a:r>
              <a:rPr lang="ru-RU" sz="4000" b="1" dirty="0" err="1">
                <a:solidFill>
                  <a:schemeClr val="bg1"/>
                </a:solidFill>
              </a:rPr>
              <a:t>удвох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Детские тигренка - векторные изображения, Детские тигренк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326173" y="1525247"/>
            <a:ext cx="9289267" cy="440120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Хто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сьогодні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льоду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Хома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і Харитон.</a:t>
            </a:r>
          </a:p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— У кого шайба?</a:t>
            </a:r>
          </a:p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— Шайба у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Хоми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Хто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забив гол?</a:t>
            </a:r>
          </a:p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— Харитон.</a:t>
            </a:r>
          </a:p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Хокей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—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гра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для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сміливих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і </a:t>
            </a:r>
            <a:r>
              <a:rPr lang="ru-RU" sz="4000" b="1" dirty="0" err="1" smtClean="0">
                <a:solidFill>
                  <a:schemeClr val="accent2">
                    <a:lumMod val="75000"/>
                  </a:schemeClr>
                </a:solidFill>
              </a:rPr>
              <a:t>спритних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28968" t="31273" r="37056" b="23347"/>
          <a:stretch/>
        </p:blipFill>
        <p:spPr>
          <a:xfrm>
            <a:off x="7304467" y="2376223"/>
            <a:ext cx="3310973" cy="248756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524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0" y="501056"/>
            <a:ext cx="9392440" cy="11796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Поясни, </a:t>
            </a:r>
            <a:r>
              <a:rPr lang="ru-RU" sz="3600" b="1" dirty="0" err="1">
                <a:solidFill>
                  <a:schemeClr val="bg1"/>
                </a:solidFill>
              </a:rPr>
              <a:t>що</a:t>
            </a:r>
            <a:r>
              <a:rPr lang="ru-RU" sz="3600" b="1" dirty="0">
                <a:solidFill>
                  <a:schemeClr val="bg1"/>
                </a:solidFill>
              </a:rPr>
              <a:t> в </a:t>
            </a:r>
            <a:r>
              <a:rPr lang="ru-RU" sz="3600" b="1" dirty="0" err="1">
                <a:solidFill>
                  <a:schemeClr val="bg1"/>
                </a:solidFill>
              </a:rPr>
              <a:t>реченнях</a:t>
            </a:r>
            <a:r>
              <a:rPr lang="ru-RU" sz="3600" b="1" dirty="0">
                <a:solidFill>
                  <a:schemeClr val="bg1"/>
                </a:solidFill>
              </a:rPr>
              <a:t> не так. </a:t>
            </a:r>
            <a:endParaRPr lang="ru-RU" sz="3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Прочитай </a:t>
            </a:r>
            <a:r>
              <a:rPr lang="ru-RU" sz="3600" b="1" dirty="0" err="1">
                <a:solidFill>
                  <a:schemeClr val="bg1"/>
                </a:solidFill>
              </a:rPr>
              <a:t>їх</a:t>
            </a:r>
            <a:r>
              <a:rPr lang="ru-RU" sz="3600" b="1" dirty="0">
                <a:solidFill>
                  <a:schemeClr val="bg1"/>
                </a:solidFill>
              </a:rPr>
              <a:t>, </a:t>
            </a:r>
            <a:r>
              <a:rPr lang="ru-RU" sz="3600" b="1" dirty="0" err="1" smtClean="0">
                <a:solidFill>
                  <a:schemeClr val="bg1"/>
                </a:solidFill>
              </a:rPr>
              <a:t>виправивши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помилки</a:t>
            </a:r>
            <a:r>
              <a:rPr lang="ru-RU" sz="3600" b="1" dirty="0" smtClean="0">
                <a:solidFill>
                  <a:schemeClr val="bg1"/>
                </a:solidFill>
              </a:rPr>
              <a:t>.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Детские тигренка - векторные изображения, Детские тигренк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904016" y="2565604"/>
            <a:ext cx="35298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500" dirty="0">
                <a:solidFill>
                  <a:schemeClr val="bg1"/>
                </a:solidFill>
              </a:rPr>
              <a:t>´</a:t>
            </a:r>
            <a:endParaRPr lang="ru-RU" sz="45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44106" y="1918252"/>
            <a:ext cx="7673706" cy="255454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У слона </a:t>
            </a:r>
            <a:r>
              <a:rPr lang="ru-RU" sz="4000" b="1" dirty="0" err="1">
                <a:solidFill>
                  <a:srgbClr val="0070C0"/>
                </a:solidFill>
              </a:rPr>
              <a:t>замість</a:t>
            </a:r>
            <a:r>
              <a:rPr lang="ru-RU" sz="4000" b="1" dirty="0">
                <a:solidFill>
                  <a:srgbClr val="0070C0"/>
                </a:solidFill>
              </a:rPr>
              <a:t> носа хатка.</a:t>
            </a:r>
          </a:p>
          <a:p>
            <a:r>
              <a:rPr lang="ru-RU" sz="4000" b="1" dirty="0">
                <a:solidFill>
                  <a:srgbClr val="0070C0"/>
                </a:solidFill>
              </a:rPr>
              <a:t>На </a:t>
            </a:r>
            <a:r>
              <a:rPr lang="ru-RU" sz="4000" b="1" dirty="0" err="1">
                <a:solidFill>
                  <a:srgbClr val="0070C0"/>
                </a:solidFill>
              </a:rPr>
              <a:t>спині</a:t>
            </a:r>
            <a:r>
              <a:rPr lang="ru-RU" sz="4000" b="1" dirty="0">
                <a:solidFill>
                  <a:srgbClr val="0070C0"/>
                </a:solidFill>
              </a:rPr>
              <a:t> у </a:t>
            </a:r>
            <a:r>
              <a:rPr lang="ru-RU" sz="4000" b="1" dirty="0" err="1">
                <a:solidFill>
                  <a:srgbClr val="0070C0"/>
                </a:solidFill>
              </a:rPr>
              <a:t>равлика</a:t>
            </a:r>
            <a:r>
              <a:rPr lang="ru-RU" sz="4000" b="1" dirty="0">
                <a:solidFill>
                  <a:srgbClr val="0070C0"/>
                </a:solidFill>
              </a:rPr>
              <a:t> хобот.</a:t>
            </a:r>
          </a:p>
          <a:p>
            <a:r>
              <a:rPr lang="ru-RU" sz="4000" b="1" dirty="0">
                <a:solidFill>
                  <a:srgbClr val="0070C0"/>
                </a:solidFill>
              </a:rPr>
              <a:t>На </a:t>
            </a:r>
            <a:r>
              <a:rPr lang="ru-RU" sz="4000" b="1" dirty="0" err="1">
                <a:solidFill>
                  <a:srgbClr val="0070C0"/>
                </a:solidFill>
              </a:rPr>
              <a:t>морі</a:t>
            </a:r>
            <a:r>
              <a:rPr lang="ru-RU" sz="4000" b="1" dirty="0">
                <a:solidFill>
                  <a:srgbClr val="0070C0"/>
                </a:solidFill>
              </a:rPr>
              <a:t> </a:t>
            </a:r>
            <a:r>
              <a:rPr lang="ru-RU" sz="4000" b="1" dirty="0" err="1">
                <a:solidFill>
                  <a:srgbClr val="0070C0"/>
                </a:solidFill>
              </a:rPr>
              <a:t>пінились</a:t>
            </a:r>
            <a:r>
              <a:rPr lang="ru-RU" sz="4000" b="1" dirty="0">
                <a:solidFill>
                  <a:srgbClr val="0070C0"/>
                </a:solidFill>
              </a:rPr>
              <a:t> </a:t>
            </a:r>
            <a:r>
              <a:rPr lang="ru-RU" sz="4000" b="1" dirty="0" err="1">
                <a:solidFill>
                  <a:srgbClr val="0070C0"/>
                </a:solidFill>
              </a:rPr>
              <a:t>великі</a:t>
            </a:r>
            <a:r>
              <a:rPr lang="ru-RU" sz="4000" b="1" dirty="0">
                <a:solidFill>
                  <a:srgbClr val="0070C0"/>
                </a:solidFill>
              </a:rPr>
              <a:t> </a:t>
            </a:r>
            <a:r>
              <a:rPr lang="ru-RU" sz="4000" b="1" dirty="0" err="1" smtClean="0">
                <a:solidFill>
                  <a:srgbClr val="0070C0"/>
                </a:solidFill>
              </a:rPr>
              <a:t>хованки</a:t>
            </a:r>
            <a:r>
              <a:rPr lang="ru-RU" sz="4000" b="1" dirty="0">
                <a:solidFill>
                  <a:srgbClr val="0070C0"/>
                </a:solidFill>
              </a:rPr>
              <a:t>.</a:t>
            </a:r>
          </a:p>
          <a:p>
            <a:r>
              <a:rPr lang="ru-RU" sz="4000" b="1" dirty="0" err="1">
                <a:solidFill>
                  <a:srgbClr val="0070C0"/>
                </a:solidFill>
              </a:rPr>
              <a:t>Діти</a:t>
            </a:r>
            <a:r>
              <a:rPr lang="ru-RU" sz="4000" b="1" dirty="0">
                <a:solidFill>
                  <a:srgbClr val="0070C0"/>
                </a:solidFill>
              </a:rPr>
              <a:t> </a:t>
            </a:r>
            <a:r>
              <a:rPr lang="ru-RU" sz="4000" b="1" dirty="0" err="1">
                <a:solidFill>
                  <a:srgbClr val="0070C0"/>
                </a:solidFill>
              </a:rPr>
              <a:t>грали</a:t>
            </a:r>
            <a:r>
              <a:rPr lang="ru-RU" sz="4000" b="1" dirty="0">
                <a:solidFill>
                  <a:srgbClr val="0070C0"/>
                </a:solidFill>
              </a:rPr>
              <a:t> у </a:t>
            </a:r>
            <a:r>
              <a:rPr lang="ru-RU" sz="4000" b="1" dirty="0" err="1">
                <a:solidFill>
                  <a:srgbClr val="0070C0"/>
                </a:solidFill>
              </a:rPr>
              <a:t>хвилі</a:t>
            </a:r>
            <a:r>
              <a:rPr lang="ru-RU" sz="40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55425" y="1918252"/>
            <a:ext cx="7673706" cy="255454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У слона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замість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носа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хобот.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спині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у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равлика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хатка.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морі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пінились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великі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 smtClean="0">
                <a:solidFill>
                  <a:schemeClr val="accent2">
                    <a:lumMod val="75000"/>
                  </a:schemeClr>
                </a:solidFill>
              </a:rPr>
              <a:t>хвилі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Діти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грали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у </a:t>
            </a:r>
            <a:r>
              <a:rPr lang="ru-RU" sz="4000" b="1" dirty="0" err="1" smtClean="0">
                <a:solidFill>
                  <a:schemeClr val="accent2">
                    <a:lumMod val="75000"/>
                  </a:schemeClr>
                </a:solidFill>
              </a:rPr>
              <a:t>хованки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Картинки до тестів\Тварини\sl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63" y="4708478"/>
            <a:ext cx="1648291" cy="184745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507" y="4628772"/>
            <a:ext cx="1834495" cy="1969020"/>
          </a:xfrm>
          <a:prstGeom prst="rect">
            <a:avLst/>
          </a:prstGeom>
        </p:spPr>
      </p:pic>
      <p:pic>
        <p:nvPicPr>
          <p:cNvPr id="2052" name="Picture 4" descr="Як намалювати море: покроково аквареллю, гуашшю, акрилом і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629" y="1918252"/>
            <a:ext cx="1841920" cy="253410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Картинки до тестів\Людина\Малеч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629" y="4623334"/>
            <a:ext cx="1950606" cy="178950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76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18681" y="684567"/>
            <a:ext cx="8732066" cy="8425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Вправа «</a:t>
            </a:r>
            <a:r>
              <a:rPr lang="ru-RU" sz="4000" b="1" dirty="0" err="1" smtClean="0">
                <a:solidFill>
                  <a:schemeClr val="bg1"/>
                </a:solidFill>
              </a:rPr>
              <a:t>Входження</a:t>
            </a:r>
            <a:r>
              <a:rPr lang="ru-RU" sz="4000" b="1" dirty="0" smtClean="0">
                <a:solidFill>
                  <a:schemeClr val="bg1"/>
                </a:solidFill>
              </a:rPr>
              <a:t> в </a:t>
            </a:r>
            <a:r>
              <a:rPr lang="ru-RU" sz="4000" b="1" dirty="0" err="1" smtClean="0">
                <a:solidFill>
                  <a:schemeClr val="bg1"/>
                </a:solidFill>
              </a:rPr>
              <a:t>малюнок</a:t>
            </a:r>
            <a:r>
              <a:rPr lang="ru-RU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18682" y="1657773"/>
            <a:ext cx="8732066" cy="206210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Хто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зображений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ілюстрації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відбувається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картинці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Чи справді хлопець хворий?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Як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ти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гадаєш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про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йтиметься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у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тексті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12851" t="31079" r="36701" b="31515"/>
          <a:stretch/>
        </p:blipFill>
        <p:spPr>
          <a:xfrm>
            <a:off x="1918682" y="3719876"/>
            <a:ext cx="6699344" cy="279420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29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39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301164" y="445745"/>
            <a:ext cx="8756193" cy="676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Прочитай текст. Придумай </a:t>
            </a:r>
            <a:r>
              <a:rPr lang="ru-RU" sz="3600" b="1" dirty="0" err="1">
                <a:solidFill>
                  <a:schemeClr val="bg1"/>
                </a:solidFill>
              </a:rPr>
              <a:t>свій</a:t>
            </a:r>
            <a:r>
              <a:rPr lang="ru-RU" sz="3600" b="1" dirty="0">
                <a:solidFill>
                  <a:schemeClr val="bg1"/>
                </a:solidFill>
              </a:rPr>
              <a:t> заголовок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53143" y="1122656"/>
            <a:ext cx="10996551" cy="526297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    Хитрий Хома</a:t>
            </a:r>
          </a:p>
          <a:p>
            <a:pPr algn="just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    Хома не хотів ходити до школи. Він удавав, ніби захворів. Лежав тихо в ліжку. Ховав голову під пухову ковдру.</a:t>
            </a:r>
          </a:p>
          <a:p>
            <a:pPr algn="just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    Мама схвильовано метушилась коло Хоми. Поставила термометр. Заварила напій з лікарських трав. Дістала малину, калину, смородину.</a:t>
            </a:r>
          </a:p>
          <a:p>
            <a:pPr algn="just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    Хома все споживав, але не видужував. Поки не прийшли його друзі. Вони хотіли запросити Хому пограти в хокей. Але ж він хворий!</a:t>
            </a:r>
          </a:p>
          <a:p>
            <a:pPr algn="just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    Слово «хокей» мало дивовижну силу. У Хоми одразу зникла хвороба. Він повеселів і став просити маму відпустити його на хокей.</a:t>
            </a:r>
          </a:p>
          <a:p>
            <a:pPr algn="just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       — Ох і хитра в тебе хвороба! — усміхнулась мама.</a:t>
            </a:r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29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175657" y="5415148"/>
            <a:ext cx="629392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1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163672" y="1927295"/>
            <a:ext cx="7248516" cy="37966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indent="-355600">
              <a:buAutoNum type="arabicPeriod"/>
            </a:pPr>
            <a:r>
              <a:rPr lang="ru-RU" sz="2800" b="1" dirty="0"/>
              <a:t>Як </a:t>
            </a:r>
            <a:r>
              <a:rPr lang="ru-RU" sz="2800" b="1" dirty="0" err="1" smtClean="0"/>
              <a:t>ти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розумієш</a:t>
            </a:r>
            <a:r>
              <a:rPr lang="ru-RU" sz="2800" b="1" dirty="0" smtClean="0"/>
              <a:t> </a:t>
            </a:r>
            <a:r>
              <a:rPr lang="ru-RU" sz="2800" b="1" dirty="0" err="1"/>
              <a:t>значення</a:t>
            </a:r>
            <a:r>
              <a:rPr lang="ru-RU" sz="2800" b="1" dirty="0"/>
              <a:t> </a:t>
            </a:r>
            <a:r>
              <a:rPr lang="ru-RU" sz="2800" b="1" dirty="0" err="1"/>
              <a:t>висловів</a:t>
            </a:r>
            <a:r>
              <a:rPr lang="ru-RU" sz="2800" b="1" dirty="0"/>
              <a:t> </a:t>
            </a:r>
            <a:r>
              <a:rPr lang="ru-RU" sz="2800" b="1" i="1" dirty="0" err="1">
                <a:solidFill>
                  <a:srgbClr val="FFFF00"/>
                </a:solidFill>
              </a:rPr>
              <a:t>удавав</a:t>
            </a:r>
            <a:r>
              <a:rPr lang="ru-RU" sz="2800" b="1" dirty="0"/>
              <a:t>, </a:t>
            </a:r>
            <a:r>
              <a:rPr lang="ru-RU" sz="2800" b="1" i="1" dirty="0" err="1">
                <a:solidFill>
                  <a:srgbClr val="FFFF00"/>
                </a:solidFill>
              </a:rPr>
              <a:t>ніби</a:t>
            </a:r>
            <a:r>
              <a:rPr lang="ru-RU" sz="2800" b="1" i="1" dirty="0">
                <a:solidFill>
                  <a:srgbClr val="FFFF00"/>
                </a:solidFill>
              </a:rPr>
              <a:t> </a:t>
            </a:r>
            <a:r>
              <a:rPr lang="ru-RU" sz="2800" b="1" i="1" dirty="0" err="1">
                <a:solidFill>
                  <a:srgbClr val="FFFF00"/>
                </a:solidFill>
              </a:rPr>
              <a:t>захворів</a:t>
            </a:r>
            <a:r>
              <a:rPr lang="ru-RU" sz="2800" b="1" dirty="0"/>
              <a:t>, </a:t>
            </a:r>
            <a:r>
              <a:rPr lang="ru-RU" sz="2800" b="1" i="1" dirty="0" err="1">
                <a:solidFill>
                  <a:srgbClr val="FFFF00"/>
                </a:solidFill>
              </a:rPr>
              <a:t>дивовижна</a:t>
            </a:r>
            <a:r>
              <a:rPr lang="ru-RU" sz="2800" b="1" i="1" dirty="0">
                <a:solidFill>
                  <a:srgbClr val="FFFF00"/>
                </a:solidFill>
              </a:rPr>
              <a:t> сила</a:t>
            </a:r>
            <a:r>
              <a:rPr lang="ru-RU" sz="2800" b="1" dirty="0"/>
              <a:t>? </a:t>
            </a:r>
          </a:p>
          <a:p>
            <a:pPr marL="355600" indent="-355600">
              <a:buAutoNum type="arabicPeriod"/>
            </a:pPr>
            <a:r>
              <a:rPr lang="ru-RU" sz="2800" b="1" dirty="0"/>
              <a:t>Про кого </a:t>
            </a:r>
            <a:r>
              <a:rPr lang="ru-RU" sz="2800" b="1" dirty="0" err="1"/>
              <a:t>розповідається</a:t>
            </a:r>
            <a:r>
              <a:rPr lang="ru-RU" sz="2800" b="1" dirty="0"/>
              <a:t> в </a:t>
            </a:r>
            <a:r>
              <a:rPr lang="ru-RU" sz="2800" b="1" dirty="0" err="1"/>
              <a:t>тексті</a:t>
            </a:r>
            <a:r>
              <a:rPr lang="ru-RU" sz="2800" b="1" dirty="0"/>
              <a:t>?</a:t>
            </a:r>
          </a:p>
          <a:p>
            <a:pPr marL="355600" indent="-355600">
              <a:buAutoNum type="arabicPeriod"/>
            </a:pPr>
            <a:r>
              <a:rPr lang="ru-RU" sz="2800" b="1" dirty="0" err="1"/>
              <a:t>Чому</a:t>
            </a:r>
            <a:r>
              <a:rPr lang="ru-RU" sz="2800" b="1" dirty="0"/>
              <a:t> </a:t>
            </a:r>
            <a:r>
              <a:rPr lang="ru-RU" sz="2800" b="1" dirty="0" err="1"/>
              <a:t>Хома</a:t>
            </a:r>
            <a:r>
              <a:rPr lang="ru-RU" sz="2800" b="1" dirty="0"/>
              <a:t> </a:t>
            </a:r>
            <a:r>
              <a:rPr lang="ru-RU" sz="2800" b="1" dirty="0" err="1"/>
              <a:t>прикинувся</a:t>
            </a:r>
            <a:r>
              <a:rPr lang="ru-RU" sz="2800" b="1" dirty="0"/>
              <a:t> </a:t>
            </a:r>
            <a:r>
              <a:rPr lang="ru-RU" sz="2800" b="1" dirty="0" err="1"/>
              <a:t>хворим</a:t>
            </a:r>
            <a:r>
              <a:rPr lang="ru-RU" sz="2800" b="1" dirty="0"/>
              <a:t>?</a:t>
            </a:r>
          </a:p>
          <a:p>
            <a:pPr marL="355600" indent="-355600">
              <a:buAutoNum type="arabicPeriod"/>
            </a:pPr>
            <a:r>
              <a:rPr lang="ru-RU" sz="2800" b="1" dirty="0"/>
              <a:t>Як </a:t>
            </a:r>
            <a:r>
              <a:rPr lang="ru-RU" sz="2800" b="1" dirty="0" err="1"/>
              <a:t>поставилася</a:t>
            </a:r>
            <a:r>
              <a:rPr lang="ru-RU" sz="2800" b="1" dirty="0"/>
              <a:t> мама до </a:t>
            </a:r>
            <a:r>
              <a:rPr lang="ru-RU" sz="2800" b="1" dirty="0" err="1"/>
              <a:t>хвороби</a:t>
            </a:r>
            <a:r>
              <a:rPr lang="ru-RU" sz="2800" b="1" dirty="0"/>
              <a:t> </a:t>
            </a:r>
            <a:r>
              <a:rPr lang="ru-RU" sz="2800" b="1" dirty="0" err="1"/>
              <a:t>сина</a:t>
            </a:r>
            <a:r>
              <a:rPr lang="ru-RU" sz="2800" b="1" dirty="0"/>
              <a:t>?</a:t>
            </a:r>
          </a:p>
          <a:p>
            <a:pPr marL="355600" indent="-355600">
              <a:buAutoNum type="arabicPeriod"/>
            </a:pPr>
            <a:r>
              <a:rPr lang="ru-RU" sz="2800" b="1" dirty="0"/>
              <a:t>Коли </a:t>
            </a:r>
            <a:r>
              <a:rPr lang="ru-RU" sz="2800" b="1" dirty="0" err="1"/>
              <a:t>Хома</a:t>
            </a:r>
            <a:r>
              <a:rPr lang="ru-RU" sz="2800" b="1" dirty="0"/>
              <a:t> </a:t>
            </a:r>
            <a:r>
              <a:rPr lang="ru-RU" sz="2800" b="1" dirty="0" err="1"/>
              <a:t>видужав</a:t>
            </a:r>
            <a:r>
              <a:rPr lang="ru-RU" sz="2800" b="1" dirty="0"/>
              <a:t>?</a:t>
            </a:r>
          </a:p>
          <a:p>
            <a:pPr marL="355600" indent="-355600">
              <a:buAutoNum type="arabicPeriod"/>
            </a:pPr>
            <a:r>
              <a:rPr lang="ru-RU" sz="2800" b="1" dirty="0" err="1"/>
              <a:t>Чому</a:t>
            </a:r>
            <a:r>
              <a:rPr lang="ru-RU" sz="2800" b="1" dirty="0"/>
              <a:t> мама сказала, </a:t>
            </a:r>
            <a:r>
              <a:rPr lang="ru-RU" sz="2800" b="1" dirty="0" err="1"/>
              <a:t>що</a:t>
            </a:r>
            <a:r>
              <a:rPr lang="ru-RU" sz="2800" b="1" dirty="0"/>
              <a:t> в </a:t>
            </a:r>
            <a:r>
              <a:rPr lang="ru-RU" sz="2800" b="1" dirty="0" err="1"/>
              <a:t>Хоми</a:t>
            </a:r>
            <a:r>
              <a:rPr lang="ru-RU" sz="2800" b="1" dirty="0"/>
              <a:t> хитра хвороба</a:t>
            </a:r>
            <a:r>
              <a:rPr lang="ru-RU" sz="2800" b="1" dirty="0" smtClean="0"/>
              <a:t>?</a:t>
            </a:r>
            <a:endParaRPr lang="ru-RU" sz="2800" b="1" dirty="0"/>
          </a:p>
        </p:txBody>
      </p:sp>
      <p:pic>
        <p:nvPicPr>
          <p:cNvPr id="7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7" y="1927295"/>
            <a:ext cx="3712408" cy="371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618236" y="577281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Вправа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«</a:t>
            </a:r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тексту»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29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772113" y="2583964"/>
            <a:ext cx="6221965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видужав</a:t>
            </a:r>
            <a:endParaRPr lang="uk-UA" sz="12000" b="1" dirty="0">
              <a:ln w="0"/>
              <a:solidFill>
                <a:schemeClr val="accent4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14966" y="2804217"/>
            <a:ext cx="5214634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хитрий</a:t>
            </a:r>
            <a:endParaRPr lang="uk-UA" sz="12000" b="1" dirty="0">
              <a:ln w="0"/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75948" y="4028219"/>
            <a:ext cx="5992329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FF5050"/>
                </a:solidFill>
                <a:cs typeface="Arial" panose="020B0604020202020204" pitchFamily="34" charset="0"/>
              </a:rPr>
              <a:t>хвороба</a:t>
            </a:r>
            <a:endParaRPr lang="uk-UA" sz="12000" b="1" dirty="0">
              <a:ln w="0"/>
              <a:solidFill>
                <a:srgbClr val="FF5050"/>
              </a:solidFill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57434" y="738784"/>
            <a:ext cx="3868978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FF0000"/>
                </a:solidFill>
                <a:cs typeface="Arial" panose="020B0604020202020204" pitchFamily="34" charset="0"/>
              </a:rPr>
              <a:t>Хома </a:t>
            </a:r>
            <a:endParaRPr lang="uk-UA" sz="12000" b="1" dirty="0">
              <a:ln w="0"/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84890" y="3514977"/>
            <a:ext cx="4405748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00B0F0"/>
                </a:solidFill>
                <a:cs typeface="Arial" panose="020B0604020202020204" pitchFamily="34" charset="0"/>
              </a:rPr>
              <a:t>хокей</a:t>
            </a:r>
            <a:endParaRPr lang="uk-UA" sz="12000" b="1" dirty="0">
              <a:ln w="0"/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9394" y="1570014"/>
            <a:ext cx="5025730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295FFF"/>
                </a:solidFill>
                <a:cs typeface="Arial" panose="020B0604020202020204" pitchFamily="34" charset="0"/>
              </a:rPr>
              <a:t>пухова</a:t>
            </a:r>
            <a:endParaRPr lang="uk-UA" sz="12000" b="1" dirty="0">
              <a:ln w="0"/>
              <a:solidFill>
                <a:srgbClr val="295FFF"/>
              </a:solidFill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38119" y="1360946"/>
            <a:ext cx="9145428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схвильовано</a:t>
            </a:r>
            <a:endParaRPr lang="uk-UA" sz="12000" b="1" dirty="0">
              <a:ln w="0"/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75305" y="2330442"/>
            <a:ext cx="5166121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92D050"/>
                </a:solidFill>
                <a:cs typeface="Arial" panose="020B0604020202020204" pitchFamily="34" charset="0"/>
              </a:rPr>
              <a:t>хворий</a:t>
            </a:r>
            <a:endParaRPr lang="uk-UA" sz="12000" b="1" dirty="0">
              <a:ln w="0"/>
              <a:solidFill>
                <a:srgbClr val="92D050"/>
              </a:solidFill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78959" y="1450118"/>
            <a:ext cx="5232749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2000" b="1" dirty="0" smtClean="0">
                <a:ln w="0"/>
                <a:solidFill>
                  <a:srgbClr val="7030A0"/>
                </a:solidFill>
                <a:cs typeface="Arial" panose="020B0604020202020204" pitchFamily="34" charset="0"/>
              </a:rPr>
              <a:t>ковдра</a:t>
            </a:r>
            <a:endParaRPr lang="uk-UA" sz="12000" b="1" dirty="0">
              <a:ln w="0"/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pic>
        <p:nvPicPr>
          <p:cNvPr id="15" name="Picture 2" descr="Відокремлені члени речення - це що таке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8" y="3711570"/>
            <a:ext cx="2737873" cy="311855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726031" y="520929"/>
            <a:ext cx="8732066" cy="840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«Словарні </a:t>
            </a:r>
            <a:r>
              <a:rPr lang="uk-UA" sz="4000" b="1" dirty="0" err="1" smtClean="0">
                <a:solidFill>
                  <a:schemeClr val="bg1"/>
                </a:solidFill>
              </a:rPr>
              <a:t>доганялки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76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75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25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75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25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75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80991" y="1482560"/>
            <a:ext cx="873206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Назви усі картинки. На яку літеру починаються майже усі тобою названі слова? Скажи, яка картинка зайва? Чому?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680992" y="494528"/>
            <a:ext cx="8732066" cy="8336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«Картинка заблукала»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2" name="Picture 4" descr="Красный телефон png на прозрачном фон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06" y="4517575"/>
            <a:ext cx="2150843" cy="145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ГАЛХЛІБОПРОДУКТ – виробництво хліба та хлібобулочних виробі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249" y="4198739"/>
            <a:ext cx="3139429" cy="179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Открытый холодильник фото без фон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603" y="2412346"/>
            <a:ext cx="2870493" cy="346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хомяк пнг: 11 тыс изображений найдено в Яндекс.Картинках | Хомяк, Рисунки,  Животны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6" r="22608"/>
          <a:stretch/>
        </p:blipFill>
        <p:spPr bwMode="auto">
          <a:xfrm>
            <a:off x="6394678" y="2536271"/>
            <a:ext cx="1714610" cy="3031701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Хурма PNG фот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088" y="2536271"/>
            <a:ext cx="2196937" cy="160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Хустки в магазині Укрсув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3" b="7081"/>
          <a:stretch/>
        </p:blipFill>
        <p:spPr bwMode="auto">
          <a:xfrm>
            <a:off x="803864" y="2398320"/>
            <a:ext cx="2248096" cy="1934631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803864" y="4429497"/>
            <a:ext cx="2568728" cy="1662546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21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434341"/>
            <a:ext cx="2563902" cy="3135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291938" y="434341"/>
            <a:ext cx="8728363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63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1 клас\1. Навчання грамоти\1 УРОКИ 2023\Читання\5 Блок г ґ ж ш ь х ч\069 - Велика буква Х. Читання слів, речень і тексту з вивченими літерами\2024-02-02_1647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548" y="1417184"/>
            <a:ext cx="7811754" cy="459173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7975" y="3850419"/>
            <a:ext cx="3145724" cy="14878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Схрестили</a:t>
            </a:r>
            <a:r>
              <a:rPr lang="ru-RU" sz="2000" b="1" dirty="0"/>
              <a:t> два </a:t>
            </a:r>
            <a:r>
              <a:rPr lang="ru-RU" sz="2000" b="1" dirty="0" err="1"/>
              <a:t>спортсмени</a:t>
            </a:r>
            <a:endParaRPr lang="ru-RU" sz="2000" b="1" dirty="0"/>
          </a:p>
          <a:p>
            <a:pPr algn="ctr"/>
            <a:r>
              <a:rPr lang="ru-RU" sz="2000" b="1" dirty="0" err="1"/>
              <a:t>Рапіри</a:t>
            </a:r>
            <a:r>
              <a:rPr lang="ru-RU" sz="2000" b="1" dirty="0"/>
              <a:t> у бою.</a:t>
            </a:r>
          </a:p>
          <a:p>
            <a:pPr algn="ctr"/>
            <a:r>
              <a:rPr lang="ru-RU" sz="2000" b="1" dirty="0" err="1"/>
              <a:t>Навчили</a:t>
            </a:r>
            <a:r>
              <a:rPr lang="ru-RU" sz="2000" b="1" dirty="0"/>
              <a:t> «Х» </a:t>
            </a:r>
            <a:r>
              <a:rPr lang="ru-RU" sz="2000" b="1" dirty="0" err="1"/>
              <a:t>читати</a:t>
            </a:r>
            <a:endParaRPr lang="ru-RU" sz="2000" b="1" dirty="0"/>
          </a:p>
          <a:p>
            <a:pPr algn="ctr"/>
            <a:r>
              <a:rPr lang="ru-RU" sz="2000" b="1" dirty="0" err="1"/>
              <a:t>Оксаночку</a:t>
            </a:r>
            <a:r>
              <a:rPr lang="ru-RU" sz="2000" b="1" dirty="0"/>
              <a:t> малу.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51743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1284" y="720193"/>
            <a:ext cx="9712596" cy="8592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Емоційне налаштування </a:t>
            </a:r>
            <a:r>
              <a:rPr lang="uk-UA" sz="4000" b="1" dirty="0" smtClean="0">
                <a:solidFill>
                  <a:schemeClr val="bg1"/>
                </a:solidFill>
              </a:rPr>
              <a:t>«Я зараз …»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D:\Картинки до тестів\!!!_Эсмира Настрій\Веселый\_free_2024-01-13-18-27-18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6" y="2675180"/>
            <a:ext cx="2327563" cy="232756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Картинки до тестів\!!!_Эсмира Настрій\Довольный\_free_2024-01-13-18-20-48_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846" y="2676981"/>
            <a:ext cx="2347691" cy="234769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5D35812-3BA2-49D2-AA7A-D60B6300788C}"/>
              </a:ext>
            </a:extLst>
          </p:cNvPr>
          <p:cNvSpPr txBox="1"/>
          <p:nvPr/>
        </p:nvSpPr>
        <p:spPr>
          <a:xfrm>
            <a:off x="3499597" y="5169307"/>
            <a:ext cx="2386940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Замріяний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D35812-3BA2-49D2-AA7A-D60B6300788C}"/>
              </a:ext>
            </a:extLst>
          </p:cNvPr>
          <p:cNvSpPr txBox="1"/>
          <p:nvPr/>
        </p:nvSpPr>
        <p:spPr>
          <a:xfrm>
            <a:off x="748145" y="5169307"/>
            <a:ext cx="2327563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Щасливий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D:\Картинки до тестів\!!!_Эсмира Настрій\Ничего не понял\_free_2024-01-13-18-22-44_00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538" y="2697109"/>
            <a:ext cx="2327563" cy="232756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5D35812-3BA2-49D2-AA7A-D60B6300788C}"/>
              </a:ext>
            </a:extLst>
          </p:cNvPr>
          <p:cNvSpPr txBox="1"/>
          <p:nvPr/>
        </p:nvSpPr>
        <p:spPr>
          <a:xfrm>
            <a:off x="6242538" y="5169307"/>
            <a:ext cx="2561896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Агресивний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5127" name="Picture 7" descr="D:\Картинки до тестів\!!!_Эсмира Настрій\Уставший\_free_2024-01-13-18-19-06_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254" y="2736358"/>
            <a:ext cx="2347697" cy="234769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5D35812-3BA2-49D2-AA7A-D60B6300788C}"/>
              </a:ext>
            </a:extLst>
          </p:cNvPr>
          <p:cNvSpPr txBox="1"/>
          <p:nvPr/>
        </p:nvSpPr>
        <p:spPr>
          <a:xfrm>
            <a:off x="9120250" y="5186551"/>
            <a:ext cx="2386940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Втомлений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5D35812-3BA2-49D2-AA7A-D60B6300788C}"/>
              </a:ext>
            </a:extLst>
          </p:cNvPr>
          <p:cNvSpPr txBox="1"/>
          <p:nvPr/>
        </p:nvSpPr>
        <p:spPr>
          <a:xfrm>
            <a:off x="2244436" y="1660308"/>
            <a:ext cx="7635833" cy="91940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Вибери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ілюстрацію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твого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настрою на початку уроку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і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закінчи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речення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«Я зараз …»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6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1 клас\1. Навчання грамоти\1 УРОКИ 2023\Читання\5 Блок г ґ ж ш ь х ч\059 - Велика буква Г. Читання слів, діалогу і тексту з вивченими літерами\2024-01-03_1744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4" b="9500"/>
          <a:stretch/>
        </p:blipFill>
        <p:spPr bwMode="auto">
          <a:xfrm>
            <a:off x="3183850" y="2556000"/>
            <a:ext cx="7456274" cy="828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296169" y="2578513"/>
            <a:ext cx="8245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Х е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086130" y="2571218"/>
            <a:ext cx="9015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err="1" smtClean="0">
                <a:solidFill>
                  <a:srgbClr val="002060"/>
                </a:solidFill>
              </a:rPr>
              <a:t>хи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975765" y="2568826"/>
            <a:ext cx="8111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х 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759535" y="2590388"/>
            <a:ext cx="848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solidFill>
                  <a:srgbClr val="002060"/>
                </a:solidFill>
              </a:rPr>
              <a:t>х у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607974" y="2609290"/>
            <a:ext cx="7481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err="1" smtClean="0">
                <a:solidFill>
                  <a:srgbClr val="002060"/>
                </a:solidFill>
              </a:rPr>
              <a:t>Ха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7415448" y="2578513"/>
            <a:ext cx="779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solidFill>
                  <a:srgbClr val="002060"/>
                </a:solidFill>
              </a:rPr>
              <a:t>х і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8179008" y="2607316"/>
            <a:ext cx="9741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solidFill>
                  <a:srgbClr val="002060"/>
                </a:solidFill>
              </a:rPr>
              <a:t>х о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9001020" y="2603920"/>
            <a:ext cx="12711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solidFill>
                  <a:srgbClr val="002060"/>
                </a:solidFill>
              </a:rPr>
              <a:t>с х о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693" y="1312430"/>
            <a:ext cx="2943762" cy="3599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3084644" y="1483113"/>
            <a:ext cx="7502286" cy="69425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Надрукуй перші склади продиктованих слів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084644" y="1483113"/>
            <a:ext cx="7502285" cy="8603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Херсон, хижак, халва, худий, Харитон, хірург,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Хом’як, сходи.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084644" y="1493148"/>
            <a:ext cx="7502285" cy="8402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Знайди слова, які «заховались» у </a:t>
            </a:r>
            <a:r>
              <a:rPr lang="uk-UA" sz="2400" b="1" dirty="0" smtClean="0">
                <a:solidFill>
                  <a:schemeClr val="bg1"/>
                </a:solidFill>
              </a:rPr>
              <a:t>кожному </a:t>
            </a:r>
            <a:r>
              <a:rPr lang="uk-UA" sz="2400" b="1" dirty="0" smtClean="0">
                <a:solidFill>
                  <a:schemeClr val="bg1"/>
                </a:solidFill>
              </a:rPr>
              <a:t>ряду букв і обведи їх. 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84644" y="1493148"/>
            <a:ext cx="7547577" cy="8402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речення за світлиною і схемами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D:\1 клас\1. Навчання грамоти\1 УРОКИ 2023\Читання\5 Блок г ґ ж ш ь х ч\069 - Велика буква Х. Читання слів, речень і тексту з вивченими літерами\2024-02-02_1711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" r="1570" b="3009"/>
          <a:stretch/>
        </p:blipFill>
        <p:spPr bwMode="auto">
          <a:xfrm>
            <a:off x="3084644" y="2519622"/>
            <a:ext cx="7555480" cy="141314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Прямая соединительная линия 29"/>
          <p:cNvCxnSpPr/>
          <p:nvPr/>
        </p:nvCxnSpPr>
        <p:spPr>
          <a:xfrm flipV="1">
            <a:off x="4335005" y="2932456"/>
            <a:ext cx="2647043" cy="1643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4335005" y="3384000"/>
            <a:ext cx="1721411" cy="125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7165124" y="3396538"/>
            <a:ext cx="235888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850444" y="3869570"/>
            <a:ext cx="220597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6734263" y="3869570"/>
            <a:ext cx="315788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8666070" y="2948891"/>
            <a:ext cx="1356704" cy="2110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D:\1 клас\1. Навчання грамоти\1 УРОКИ 2023\Читання\5 Блок г ґ ж ш ь х ч\069 - Велика буква Х. Читання слів, речень і тексту з вивченими літерами\2024-02-02_1715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493" y="2519622"/>
            <a:ext cx="7688988" cy="294302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53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7" grpId="0"/>
      <p:bldP spid="50" grpId="0"/>
      <p:bldP spid="52" grpId="0"/>
      <p:bldP spid="53" grpId="0"/>
      <p:bldP spid="56" grpId="0"/>
      <p:bldP spid="58" grpId="0"/>
      <p:bldP spid="36" grpId="0" animBg="1"/>
      <p:bldP spid="31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898957" y="407565"/>
            <a:ext cx="8811364" cy="7918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71977" y="182142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3016" y="2147596"/>
            <a:ext cx="1304731" cy="130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7983" y="759240"/>
            <a:ext cx="8755124" cy="8558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:a16="http://schemas.microsoft.com/office/drawing/2014/main" xmlns="" id="{95D2D168-3634-4996-8FC4-371AAB04392C}"/>
              </a:ext>
            </a:extLst>
          </p:cNvPr>
          <p:cNvSpPr/>
          <p:nvPr/>
        </p:nvSpPr>
        <p:spPr>
          <a:xfrm>
            <a:off x="3610099" y="1925049"/>
            <a:ext cx="5342178" cy="2290692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10099" y="2014360"/>
            <a:ext cx="53421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</a:t>
            </a: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які пишуться з великої букви </a:t>
            </a: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Х.</a:t>
            </a:r>
            <a:endParaRPr lang="uk-UA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181363" y="1925047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096647" y="2036183"/>
            <a:ext cx="2732921" cy="36037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54469" y="4417148"/>
            <a:ext cx="5342178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000" b="1" dirty="0" smtClean="0">
                <a:solidFill>
                  <a:srgbClr val="FFFF00"/>
                </a:solidFill>
              </a:rPr>
              <a:t>Харків, Херсон, Хоменко, Харитон, Христина, Хан, Хазар</a:t>
            </a:r>
            <a:endParaRPr lang="uk-UA" sz="3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1284" y="720193"/>
            <a:ext cx="9712596" cy="8592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 «Я зараз …»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D:\Картинки до тестів\!!!_Эсмира Настрій\Веселый\_free_2024-01-13-18-27-18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6" y="2675180"/>
            <a:ext cx="2327563" cy="232756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Картинки до тестів\!!!_Эсмира Настрій\Довольный\_free_2024-01-13-18-20-48_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846" y="2676981"/>
            <a:ext cx="2347691" cy="234769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5D35812-3BA2-49D2-AA7A-D60B6300788C}"/>
              </a:ext>
            </a:extLst>
          </p:cNvPr>
          <p:cNvSpPr txBox="1"/>
          <p:nvPr/>
        </p:nvSpPr>
        <p:spPr>
          <a:xfrm>
            <a:off x="3499597" y="5169307"/>
            <a:ext cx="2386940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Замріяний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D35812-3BA2-49D2-AA7A-D60B6300788C}"/>
              </a:ext>
            </a:extLst>
          </p:cNvPr>
          <p:cNvSpPr txBox="1"/>
          <p:nvPr/>
        </p:nvSpPr>
        <p:spPr>
          <a:xfrm>
            <a:off x="748145" y="5169307"/>
            <a:ext cx="2327563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Щасливий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D:\Картинки до тестів\!!!_Эсмира Настрій\Ничего не понял\_free_2024-01-13-18-22-44_00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538" y="2697109"/>
            <a:ext cx="2327563" cy="232756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5D35812-3BA2-49D2-AA7A-D60B6300788C}"/>
              </a:ext>
            </a:extLst>
          </p:cNvPr>
          <p:cNvSpPr txBox="1"/>
          <p:nvPr/>
        </p:nvSpPr>
        <p:spPr>
          <a:xfrm>
            <a:off x="6242538" y="5169307"/>
            <a:ext cx="2561896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Агресивний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5127" name="Picture 7" descr="D:\Картинки до тестів\!!!_Эсмира Настрій\Уставший\_free_2024-01-13-18-19-06_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254" y="2736358"/>
            <a:ext cx="2347697" cy="234769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5D35812-3BA2-49D2-AA7A-D60B6300788C}"/>
              </a:ext>
            </a:extLst>
          </p:cNvPr>
          <p:cNvSpPr txBox="1"/>
          <p:nvPr/>
        </p:nvSpPr>
        <p:spPr>
          <a:xfrm>
            <a:off x="9120250" y="5186551"/>
            <a:ext cx="2386940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Втомлений</a:t>
            </a:r>
            <a:r>
              <a:rPr lang="ru-RU" sz="2800" b="1" dirty="0" smtClean="0">
                <a:solidFill>
                  <a:schemeClr val="bg1"/>
                </a:solidFill>
              </a:rPr>
              <a:t>/а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5D35812-3BA2-49D2-AA7A-D60B6300788C}"/>
              </a:ext>
            </a:extLst>
          </p:cNvPr>
          <p:cNvSpPr txBox="1"/>
          <p:nvPr/>
        </p:nvSpPr>
        <p:spPr>
          <a:xfrm>
            <a:off x="1211284" y="1660308"/>
            <a:ext cx="9712596" cy="91940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Вибери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ілюстрацію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твого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настрою в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кінці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уроку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і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закінчи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речення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«Я зараз …»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Чи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змінився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твій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настрій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?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Чому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1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06806" y="494529"/>
            <a:ext cx="8732066" cy="7880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Артикуляційна вправа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1B6BF3C-D226-4C29-85D0-F860473958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1"/>
          <a:stretch/>
        </p:blipFill>
        <p:spPr>
          <a:xfrm>
            <a:off x="7754163" y="1356729"/>
            <a:ext cx="1280427" cy="140179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5D35812-3BA2-49D2-AA7A-D60B6300788C}"/>
              </a:ext>
            </a:extLst>
          </p:cNvPr>
          <p:cNvSpPr txBox="1"/>
          <p:nvPr/>
        </p:nvSpPr>
        <p:spPr>
          <a:xfrm>
            <a:off x="479124" y="1503319"/>
            <a:ext cx="6222310" cy="6469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Запросимо </a:t>
            </a:r>
            <a:r>
              <a:rPr lang="ru-RU" sz="3200" b="1" dirty="0" err="1">
                <a:solidFill>
                  <a:schemeClr val="bg1"/>
                </a:solidFill>
              </a:rPr>
              <a:t>тишу</a:t>
            </a:r>
            <a:r>
              <a:rPr lang="ru-RU" sz="3200" b="1" dirty="0">
                <a:solidFill>
                  <a:schemeClr val="bg1"/>
                </a:solidFill>
              </a:rPr>
              <a:t> – ц-ц-ц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8728DB8-C227-4177-8B6F-44D9B7A133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3" b="11305"/>
          <a:stretch/>
        </p:blipFill>
        <p:spPr>
          <a:xfrm flipH="1">
            <a:off x="9120248" y="2927026"/>
            <a:ext cx="2314930" cy="172307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5D35812-3BA2-49D2-AA7A-D60B6300788C}"/>
              </a:ext>
            </a:extLst>
          </p:cNvPr>
          <p:cNvSpPr txBox="1"/>
          <p:nvPr/>
        </p:nvSpPr>
        <p:spPr>
          <a:xfrm>
            <a:off x="479124" y="2222503"/>
            <a:ext cx="6993941" cy="6469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Вітерець у </a:t>
            </a:r>
            <a:r>
              <a:rPr lang="ru-RU" sz="3200" b="1" dirty="0" err="1">
                <a:solidFill>
                  <a:schemeClr val="bg1"/>
                </a:solidFill>
              </a:rPr>
              <a:t>лісі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листя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колише</a:t>
            </a:r>
            <a:r>
              <a:rPr lang="ru-RU" sz="3200" b="1" dirty="0">
                <a:solidFill>
                  <a:schemeClr val="bg1"/>
                </a:solidFill>
              </a:rPr>
              <a:t> – ш-ш-ш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631537F-0E5B-4F30-AD9A-C6BD49EF4D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" t="16858" r="9154" b="20659"/>
          <a:stretch/>
        </p:blipFill>
        <p:spPr>
          <a:xfrm>
            <a:off x="9417226" y="1378746"/>
            <a:ext cx="1971111" cy="1379778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5D35812-3BA2-49D2-AA7A-D60B6300788C}"/>
              </a:ext>
            </a:extLst>
          </p:cNvPr>
          <p:cNvSpPr txBox="1"/>
          <p:nvPr/>
        </p:nvSpPr>
        <p:spPr>
          <a:xfrm>
            <a:off x="479124" y="2944047"/>
            <a:ext cx="6469878" cy="6469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Прилетіли птахи – </a:t>
            </a:r>
            <a:r>
              <a:rPr lang="ru-RU" sz="3200" b="1" dirty="0" err="1">
                <a:solidFill>
                  <a:schemeClr val="bg1"/>
                </a:solidFill>
              </a:rPr>
              <a:t>шух-шух-шух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5D35812-3BA2-49D2-AA7A-D60B6300788C}"/>
              </a:ext>
            </a:extLst>
          </p:cNvPr>
          <p:cNvSpPr txBox="1"/>
          <p:nvPr/>
        </p:nvSpPr>
        <p:spPr>
          <a:xfrm>
            <a:off x="479124" y="3670024"/>
            <a:ext cx="6469878" cy="6469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Заспівав соловей – </a:t>
            </a:r>
            <a:r>
              <a:rPr lang="ru-RU" sz="3200" b="1" dirty="0" err="1">
                <a:solidFill>
                  <a:schemeClr val="bg1"/>
                </a:solidFill>
              </a:rPr>
              <a:t>тьох-тьох-тьох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844C645-FD82-42DE-BCCA-E8CC74BCD6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1"/>
          <a:stretch/>
        </p:blipFill>
        <p:spPr>
          <a:xfrm>
            <a:off x="7499435" y="2927026"/>
            <a:ext cx="1217370" cy="172307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EF1E5A7-DD49-4900-BE0A-267A89E248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4" r="3687" b="9052"/>
          <a:stretch/>
        </p:blipFill>
        <p:spPr>
          <a:xfrm>
            <a:off x="7078283" y="4746450"/>
            <a:ext cx="1937117" cy="163269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5D35812-3BA2-49D2-AA7A-D60B6300788C}"/>
              </a:ext>
            </a:extLst>
          </p:cNvPr>
          <p:cNvSpPr txBox="1"/>
          <p:nvPr/>
        </p:nvSpPr>
        <p:spPr>
          <a:xfrm>
            <a:off x="479124" y="4390822"/>
            <a:ext cx="6469878" cy="6469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Накрапає </a:t>
            </a:r>
            <a:r>
              <a:rPr lang="ru-RU" sz="3200" b="1" dirty="0" err="1">
                <a:solidFill>
                  <a:schemeClr val="bg1"/>
                </a:solidFill>
              </a:rPr>
              <a:t>дощик</a:t>
            </a:r>
            <a:r>
              <a:rPr lang="ru-RU" sz="3200" b="1" dirty="0">
                <a:solidFill>
                  <a:schemeClr val="bg1"/>
                </a:solidFill>
              </a:rPr>
              <a:t> – кап-кап-кап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0782AA8-5E8F-4DEF-9EF3-FFD71D063B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9"/>
          <a:stretch/>
        </p:blipFill>
        <p:spPr>
          <a:xfrm>
            <a:off x="9160346" y="4746450"/>
            <a:ext cx="2234733" cy="1555795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5D35812-3BA2-49D2-AA7A-D60B6300788C}"/>
              </a:ext>
            </a:extLst>
          </p:cNvPr>
          <p:cNvSpPr txBox="1"/>
          <p:nvPr/>
        </p:nvSpPr>
        <p:spPr>
          <a:xfrm>
            <a:off x="451759" y="5119331"/>
            <a:ext cx="6469878" cy="6469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Дзюркоче вода у </a:t>
            </a:r>
            <a:r>
              <a:rPr lang="ru-RU" sz="3200" b="1" dirty="0" err="1">
                <a:solidFill>
                  <a:schemeClr val="bg1"/>
                </a:solidFill>
              </a:rPr>
              <a:t>річці</a:t>
            </a:r>
            <a:r>
              <a:rPr lang="ru-RU" sz="3200" b="1" dirty="0">
                <a:solidFill>
                  <a:schemeClr val="bg1"/>
                </a:solidFill>
              </a:rPr>
              <a:t> – </a:t>
            </a:r>
            <a:r>
              <a:rPr lang="ru-RU" sz="3200" b="1" dirty="0" err="1">
                <a:solidFill>
                  <a:schemeClr val="bg1"/>
                </a:solidFill>
              </a:rPr>
              <a:t>дз-дз-дз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50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5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586173" y="501056"/>
            <a:ext cx="8732066" cy="8289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Пригадай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44521" y="1827355"/>
            <a:ext cx="8118232" cy="320778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/>
              <a:t>—Яку </a:t>
            </a:r>
            <a:r>
              <a:rPr lang="ru-RU" sz="2800" b="1" dirty="0" err="1"/>
              <a:t>нову</a:t>
            </a:r>
            <a:r>
              <a:rPr lang="ru-RU" sz="2800" b="1" dirty="0"/>
              <a:t> букву ми </a:t>
            </a:r>
            <a:r>
              <a:rPr lang="ru-RU" sz="2800" b="1" dirty="0" err="1" smtClean="0"/>
              <a:t>вивчили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минулого</a:t>
            </a:r>
            <a:r>
              <a:rPr lang="ru-RU" sz="2800" b="1" dirty="0" smtClean="0"/>
              <a:t> уроку</a:t>
            </a:r>
            <a:r>
              <a:rPr lang="ru-RU" sz="2800" b="1" dirty="0"/>
              <a:t>?</a:t>
            </a:r>
          </a:p>
          <a:p>
            <a:r>
              <a:rPr lang="ru-RU" sz="2800" b="1" dirty="0"/>
              <a:t>— </a:t>
            </a:r>
            <a:r>
              <a:rPr lang="ru-RU" sz="2800" b="1" dirty="0" err="1"/>
              <a:t>Що</a:t>
            </a:r>
            <a:r>
              <a:rPr lang="ru-RU" sz="2800" b="1" dirty="0"/>
              <a:t> </a:t>
            </a:r>
            <a:r>
              <a:rPr lang="ru-RU" sz="2800" b="1" dirty="0" err="1" smtClean="0"/>
              <a:t>ти</a:t>
            </a:r>
            <a:r>
              <a:rPr lang="ru-RU" sz="2800" b="1" dirty="0" smtClean="0"/>
              <a:t> </a:t>
            </a:r>
            <a:r>
              <a:rPr lang="ru-RU" sz="2800" b="1" dirty="0"/>
              <a:t>про </a:t>
            </a:r>
            <a:r>
              <a:rPr lang="ru-RU" sz="2800" b="1" dirty="0" err="1"/>
              <a:t>неї</a:t>
            </a:r>
            <a:r>
              <a:rPr lang="ru-RU" sz="2800" b="1" dirty="0"/>
              <a:t> </a:t>
            </a:r>
            <a:r>
              <a:rPr lang="ru-RU" sz="2800" b="1" dirty="0" err="1" smtClean="0"/>
              <a:t>знаєш</a:t>
            </a:r>
            <a:r>
              <a:rPr lang="ru-RU" sz="2800" b="1" dirty="0" smtClean="0"/>
              <a:t>?</a:t>
            </a:r>
            <a:endParaRPr lang="ru-RU" sz="2800" b="1" dirty="0"/>
          </a:p>
          <a:p>
            <a:r>
              <a:rPr lang="ru-RU" sz="2800" b="1" dirty="0"/>
              <a:t>— </a:t>
            </a:r>
            <a:r>
              <a:rPr lang="ru-RU" sz="2800" b="1" dirty="0" err="1" smtClean="0"/>
              <a:t>Назви</a:t>
            </a:r>
            <a:r>
              <a:rPr lang="ru-RU" sz="2800" b="1" dirty="0" smtClean="0"/>
              <a:t> </a:t>
            </a:r>
            <a:r>
              <a:rPr lang="ru-RU" sz="2800" b="1" dirty="0"/>
              <a:t>слова, </a:t>
            </a:r>
            <a:r>
              <a:rPr lang="ru-RU" sz="2800" b="1" dirty="0" err="1"/>
              <a:t>що</a:t>
            </a:r>
            <a:r>
              <a:rPr lang="ru-RU" sz="2800" b="1" dirty="0"/>
              <a:t> </a:t>
            </a:r>
            <a:r>
              <a:rPr lang="ru-RU" sz="2800" b="1" dirty="0" err="1"/>
              <a:t>починаються</a:t>
            </a:r>
            <a:r>
              <a:rPr lang="ru-RU" sz="2800" b="1" dirty="0"/>
              <a:t> на букву </a:t>
            </a:r>
            <a:r>
              <a:rPr lang="ru-RU" sz="2800" b="1" dirty="0" smtClean="0"/>
              <a:t>«</a:t>
            </a:r>
            <a:r>
              <a:rPr lang="uk-UA" sz="2800" b="1" dirty="0" err="1" smtClean="0"/>
              <a:t>ха</a:t>
            </a:r>
            <a:r>
              <a:rPr lang="ru-RU" sz="2800" b="1" dirty="0" smtClean="0"/>
              <a:t>».</a:t>
            </a:r>
            <a:endParaRPr lang="ru-RU" sz="2800" b="1" dirty="0"/>
          </a:p>
          <a:p>
            <a:r>
              <a:rPr lang="ru-RU" sz="2800" b="1" dirty="0"/>
              <a:t>— </a:t>
            </a:r>
            <a:r>
              <a:rPr lang="ru-RU" sz="2800" b="1" dirty="0" smtClean="0"/>
              <a:t>У </a:t>
            </a:r>
            <a:r>
              <a:rPr lang="ru-RU" sz="2800" b="1" dirty="0" err="1"/>
              <a:t>яких</a:t>
            </a:r>
            <a:r>
              <a:rPr lang="ru-RU" sz="2800" b="1" dirty="0"/>
              <a:t> словах </a:t>
            </a:r>
            <a:r>
              <a:rPr lang="ru-RU" sz="2800" b="1" dirty="0" err="1"/>
              <a:t>ця</a:t>
            </a:r>
            <a:r>
              <a:rPr lang="ru-RU" sz="2800" b="1" dirty="0"/>
              <a:t> буква </a:t>
            </a:r>
            <a:r>
              <a:rPr lang="ru-RU" sz="2800" b="1" dirty="0" err="1"/>
              <a:t>стоїть</a:t>
            </a:r>
            <a:r>
              <a:rPr lang="ru-RU" sz="2800" b="1" dirty="0"/>
              <a:t> у </a:t>
            </a:r>
            <a:r>
              <a:rPr lang="ru-RU" sz="2800" b="1" dirty="0" err="1"/>
              <a:t>кінці</a:t>
            </a:r>
            <a:r>
              <a:rPr lang="ru-RU" sz="2800" b="1" dirty="0"/>
              <a:t> слова?</a:t>
            </a:r>
          </a:p>
          <a:p>
            <a:r>
              <a:rPr lang="ru-RU" sz="2800" b="1" dirty="0"/>
              <a:t>— А </a:t>
            </a:r>
            <a:r>
              <a:rPr lang="ru-RU" sz="2800" b="1" dirty="0" err="1"/>
              <a:t>тепер</a:t>
            </a:r>
            <a:r>
              <a:rPr lang="ru-RU" sz="2800" b="1" dirty="0"/>
              <a:t> </a:t>
            </a:r>
            <a:r>
              <a:rPr lang="ru-RU" sz="2800" b="1" dirty="0" smtClean="0"/>
              <a:t>наведи </a:t>
            </a:r>
            <a:r>
              <a:rPr lang="ru-RU" sz="2800" b="1" dirty="0" err="1"/>
              <a:t>приклади</a:t>
            </a:r>
            <a:r>
              <a:rPr lang="ru-RU" sz="2800" b="1" dirty="0"/>
              <a:t> </a:t>
            </a:r>
            <a:r>
              <a:rPr lang="ru-RU" sz="2800" b="1" dirty="0" err="1"/>
              <a:t>слів</a:t>
            </a:r>
            <a:r>
              <a:rPr lang="ru-RU" sz="2800" b="1" dirty="0"/>
              <a:t>, у </a:t>
            </a:r>
            <a:r>
              <a:rPr lang="ru-RU" sz="2800" b="1" dirty="0" err="1"/>
              <a:t>яких</a:t>
            </a:r>
            <a:r>
              <a:rPr lang="ru-RU" sz="2800" b="1" dirty="0"/>
              <a:t> буква </a:t>
            </a:r>
            <a:r>
              <a:rPr lang="ru-RU" sz="2800" b="1" dirty="0" smtClean="0"/>
              <a:t>«ха</a:t>
            </a:r>
            <a:r>
              <a:rPr lang="ru-RU" sz="2800" b="1" dirty="0" smtClean="0"/>
              <a:t>» </a:t>
            </a:r>
            <a:r>
              <a:rPr lang="ru-RU" sz="2800" b="1" dirty="0" err="1"/>
              <a:t>заховалась</a:t>
            </a:r>
            <a:r>
              <a:rPr lang="ru-RU" sz="2800" b="1" dirty="0"/>
              <a:t> у </a:t>
            </a:r>
            <a:r>
              <a:rPr lang="ru-RU" sz="2800" b="1" dirty="0" err="1"/>
              <a:t>середині</a:t>
            </a:r>
            <a:r>
              <a:rPr lang="ru-RU" sz="2800" b="1" dirty="0"/>
              <a:t> слова.</a:t>
            </a:r>
            <a:endParaRPr lang="uk-UA" sz="2800" b="1" dirty="0"/>
          </a:p>
        </p:txBody>
      </p:sp>
      <p:pic>
        <p:nvPicPr>
          <p:cNvPr id="7" name="Picture 2" descr="ᐈ Хлопчик-паж і срібний кубок — англійська казка | Читати на Дерево Казок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3" r="12714"/>
          <a:stretch/>
        </p:blipFill>
        <p:spPr bwMode="auto">
          <a:xfrm flipH="1">
            <a:off x="9440884" y="1827355"/>
            <a:ext cx="2302394" cy="4209533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02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43737" y="494528"/>
            <a:ext cx="8732066" cy="7761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«Упіймай </a:t>
            </a:r>
            <a:r>
              <a:rPr lang="uk-UA" sz="4000" b="1" dirty="0" smtClean="0">
                <a:solidFill>
                  <a:schemeClr val="bg1"/>
                </a:solidFill>
              </a:rPr>
              <a:t>звук </a:t>
            </a:r>
            <a:r>
              <a:rPr lang="uk-UA" sz="4000" b="1" dirty="0">
                <a:solidFill>
                  <a:schemeClr val="bg1"/>
                </a:solidFill>
              </a:rPr>
              <a:t>[х]»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59696" y="1418740"/>
            <a:ext cx="1863475" cy="8107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271548" y="1397588"/>
            <a:ext cx="1861592" cy="8107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215251" y="1397588"/>
            <a:ext cx="1859863" cy="8107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172965" y="1689501"/>
            <a:ext cx="608246" cy="25007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894496" y="1670388"/>
            <a:ext cx="608246" cy="25007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0346292" y="1668349"/>
            <a:ext cx="608246" cy="25007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696" y="3918108"/>
            <a:ext cx="1491660" cy="229105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151" y="4137051"/>
            <a:ext cx="1997350" cy="22826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29" y="4347622"/>
            <a:ext cx="2627342" cy="186154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19418" r="7220"/>
          <a:stretch/>
        </p:blipFill>
        <p:spPr>
          <a:xfrm>
            <a:off x="5271548" y="4031054"/>
            <a:ext cx="1696432" cy="231242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/>
          <a:srcRect l="10397" t="28903" r="10113" b="18959"/>
          <a:stretch/>
        </p:blipFill>
        <p:spPr>
          <a:xfrm>
            <a:off x="215058" y="2571052"/>
            <a:ext cx="3132306" cy="130121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cxnSp>
        <p:nvCxnSpPr>
          <p:cNvPr id="40" name="Прямая со стрелкой 39"/>
          <p:cNvCxnSpPr>
            <a:stCxn id="19" idx="3"/>
          </p:cNvCxnSpPr>
          <p:nvPr/>
        </p:nvCxnSpPr>
        <p:spPr>
          <a:xfrm flipV="1">
            <a:off x="3347364" y="2245552"/>
            <a:ext cx="6523731" cy="97610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endCxn id="11" idx="2"/>
          </p:cNvCxnSpPr>
          <p:nvPr/>
        </p:nvCxnSpPr>
        <p:spPr>
          <a:xfrm flipV="1">
            <a:off x="2860302" y="2208294"/>
            <a:ext cx="7284881" cy="184226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endCxn id="6" idx="2"/>
          </p:cNvCxnSpPr>
          <p:nvPr/>
        </p:nvCxnSpPr>
        <p:spPr>
          <a:xfrm flipH="1" flipV="1">
            <a:off x="1991434" y="2229446"/>
            <a:ext cx="2717776" cy="196487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endCxn id="6" idx="2"/>
          </p:cNvCxnSpPr>
          <p:nvPr/>
        </p:nvCxnSpPr>
        <p:spPr>
          <a:xfrm flipH="1" flipV="1">
            <a:off x="1991434" y="2229446"/>
            <a:ext cx="4562424" cy="166397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endCxn id="6" idx="2"/>
          </p:cNvCxnSpPr>
          <p:nvPr/>
        </p:nvCxnSpPr>
        <p:spPr>
          <a:xfrm flipH="1" flipV="1">
            <a:off x="1991434" y="2229446"/>
            <a:ext cx="5947864" cy="166397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 flipV="1">
            <a:off x="6256721" y="2264567"/>
            <a:ext cx="3630617" cy="21961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Грибочек мухомор рисунок - 73 фот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062" y="4460671"/>
            <a:ext cx="1426476" cy="182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Сухарі Київські Київхліб 260 г - Ціна. Фото. опис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t="7285" r="6509" b="3773"/>
          <a:stretch/>
        </p:blipFill>
        <p:spPr bwMode="auto">
          <a:xfrm>
            <a:off x="9683769" y="2679460"/>
            <a:ext cx="1567652" cy="159964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Прямая со стрелкой 28"/>
          <p:cNvCxnSpPr/>
          <p:nvPr/>
        </p:nvCxnSpPr>
        <p:spPr>
          <a:xfrm flipH="1" flipV="1">
            <a:off x="6480701" y="2264567"/>
            <a:ext cx="3183185" cy="8648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44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975" y="1549923"/>
            <a:ext cx="2152271" cy="25368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2047" y="4298171"/>
            <a:ext cx="9983274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5400" b="1" dirty="0" err="1" smtClean="0">
                <a:solidFill>
                  <a:schemeClr val="accent2">
                    <a:lumMod val="75000"/>
                  </a:schemeClr>
                </a:solidFill>
              </a:rPr>
              <a:t>горіх</a:t>
            </a:r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   </a:t>
            </a:r>
            <a:r>
              <a:rPr lang="ru-RU" sz="5400" b="1" dirty="0" err="1" smtClean="0">
                <a:solidFill>
                  <a:schemeClr val="accent2">
                    <a:lumMod val="75000"/>
                  </a:schemeClr>
                </a:solidFill>
              </a:rPr>
              <a:t>кухар</a:t>
            </a:r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      халат       хобот</a:t>
            </a:r>
            <a:endParaRPr lang="ru-RU" sz="5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 горох   </a:t>
            </a:r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   </a:t>
            </a:r>
            <a:r>
              <a:rPr lang="ru-RU" sz="5400" b="1" dirty="0" err="1" smtClean="0">
                <a:solidFill>
                  <a:schemeClr val="accent2">
                    <a:lumMod val="75000"/>
                  </a:schemeClr>
                </a:solidFill>
              </a:rPr>
              <a:t>сухар</a:t>
            </a:r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салат       робот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38795" y="465430"/>
            <a:ext cx="9035704" cy="8638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Розглянь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малюнки</a:t>
            </a:r>
            <a:r>
              <a:rPr lang="ru-RU" sz="4000" b="1" dirty="0">
                <a:solidFill>
                  <a:schemeClr val="bg1"/>
                </a:solidFill>
              </a:rPr>
              <a:t>. Прочитай слова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403" y="1828800"/>
            <a:ext cx="2067292" cy="19790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18" y="1687475"/>
            <a:ext cx="2238478" cy="20594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246" y="1701221"/>
            <a:ext cx="1673571" cy="2106667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070908" y="5173026"/>
            <a:ext cx="30052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217049" y="5919192"/>
            <a:ext cx="30052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716975" y="5173026"/>
            <a:ext cx="30052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727353" y="5919192"/>
            <a:ext cx="30052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401118" y="5076045"/>
            <a:ext cx="30052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401118" y="5912597"/>
            <a:ext cx="30052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8988986" y="5093201"/>
            <a:ext cx="30052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8988986" y="5919192"/>
            <a:ext cx="30052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45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5643" y="494529"/>
            <a:ext cx="10830296" cy="9039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 </a:t>
            </a:r>
            <a:r>
              <a:rPr lang="ru-RU" sz="4000" b="1" dirty="0" smtClean="0">
                <a:solidFill>
                  <a:schemeClr val="bg1"/>
                </a:solidFill>
              </a:rPr>
              <a:t>і </a:t>
            </a:r>
            <a:r>
              <a:rPr lang="ru-RU" sz="4000" b="1" dirty="0" err="1" smtClean="0">
                <a:solidFill>
                  <a:schemeClr val="bg1"/>
                </a:solidFill>
              </a:rPr>
              <a:t>з’єднай</a:t>
            </a:r>
            <a:r>
              <a:rPr lang="ru-RU" sz="4000" b="1" dirty="0" smtClean="0">
                <a:solidFill>
                  <a:schemeClr val="bg1"/>
                </a:solidFill>
              </a:rPr>
              <a:t> слова і </a:t>
            </a:r>
            <a:r>
              <a:rPr lang="ru-RU" sz="4000" b="1" dirty="0" err="1" smtClean="0">
                <a:solidFill>
                  <a:schemeClr val="bg1"/>
                </a:solidFill>
              </a:rPr>
              <a:t>пояснення</a:t>
            </a:r>
            <a:r>
              <a:rPr lang="ru-RU" sz="4000" b="1" dirty="0" smtClean="0">
                <a:solidFill>
                  <a:schemeClr val="bg1"/>
                </a:solidFill>
              </a:rPr>
              <a:t> до них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png_lelik: Школьники - ученики - учителя - на прозрачном фоне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460" y="5338028"/>
            <a:ext cx="2290519" cy="133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Детские тигренка - векторные изображения, Детские тигренк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7975" y="1445946"/>
            <a:ext cx="2435225" cy="7296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хокей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290457" y="1398445"/>
            <a:ext cx="6323611" cy="7296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солодкий </a:t>
            </a:r>
            <a:r>
              <a:rPr lang="uk-UA" sz="4000" b="1" dirty="0">
                <a:solidFill>
                  <a:schemeClr val="bg1"/>
                </a:solidFill>
              </a:rPr>
              <a:t>південний плід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18" name="Прямая со стрелкой 17"/>
          <p:cNvCxnSpPr>
            <a:endCxn id="14" idx="1"/>
          </p:cNvCxnSpPr>
          <p:nvPr/>
        </p:nvCxnSpPr>
        <p:spPr>
          <a:xfrm flipV="1">
            <a:off x="2756290" y="1763282"/>
            <a:ext cx="2534167" cy="8390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кругленный прямоугольник 23"/>
          <p:cNvSpPr/>
          <p:nvPr/>
        </p:nvSpPr>
        <p:spPr>
          <a:xfrm>
            <a:off x="295506" y="3090994"/>
            <a:ext cx="2435225" cy="7296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ховрах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290457" y="2232845"/>
            <a:ext cx="6323611" cy="7296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лікар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26" name="Прямая со стрелкой 25"/>
          <p:cNvCxnSpPr>
            <a:endCxn id="28" idx="1"/>
          </p:cNvCxnSpPr>
          <p:nvPr/>
        </p:nvCxnSpPr>
        <p:spPr>
          <a:xfrm>
            <a:off x="2756290" y="1732665"/>
            <a:ext cx="2534167" cy="16994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кругленный прямоугольник 26"/>
          <p:cNvSpPr/>
          <p:nvPr/>
        </p:nvSpPr>
        <p:spPr>
          <a:xfrm>
            <a:off x="295506" y="2268470"/>
            <a:ext cx="2435225" cy="7296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хурма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290457" y="3067243"/>
            <a:ext cx="6323611" cy="7296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спортивна </a:t>
            </a:r>
            <a:r>
              <a:rPr lang="ru-RU" sz="4000" b="1" dirty="0" err="1">
                <a:solidFill>
                  <a:schemeClr val="bg1"/>
                </a:solidFill>
              </a:rPr>
              <a:t>гра</a:t>
            </a:r>
            <a:r>
              <a:rPr lang="ru-RU" sz="4000" b="1" dirty="0">
                <a:solidFill>
                  <a:schemeClr val="bg1"/>
                </a:solidFill>
              </a:rPr>
              <a:t> на </a:t>
            </a:r>
            <a:r>
              <a:rPr lang="ru-RU" sz="4000" b="1" dirty="0" err="1">
                <a:solidFill>
                  <a:schemeClr val="bg1"/>
                </a:solidFill>
              </a:rPr>
              <a:t>льоду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29" name="Прямая со стрелкой 28"/>
          <p:cNvCxnSpPr>
            <a:endCxn id="25" idx="1"/>
          </p:cNvCxnSpPr>
          <p:nvPr/>
        </p:nvCxnSpPr>
        <p:spPr>
          <a:xfrm flipV="1">
            <a:off x="2756289" y="2597682"/>
            <a:ext cx="2534168" cy="17086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Скругленный прямоугольник 29"/>
          <p:cNvSpPr/>
          <p:nvPr/>
        </p:nvSpPr>
        <p:spPr>
          <a:xfrm>
            <a:off x="295505" y="3913518"/>
            <a:ext cx="2435225" cy="7296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хірург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290457" y="3901643"/>
            <a:ext cx="6323611" cy="7296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сильний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вітер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зі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снігом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32" name="Прямая со стрелкой 31"/>
          <p:cNvCxnSpPr>
            <a:endCxn id="22" idx="1"/>
          </p:cNvCxnSpPr>
          <p:nvPr/>
        </p:nvCxnSpPr>
        <p:spPr>
          <a:xfrm>
            <a:off x="2756290" y="3462701"/>
            <a:ext cx="2534167" cy="16406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295504" y="4738517"/>
            <a:ext cx="2911765" cy="7296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хуртовина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290457" y="4738517"/>
            <a:ext cx="6323611" cy="7296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невелика </a:t>
            </a:r>
            <a:r>
              <a:rPr lang="uk-UA" sz="4000" b="1" dirty="0">
                <a:solidFill>
                  <a:schemeClr val="bg1"/>
                </a:solidFill>
              </a:rPr>
              <a:t>тварина, гризун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33" name="Прямая со стрелкой 32"/>
          <p:cNvCxnSpPr>
            <a:endCxn id="31" idx="1"/>
          </p:cNvCxnSpPr>
          <p:nvPr/>
        </p:nvCxnSpPr>
        <p:spPr>
          <a:xfrm flipV="1">
            <a:off x="3221036" y="4266480"/>
            <a:ext cx="2069421" cy="8849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41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2" name="Пес Патрон очі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994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8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637089" y="1963880"/>
            <a:ext cx="6810724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читання ми познайомимось з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великою 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друкованою буквою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</a:t>
            </a:r>
          </a:p>
          <a:p>
            <a:pPr algn="ctr"/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удосконалювати вміння читати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діалог, 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працювати з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прочитаним твором,</a:t>
            </a:r>
          </a:p>
          <a:p>
            <a:pPr algn="ctr"/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Напишемо слуховий диктант. </a:t>
            </a:r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3880"/>
            <a:ext cx="4352081" cy="435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52181</TotalTime>
  <Words>823</Words>
  <Application>Microsoft Office PowerPoint</Application>
  <PresentationFormat>Произвольный</PresentationFormat>
  <Paragraphs>164</Paragraphs>
  <Slides>23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3263</cp:revision>
  <dcterms:created xsi:type="dcterms:W3CDTF">2018-01-05T16:38:53Z</dcterms:created>
  <dcterms:modified xsi:type="dcterms:W3CDTF">2024-02-02T17:19:34Z</dcterms:modified>
</cp:coreProperties>
</file>