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1712" r:id="rId3"/>
    <p:sldId id="1606" r:id="rId4"/>
    <p:sldId id="1676" r:id="rId5"/>
    <p:sldId id="1677" r:id="rId6"/>
    <p:sldId id="1665" r:id="rId7"/>
    <p:sldId id="1710" r:id="rId8"/>
    <p:sldId id="1711" r:id="rId9"/>
    <p:sldId id="1431" r:id="rId10"/>
    <p:sldId id="1645" r:id="rId11"/>
    <p:sldId id="1688" r:id="rId12"/>
    <p:sldId id="1693" r:id="rId13"/>
    <p:sldId id="1674" r:id="rId14"/>
    <p:sldId id="1698" r:id="rId15"/>
    <p:sldId id="1704" r:id="rId16"/>
    <p:sldId id="1694" r:id="rId17"/>
    <p:sldId id="1440" r:id="rId18"/>
    <p:sldId id="1701" r:id="rId19"/>
    <p:sldId id="151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FF"/>
    <a:srgbClr val="FFB7FF"/>
    <a:srgbClr val="FF3300"/>
    <a:srgbClr val="354B80"/>
    <a:srgbClr val="FF3399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2" autoAdjust="0"/>
    <p:restoredTop sz="95274" autoAdjust="0"/>
  </p:normalViewPr>
  <p:slideViewPr>
    <p:cSldViewPr snapToGrid="0">
      <p:cViewPr varScale="1">
        <p:scale>
          <a:sx n="85" d="100"/>
          <a:sy n="85" d="100"/>
        </p:scale>
        <p:origin x="-282" y="-7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3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jpeg"/><Relationship Id="rId4" Type="http://schemas.openxmlformats.org/officeDocument/2006/relationships/image" Target="../media/image34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microsoft.com/office/2007/relationships/hdphoto" Target="../media/hdphoto8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hyperlink" Target="https://learningapps.org/watch?v=pcschn3hn22" TargetMode="Externa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microsoft.com/office/2007/relationships/hdphoto" Target="../media/hdphoto8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hyperlink" Target="https://wordwall.net/uk/embed/af13052eed9541048a761ebd5bc4b186?themeId=1&amp;templateId=83&amp;fontStackId=0" TargetMode="Externa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281344" y="4783874"/>
            <a:ext cx="9513036" cy="1021556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Віднімання кількох чисел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"/>
          <a:stretch/>
        </p:blipFill>
        <p:spPr>
          <a:xfrm>
            <a:off x="1558214" y="713459"/>
            <a:ext cx="2817593" cy="3869694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76060" y="1248499"/>
            <a:ext cx="220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9 </a:t>
            </a:r>
            <a:r>
              <a:rPr lang="uk-UA" sz="3200" dirty="0"/>
              <a:t>– 4 </a:t>
            </a:r>
            <a:r>
              <a:rPr lang="uk-UA" sz="3200" dirty="0" smtClean="0"/>
              <a:t>– 2 = </a:t>
            </a:r>
            <a:r>
              <a:rPr lang="uk-UA" sz="32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5362" y="1155202"/>
            <a:ext cx="3525204" cy="228147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І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Задачі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69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89720" y="537064"/>
            <a:ext cx="8732066" cy="745326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Вивчаю 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-228842" y="1800938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Скругленный прямоугольник 50"/>
          <p:cNvSpPr/>
          <p:nvPr/>
        </p:nvSpPr>
        <p:spPr>
          <a:xfrm>
            <a:off x="6833479" y="1555828"/>
            <a:ext cx="4023573" cy="12451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сонечок залишилося на листочку?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Поясни обчислення.</a:t>
            </a:r>
            <a:endParaRPr lang="uk-UA" sz="2200" b="1" dirty="0">
              <a:solidFill>
                <a:srgbClr val="7030A0"/>
              </a:solidFill>
            </a:endParaRPr>
          </a:p>
        </p:txBody>
      </p:sp>
      <p:pic>
        <p:nvPicPr>
          <p:cNvPr id="52" name="Picture 2" descr="Transparent Cartoon Desk Png - Transparent Background Desk Cartoon Png, Png  Download , Transparent Png Image - PNGitem">
            <a:extLst>
              <a:ext uri="{FF2B5EF4-FFF2-40B4-BE49-F238E27FC236}">
                <a16:creationId xmlns:a16="http://schemas.microsoft.com/office/drawing/2014/main" xmlns="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514458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849B291-69ED-46BB-5323-68FA118D230D}"/>
              </a:ext>
            </a:extLst>
          </p:cNvPr>
          <p:cNvSpPr txBox="1"/>
          <p:nvPr/>
        </p:nvSpPr>
        <p:spPr>
          <a:xfrm>
            <a:off x="7010675" y="3154730"/>
            <a:ext cx="3055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7 – 1 – 2 = 4</a:t>
            </a:r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133390C-D741-D6A6-8D39-91FE389E38BD}"/>
              </a:ext>
            </a:extLst>
          </p:cNvPr>
          <p:cNvSpPr txBox="1"/>
          <p:nvPr/>
        </p:nvSpPr>
        <p:spPr>
          <a:xfrm>
            <a:off x="7558700" y="2663218"/>
            <a:ext cx="47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6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6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C9CD2CFB-E978-69D1-0D54-0C5257D61B98}"/>
              </a:ext>
            </a:extLst>
          </p:cNvPr>
          <p:cNvSpPr/>
          <p:nvPr/>
        </p:nvSpPr>
        <p:spPr>
          <a:xfrm>
            <a:off x="3411654" y="4847632"/>
            <a:ext cx="7836060" cy="157209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Від зменшуваного віднімаємо перший від’ємник, запам’ятовуємо результат і від нього віднімаємо другий від’ємник.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0D03ADC6-48E7-5911-130C-E9664034C132}"/>
              </a:ext>
            </a:extLst>
          </p:cNvPr>
          <p:cNvSpPr/>
          <p:nvPr/>
        </p:nvSpPr>
        <p:spPr>
          <a:xfrm>
            <a:off x="8569757" y="3201155"/>
            <a:ext cx="613407" cy="676590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2 Матем\1 УРОКИ Листопад\4 Задачі\№069 Віднімання кількох чисел\2024-01-18_2053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373" y="1519234"/>
            <a:ext cx="2901466" cy="22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849B291-69ED-46BB-5323-68FA118D230D}"/>
              </a:ext>
            </a:extLst>
          </p:cNvPr>
          <p:cNvSpPr txBox="1"/>
          <p:nvPr/>
        </p:nvSpPr>
        <p:spPr>
          <a:xfrm>
            <a:off x="7039937" y="4100905"/>
            <a:ext cx="3055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7 – </a:t>
            </a:r>
            <a:r>
              <a:rPr lang="uk-UA" sz="4400" b="1" dirty="0" smtClean="0">
                <a:solidFill>
                  <a:srgbClr val="FF0000"/>
                </a:solidFill>
              </a:rPr>
              <a:t>2 </a:t>
            </a:r>
            <a:r>
              <a:rPr lang="uk-UA" sz="4400" b="1" dirty="0">
                <a:solidFill>
                  <a:srgbClr val="FF0000"/>
                </a:solidFill>
              </a:rPr>
              <a:t>– </a:t>
            </a:r>
            <a:r>
              <a:rPr lang="uk-UA" sz="4400" b="1" dirty="0" smtClean="0">
                <a:solidFill>
                  <a:srgbClr val="FF0000"/>
                </a:solidFill>
              </a:rPr>
              <a:t>1 </a:t>
            </a:r>
            <a:r>
              <a:rPr lang="uk-UA" sz="4400" b="1" dirty="0">
                <a:solidFill>
                  <a:srgbClr val="FF0000"/>
                </a:solidFill>
              </a:rPr>
              <a:t>= 4</a:t>
            </a:r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133390C-D741-D6A6-8D39-91FE389E38BD}"/>
              </a:ext>
            </a:extLst>
          </p:cNvPr>
          <p:cNvSpPr txBox="1"/>
          <p:nvPr/>
        </p:nvSpPr>
        <p:spPr>
          <a:xfrm>
            <a:off x="7587962" y="3609393"/>
            <a:ext cx="47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5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0D03ADC6-48E7-5911-130C-E9664034C132}"/>
              </a:ext>
            </a:extLst>
          </p:cNvPr>
          <p:cNvSpPr/>
          <p:nvPr/>
        </p:nvSpPr>
        <p:spPr>
          <a:xfrm>
            <a:off x="8599019" y="4147330"/>
            <a:ext cx="613407" cy="676590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00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 animBg="1"/>
      <p:bldP spid="57" grpId="0" animBg="1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356457" y="1282390"/>
            <a:ext cx="7666219" cy="70608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У кожній різниці назви зменшуване та </a:t>
            </a:r>
            <a:r>
              <a:rPr lang="uk-UA" dirty="0" smtClean="0">
                <a:solidFill>
                  <a:srgbClr val="7030A0"/>
                </a:solidFill>
              </a:rPr>
              <a:t>від’ємники 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3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594623"/>
            <a:ext cx="1818865" cy="40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751338" y="2240215"/>
            <a:ext cx="3037061" cy="75575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6 – 1 – 1 =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33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394719" y="3852777"/>
            <a:ext cx="1729709" cy="2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317253" y="2264148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93049" y="2028877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51337" y="3298059"/>
            <a:ext cx="3019048" cy="75575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5 – 3 – 1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23767" y="3321992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09471" y="2995968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33324" y="4386075"/>
            <a:ext cx="3037061" cy="75575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9 – 3 – 3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03456" y="4428990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61838" y="4056065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23534" y="537064"/>
            <a:ext cx="8732066" cy="745326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Обчисли</a:t>
            </a:r>
            <a:endParaRPr lang="uk-UA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16452" y="2206846"/>
            <a:ext cx="3251693" cy="73786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4 – 2 – 2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6450" y="3278947"/>
            <a:ext cx="3251693" cy="73786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9 – 1 – 8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98439" y="4386075"/>
            <a:ext cx="3251693" cy="73786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8 – 3 – 2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05841" y="2212656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99358" y="2039163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05840" y="3288272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83983" y="2962347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97674" y="4433942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79760" y="4016811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74656" y="5436844"/>
            <a:ext cx="3095729" cy="69235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7 – 2 – 1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23767" y="5439758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93049" y="5093990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86319" y="5399130"/>
            <a:ext cx="3263813" cy="73006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6 – 3 – 2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95592" y="5456312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79759" y="5017406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6" grpId="0"/>
      <p:bldP spid="50" grpId="0"/>
      <p:bldP spid="51" grpId="0"/>
      <p:bldP spid="53" grpId="0"/>
      <p:bldP spid="54" grpId="0"/>
      <p:bldP spid="23" grpId="0"/>
      <p:bldP spid="24" grpId="0"/>
      <p:bldP spid="34" grpId="0"/>
      <p:bldP spid="35" grpId="0"/>
      <p:bldP spid="36" grpId="0"/>
      <p:bldP spid="37" grpId="0"/>
      <p:bldP spid="39" grpId="0"/>
      <p:bldP spid="40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5760697" y="2252251"/>
            <a:ext cx="5157238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Для школи купили 3 волейбольні та 5 футбольних м’ячів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r>
              <a:rPr lang="uk-UA" sz="2400" b="1" dirty="0">
                <a:solidFill>
                  <a:schemeClr val="bg1"/>
                </a:solidFill>
              </a:rPr>
              <a:t> Скільки всього м’ячів придбали для школи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3" name="Прямокутник: округлені кути 1">
            <a:extLst>
              <a:ext uri="{FF2B5EF4-FFF2-40B4-BE49-F238E27FC236}">
                <a16:creationId xmlns:a16="http://schemas.microsoft.com/office/drawing/2014/main" xmlns="" id="{AB40231A-05DD-DEBE-2840-0D3CABC01D7F}"/>
              </a:ext>
            </a:extLst>
          </p:cNvPr>
          <p:cNvSpPr/>
          <p:nvPr/>
        </p:nvSpPr>
        <p:spPr>
          <a:xfrm>
            <a:off x="496687" y="2245678"/>
            <a:ext cx="4980835" cy="143425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2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87907" y="3573359"/>
            <a:ext cx="1606720" cy="3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B7D57E0-DD5D-A996-4B28-63FB62A07D6C}"/>
              </a:ext>
            </a:extLst>
          </p:cNvPr>
          <p:cNvSpPr/>
          <p:nvPr/>
        </p:nvSpPr>
        <p:spPr>
          <a:xfrm>
            <a:off x="2354070" y="1348417"/>
            <a:ext cx="7409909" cy="810978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 задачі. Що в них спільного, а що — відмінного? Поясни схеми до кожної з них. Що знаходили в кожній задачі?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6FDF4A3B-9CC8-15AD-89C3-4D3C2F848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1566388" y="5360008"/>
            <a:ext cx="3484620" cy="1226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2" name="Прямокутник: округлені кути 33">
            <a:extLst>
              <a:ext uri="{FF2B5EF4-FFF2-40B4-BE49-F238E27FC236}">
                <a16:creationId xmlns:a16="http://schemas.microsoft.com/office/drawing/2014/main" xmlns="" id="{428E6509-6FFE-D8C0-D476-C9A4001765D3}"/>
              </a:ext>
            </a:extLst>
          </p:cNvPr>
          <p:cNvSpPr/>
          <p:nvPr/>
        </p:nvSpPr>
        <p:spPr>
          <a:xfrm>
            <a:off x="1621576" y="5415690"/>
            <a:ext cx="3444921" cy="1115330"/>
          </a:xfrm>
          <a:prstGeom prst="roundRect">
            <a:avLst/>
          </a:prstGeom>
          <a:noFill/>
          <a:ln w="28575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4F138BE9-FB88-3761-DFAA-E5AA6EC09E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11996" y="5938743"/>
            <a:ext cx="336084" cy="2206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7ED4668F-9EA0-8587-B6A9-0511785763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2772083" y="5605773"/>
            <a:ext cx="424330" cy="6868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0229B117-991B-365F-3C89-4BB633C65B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2081825" y="5658941"/>
            <a:ext cx="424330" cy="6868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DC291344-2BA9-55EF-E863-A0DC52588C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3532200" y="5658941"/>
            <a:ext cx="424330" cy="686891"/>
          </a:xfrm>
          <a:prstGeom prst="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15198E4A-3743-EE16-3E19-A977CC799E1E}"/>
              </a:ext>
            </a:extLst>
          </p:cNvPr>
          <p:cNvSpPr/>
          <p:nvPr/>
        </p:nvSpPr>
        <p:spPr>
          <a:xfrm>
            <a:off x="654376" y="1562072"/>
            <a:ext cx="603682" cy="5546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D646D78C-3FAA-7B6A-1FE9-2C3C3CD1B59A}"/>
              </a:ext>
            </a:extLst>
          </p:cNvPr>
          <p:cNvSpPr/>
          <p:nvPr/>
        </p:nvSpPr>
        <p:spPr>
          <a:xfrm>
            <a:off x="791979" y="2833292"/>
            <a:ext cx="428700" cy="412231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7C1DCFC2-0F4B-BEBA-154E-139F185B46E8}"/>
              </a:ext>
            </a:extLst>
          </p:cNvPr>
          <p:cNvSpPr/>
          <p:nvPr/>
        </p:nvSpPr>
        <p:spPr>
          <a:xfrm>
            <a:off x="1300575" y="2833292"/>
            <a:ext cx="428700" cy="412231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3D2405B-EC2B-4940-1FE2-A6F18D10CCEA}"/>
              </a:ext>
            </a:extLst>
          </p:cNvPr>
          <p:cNvSpPr/>
          <p:nvPr/>
        </p:nvSpPr>
        <p:spPr>
          <a:xfrm>
            <a:off x="1829498" y="2833292"/>
            <a:ext cx="428700" cy="412231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594CE6C5-F5FD-472B-E5BD-F8EEB788F620}"/>
              </a:ext>
            </a:extLst>
          </p:cNvPr>
          <p:cNvSpPr/>
          <p:nvPr/>
        </p:nvSpPr>
        <p:spPr>
          <a:xfrm>
            <a:off x="2682513" y="2833292"/>
            <a:ext cx="428700" cy="4122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B6F00250-3C1D-C48E-8519-5214CADD4CCA}"/>
              </a:ext>
            </a:extLst>
          </p:cNvPr>
          <p:cNvSpPr/>
          <p:nvPr/>
        </p:nvSpPr>
        <p:spPr>
          <a:xfrm>
            <a:off x="3191109" y="2833292"/>
            <a:ext cx="428700" cy="4122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2E2D99AD-23D2-FA10-33A5-B6D9321E2139}"/>
              </a:ext>
            </a:extLst>
          </p:cNvPr>
          <p:cNvSpPr/>
          <p:nvPr/>
        </p:nvSpPr>
        <p:spPr>
          <a:xfrm>
            <a:off x="3720032" y="2833292"/>
            <a:ext cx="428700" cy="4122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7684F863-AEE9-992B-0C53-2D12AAC4A271}"/>
              </a:ext>
            </a:extLst>
          </p:cNvPr>
          <p:cNvSpPr/>
          <p:nvPr/>
        </p:nvSpPr>
        <p:spPr>
          <a:xfrm>
            <a:off x="4231958" y="2833292"/>
            <a:ext cx="428700" cy="4122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392C3F1E-3415-709E-7E03-7797A03CDC77}"/>
              </a:ext>
            </a:extLst>
          </p:cNvPr>
          <p:cNvSpPr/>
          <p:nvPr/>
        </p:nvSpPr>
        <p:spPr>
          <a:xfrm>
            <a:off x="4760881" y="2833292"/>
            <a:ext cx="428700" cy="4122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DF703309-3BB5-57C5-440A-523541E6AB6D}"/>
              </a:ext>
            </a:extLst>
          </p:cNvPr>
          <p:cNvSpPr/>
          <p:nvPr/>
        </p:nvSpPr>
        <p:spPr>
          <a:xfrm>
            <a:off x="654376" y="2696449"/>
            <a:ext cx="1820762" cy="66550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D3667DEE-2917-678A-3E1F-684CF59960B3}"/>
              </a:ext>
            </a:extLst>
          </p:cNvPr>
          <p:cNvSpPr/>
          <p:nvPr/>
        </p:nvSpPr>
        <p:spPr>
          <a:xfrm>
            <a:off x="2526274" y="2677684"/>
            <a:ext cx="2855609" cy="72747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EDAE5C1D-B01C-E120-BB40-F41EAA96B5FD}"/>
              </a:ext>
            </a:extLst>
          </p:cNvPr>
          <p:cNvSpPr/>
          <p:nvPr/>
        </p:nvSpPr>
        <p:spPr>
          <a:xfrm>
            <a:off x="496686" y="2449602"/>
            <a:ext cx="4980835" cy="113067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02DA44D-731E-544B-8A93-71803BC13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68934" y="5909422"/>
            <a:ext cx="387602" cy="279263"/>
          </a:xfrm>
          <a:prstGeom prst="rect">
            <a:avLst/>
          </a:prstGeom>
        </p:spPr>
      </p:pic>
      <p:sp>
        <p:nvSpPr>
          <p:cNvPr id="36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300575" y="485655"/>
            <a:ext cx="9516901" cy="785583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задачі</a:t>
            </a:r>
          </a:p>
        </p:txBody>
      </p:sp>
      <p:sp>
        <p:nvSpPr>
          <p:cNvPr id="39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5760697" y="3809313"/>
            <a:ext cx="5164849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У магазині було 5 м’ячів. Спортсмен купив 3 м’ячі. Скільки м’ячів залишилося в магазині</a:t>
            </a:r>
            <a:r>
              <a:rPr lang="uk-UA" sz="2400" b="1" dirty="0" smtClean="0">
                <a:solidFill>
                  <a:schemeClr val="bg1"/>
                </a:solidFill>
              </a:rPr>
              <a:t>? </a:t>
            </a:r>
            <a:endParaRPr lang="uk-UA" sz="2200" b="1" dirty="0">
              <a:solidFill>
                <a:schemeClr val="bg1"/>
              </a:solidFill>
            </a:endParaRPr>
          </a:p>
        </p:txBody>
      </p:sp>
      <p:sp>
        <p:nvSpPr>
          <p:cNvPr id="43" name="Прямокутник: округлені кути 1">
            <a:extLst>
              <a:ext uri="{FF2B5EF4-FFF2-40B4-BE49-F238E27FC236}">
                <a16:creationId xmlns:a16="http://schemas.microsoft.com/office/drawing/2014/main" xmlns="" id="{AB40231A-05DD-DEBE-2840-0D3CABC01D7F}"/>
              </a:ext>
            </a:extLst>
          </p:cNvPr>
          <p:cNvSpPr/>
          <p:nvPr/>
        </p:nvSpPr>
        <p:spPr>
          <a:xfrm>
            <a:off x="482420" y="3841784"/>
            <a:ext cx="4980835" cy="144575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15198E4A-3743-EE16-3E19-A977CC799E1E}"/>
              </a:ext>
            </a:extLst>
          </p:cNvPr>
          <p:cNvSpPr/>
          <p:nvPr/>
        </p:nvSpPr>
        <p:spPr>
          <a:xfrm>
            <a:off x="640109" y="3452393"/>
            <a:ext cx="603682" cy="5546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D646D78C-3FAA-7B6A-1FE9-2C3C3CD1B59A}"/>
              </a:ext>
            </a:extLst>
          </p:cNvPr>
          <p:cNvSpPr/>
          <p:nvPr/>
        </p:nvSpPr>
        <p:spPr>
          <a:xfrm>
            <a:off x="1288056" y="4378939"/>
            <a:ext cx="428700" cy="412231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7C1DCFC2-0F4B-BEBA-154E-139F185B46E8}"/>
              </a:ext>
            </a:extLst>
          </p:cNvPr>
          <p:cNvSpPr/>
          <p:nvPr/>
        </p:nvSpPr>
        <p:spPr>
          <a:xfrm>
            <a:off x="1884139" y="4382325"/>
            <a:ext cx="428700" cy="412231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B6F00250-3C1D-C48E-8519-5214CADD4CCA}"/>
              </a:ext>
            </a:extLst>
          </p:cNvPr>
          <p:cNvSpPr/>
          <p:nvPr/>
        </p:nvSpPr>
        <p:spPr>
          <a:xfrm>
            <a:off x="2879998" y="4382325"/>
            <a:ext cx="428700" cy="4122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2E2D99AD-23D2-FA10-33A5-B6D9321E2139}"/>
              </a:ext>
            </a:extLst>
          </p:cNvPr>
          <p:cNvSpPr/>
          <p:nvPr/>
        </p:nvSpPr>
        <p:spPr>
          <a:xfrm>
            <a:off x="3478328" y="4366302"/>
            <a:ext cx="428700" cy="4122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7684F863-AEE9-992B-0C53-2D12AAC4A271}"/>
              </a:ext>
            </a:extLst>
          </p:cNvPr>
          <p:cNvSpPr/>
          <p:nvPr/>
        </p:nvSpPr>
        <p:spPr>
          <a:xfrm>
            <a:off x="4103506" y="4358545"/>
            <a:ext cx="428700" cy="4122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D3667DEE-2917-678A-3E1F-684CF59960B3}"/>
              </a:ext>
            </a:extLst>
          </p:cNvPr>
          <p:cNvSpPr/>
          <p:nvPr/>
        </p:nvSpPr>
        <p:spPr>
          <a:xfrm>
            <a:off x="2492136" y="4224705"/>
            <a:ext cx="2356444" cy="72747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EDAE5C1D-B01C-E120-BB40-F41EAA96B5FD}"/>
              </a:ext>
            </a:extLst>
          </p:cNvPr>
          <p:cNvSpPr/>
          <p:nvPr/>
        </p:nvSpPr>
        <p:spPr>
          <a:xfrm>
            <a:off x="785971" y="4007082"/>
            <a:ext cx="4373732" cy="113067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Стрілка: вигнута вгору 3">
            <a:extLst>
              <a:ext uri="{FF2B5EF4-FFF2-40B4-BE49-F238E27FC236}">
                <a16:creationId xmlns:a16="http://schemas.microsoft.com/office/drawing/2014/main" xmlns="" id="{64D2DF28-696C-0799-B461-6B0C828B7EAF}"/>
              </a:ext>
            </a:extLst>
          </p:cNvPr>
          <p:cNvSpPr/>
          <p:nvPr/>
        </p:nvSpPr>
        <p:spPr>
          <a:xfrm rot="20792607">
            <a:off x="4338667" y="4039412"/>
            <a:ext cx="979966" cy="294463"/>
          </a:xfrm>
          <a:prstGeom prst="curvedDownArrow">
            <a:avLst>
              <a:gd name="adj1" fmla="val 9705"/>
              <a:gd name="adj2" fmla="val 50000"/>
              <a:gd name="adj3" fmla="val 25000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6FDF4A3B-9CC8-15AD-89C3-4D3C2F848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6167307" y="5213889"/>
            <a:ext cx="3484620" cy="1226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5" name="Прямокутник: округлені кути 33">
            <a:extLst>
              <a:ext uri="{FF2B5EF4-FFF2-40B4-BE49-F238E27FC236}">
                <a16:creationId xmlns:a16="http://schemas.microsoft.com/office/drawing/2014/main" xmlns="" id="{428E6509-6FFE-D8C0-D476-C9A4001765D3}"/>
              </a:ext>
            </a:extLst>
          </p:cNvPr>
          <p:cNvSpPr/>
          <p:nvPr/>
        </p:nvSpPr>
        <p:spPr>
          <a:xfrm>
            <a:off x="6167307" y="5213889"/>
            <a:ext cx="3425375" cy="1221413"/>
          </a:xfrm>
          <a:prstGeom prst="roundRect">
            <a:avLst/>
          </a:prstGeom>
          <a:noFill/>
          <a:ln w="28575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F138BE9-FB88-3761-DFAA-E5AA6EC09E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781352" y="5788302"/>
            <a:ext cx="336084" cy="22062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7ED4668F-9EA0-8587-B6A9-0511785763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575064" y="5460440"/>
            <a:ext cx="424330" cy="68689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0229B117-991B-365F-3C89-4BB633C65B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407844" y="5518504"/>
            <a:ext cx="424330" cy="68689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D46F21E6-DF3B-D409-ED04-1F21E9BA2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512" y="5755108"/>
            <a:ext cx="265014" cy="218247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42B666CD-9515-1348-17B4-6F63D537D6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117436" y="5518504"/>
            <a:ext cx="470074" cy="68689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3934382" y="5695111"/>
            <a:ext cx="97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(м.)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587510" y="5440250"/>
            <a:ext cx="97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(м.)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71" grpId="0" animBg="1"/>
      <p:bldP spid="72" grpId="0" animBg="1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902024" y="3511275"/>
            <a:ext cx="9205910" cy="254916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61972" b="80242"/>
          <a:stretch/>
        </p:blipFill>
        <p:spPr>
          <a:xfrm>
            <a:off x="1951752" y="3396444"/>
            <a:ext cx="9106453" cy="2664000"/>
          </a:xfrm>
          <a:prstGeom prst="round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4171CAA7-7FDE-289B-A004-A498B62285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746530" y="4451303"/>
            <a:ext cx="381740" cy="60433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818C247-6155-5330-C025-45B02E4A7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7310820" y="4437018"/>
            <a:ext cx="470074" cy="6868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0F9882CE-2415-3B60-86E3-77322D61B7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6571700" y="4429793"/>
            <a:ext cx="424330" cy="6868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830DF36B-A043-CB6F-DE3D-661B74B98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3196656" y="3645556"/>
            <a:ext cx="424330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2DE87EF-A64A-C86E-BF43-99A2862EF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3960771" y="5180747"/>
            <a:ext cx="381740" cy="68689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CDF99BAE-1865-A639-36DC-9F4428575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356087" y="3965847"/>
            <a:ext cx="364486" cy="189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C7D21EA7-5F7D-A8E5-FBDC-4753E89EA9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3178618" y="4384544"/>
            <a:ext cx="424330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9C72BB02-F244-B7E4-8227-F425B56E2C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476145" y="3989673"/>
            <a:ext cx="364486" cy="18915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1F2F9D38-A930-9993-1E1A-902D1DF03D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366321" y="4692302"/>
            <a:ext cx="364486" cy="18915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C80D5FC-5B43-2A15-B457-81C3CA5F6B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342816" y="5440284"/>
            <a:ext cx="364486" cy="18915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5A5587D-9AC7-272F-5435-F78D1A7E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8814784" y="3724164"/>
            <a:ext cx="424330" cy="68689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BD4CC740-26E8-39AA-AAC3-9CA8686A8C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371995" y="3694837"/>
            <a:ext cx="381740" cy="6043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D95F7D5F-A8C4-2FC0-6D69-6AE0739E91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989916" y="3718780"/>
            <a:ext cx="424330" cy="68689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BAB8E006-AF77-0A39-133D-F97DB62FFB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16047" y="3731512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12018BF8-F2B6-AC17-988D-0A99A5B19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108372" y="3694838"/>
            <a:ext cx="381740" cy="60433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B14CAF8B-2001-41EE-9F48-3C18717039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56405" y="5222852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B2A78DCB-FBB4-DFEC-4DE1-487E6426CF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249729" y="5186178"/>
            <a:ext cx="381740" cy="60433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B2715289-C623-D09D-1E32-3967AEE96A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262456" y="5176662"/>
            <a:ext cx="381740" cy="60433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7DDCFCA8-5D8B-1038-F78B-525D8A9BBD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8850851" y="5184275"/>
            <a:ext cx="387602" cy="68689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8F1E3B24-BF32-CAE1-2CD9-77ED467B78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2478441" y="4443190"/>
            <a:ext cx="387602" cy="68689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CE6FBD9-1513-DF32-D38F-79CBE54EE6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503440" y="4714459"/>
            <a:ext cx="364486" cy="18915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454E613E-FE07-40B5-2B2E-BBC2D36989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2535151" y="5185120"/>
            <a:ext cx="317675" cy="68689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63B68429-F29B-6A0B-12C1-F445EBCFC9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492888" y="5433989"/>
            <a:ext cx="364486" cy="189154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081B4A3-A2EA-9158-EADF-3E44F894C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972553" y="4444908"/>
            <a:ext cx="424330" cy="68689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D2817141-8105-90F3-1289-2865544E0C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707302" y="3718780"/>
            <a:ext cx="470074" cy="68689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385BA89A-A819-E69F-FC32-D578D3CDC2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085235" y="4452140"/>
            <a:ext cx="470074" cy="68689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90D624D-47A4-67D5-82EE-C32E236F2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7811" y="3924769"/>
            <a:ext cx="265014" cy="21824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F2E3579D-14DC-0F76-E6E6-CC23EB36C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5929" y="3924769"/>
            <a:ext cx="265014" cy="21824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62ED1BB-248F-D4AF-344F-506B45293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7811" y="4658119"/>
            <a:ext cx="265014" cy="21824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8F459BB5-665F-08EC-5662-BEFE85CE5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287" y="4650189"/>
            <a:ext cx="265014" cy="21824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F64458B5-E96C-3CAE-05C0-0DDD9F7B9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7811" y="5418598"/>
            <a:ext cx="265014" cy="21824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7F088F4B-6EB0-E514-062D-7DBD091AA4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287" y="5410668"/>
            <a:ext cx="265014" cy="21824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977F8240-3A27-F39D-DE47-ECD834F5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580469" y="3622401"/>
            <a:ext cx="424330" cy="68689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968ED82E-7701-B88E-3224-9E20A2AF4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119" y="3924769"/>
            <a:ext cx="265014" cy="218247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FDF90043-9532-D6D8-A0AC-B8B632A2F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1379" y="3924769"/>
            <a:ext cx="265014" cy="218247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67F6916D-BAEA-CE51-BA1B-F41035E8EA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38906" y="3730869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7622904F-8A0A-B6C6-23F8-EFDB97040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119" y="4671341"/>
            <a:ext cx="265014" cy="21824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EE1C6958-E442-B3B7-0E6F-FB8046E2C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1379" y="4671341"/>
            <a:ext cx="265014" cy="21824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58595A6A-5CCE-2F62-4E4C-BDBEA75DE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119" y="5410668"/>
            <a:ext cx="265014" cy="21824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220B4B1E-AA26-7C47-EFEB-554100996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1379" y="5410668"/>
            <a:ext cx="265014" cy="21824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9D71242D-EB7D-76CF-854B-EC5AB7D0C6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83437" y="4487977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8C0C733A-5D21-00FD-0267-DCD33CD6C1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53666" y="5222852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7F92341B-CC16-C81C-38F5-C8D72085DA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282487" y="5212877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623D44AC-FAE7-559E-12CF-3EB144FA34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119627" y="5185602"/>
            <a:ext cx="381740" cy="604335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2088943" y="2730931"/>
            <a:ext cx="1647851" cy="6917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chemeClr val="bg1"/>
                </a:solidFill>
              </a:rPr>
              <a:t>Обчисли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3" y="1111947"/>
            <a:ext cx="1647851" cy="36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Скругленный прямоугольник 93"/>
          <p:cNvSpPr/>
          <p:nvPr/>
        </p:nvSpPr>
        <p:spPr>
          <a:xfrm>
            <a:off x="1902024" y="410523"/>
            <a:ext cx="8732066" cy="76211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569256"/>
            <a:ext cx="1338146" cy="1288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51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</a:t>
            </a:r>
            <a:r>
              <a:rPr lang="en-US" sz="2800" b="1" dirty="0" smtClean="0">
                <a:solidFill>
                  <a:schemeClr val="bg1"/>
                </a:solidFill>
              </a:rPr>
              <a:t>1-2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2 Матем\1 УРОКИ Листопад\4 Задачі\№069 Віднімання кількох чисел\2024-01-18_21581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11" y="1437045"/>
            <a:ext cx="6144152" cy="129388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2076740" y="1437046"/>
            <a:ext cx="2074901" cy="9589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Напиши за зразком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830DF36B-A043-CB6F-DE3D-661B74B98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2754288" y="3278955"/>
            <a:ext cx="424330" cy="68689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0F9882CE-2415-3B60-86E3-77322D61B7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2825399" y="4093573"/>
            <a:ext cx="424330" cy="68689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72DE87EF-A64A-C86E-BF43-99A2862EF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2814916" y="4847970"/>
            <a:ext cx="381740" cy="68689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05A5587D-9AC7-272F-5435-F78D1A7E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6929841" y="3388066"/>
            <a:ext cx="424330" cy="68689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D2817141-8105-90F3-1289-2865544E0C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6942067" y="4058163"/>
            <a:ext cx="470074" cy="68689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B2715289-C623-D09D-1E32-3967AEE96A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843393" y="4854516"/>
            <a:ext cx="381740" cy="60433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8C0C733A-5D21-00FD-0267-DCD33CD6C1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76037" y="4866328"/>
            <a:ext cx="455016" cy="5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2840" b="74390"/>
          <a:stretch/>
        </p:blipFill>
        <p:spPr>
          <a:xfrm>
            <a:off x="2932992" y="3243405"/>
            <a:ext cx="6503971" cy="34526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" name="Скругленный прямоугольник 18"/>
          <p:cNvSpPr/>
          <p:nvPr/>
        </p:nvSpPr>
        <p:spPr>
          <a:xfrm>
            <a:off x="2883263" y="3232480"/>
            <a:ext cx="6553700" cy="3507025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171CAA7-7FDE-289B-A004-A498B62285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989967" y="5770386"/>
            <a:ext cx="381740" cy="6043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818C247-6155-5330-C025-45B02E4A7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7188639" y="4282838"/>
            <a:ext cx="470074" cy="6868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F9882CE-2415-3B60-86E3-77322D61B7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6407083" y="4267934"/>
            <a:ext cx="424330" cy="6868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30DF36B-A043-CB6F-DE3D-661B74B98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172023" y="4954825"/>
            <a:ext cx="424330" cy="6868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2DE87EF-A64A-C86E-BF43-99A2862EF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459055" y="5031236"/>
            <a:ext cx="381740" cy="6868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CDF99BAE-1865-A639-36DC-9F4428575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568185" y="3836606"/>
            <a:ext cx="364486" cy="18915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C72BB02-F244-B7E4-8227-F425B56E2C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327277" y="3822855"/>
            <a:ext cx="364486" cy="18915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1F2F9D38-A930-9993-1E1A-902D1DF03D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604834" y="4532847"/>
            <a:ext cx="364486" cy="18915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C80D5FC-5B43-2A15-B457-81C3CA5F6B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604834" y="5300678"/>
            <a:ext cx="364486" cy="18915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5A5587D-9AC7-272F-5435-F78D1A7E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8698061" y="3553637"/>
            <a:ext cx="424330" cy="6868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BD4CC740-26E8-39AA-AAC3-9CA8686A8C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251223" y="3552772"/>
            <a:ext cx="381740" cy="60433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D95F7D5F-A8C4-2FC0-6D69-6AE0739E91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208141" y="3547165"/>
            <a:ext cx="424330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BAB8E006-AF77-0A39-133D-F97DB62FFB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397286" y="3578473"/>
            <a:ext cx="455016" cy="567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12018BF8-F2B6-AC17-988D-0A99A5B19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089611" y="3541799"/>
            <a:ext cx="381740" cy="60433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B14CAF8B-2001-41EE-9F48-3C18717039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241018" y="5817985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2715289-C623-D09D-1E32-3967AEE96A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477340" y="5786515"/>
            <a:ext cx="381740" cy="60433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2CE6FBD9-1513-DF32-D38F-79CBE54EE6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329516" y="4561228"/>
            <a:ext cx="364486" cy="18915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454E613E-FE07-40B5-2B2E-BBC2D36989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4989967" y="3556030"/>
            <a:ext cx="317675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63B68429-F29B-6A0B-12C1-F445EBCFC9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355824" y="5311497"/>
            <a:ext cx="364486" cy="18915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081B4A3-A2EA-9158-EADF-3E44F894C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434720" y="4290394"/>
            <a:ext cx="424330" cy="6868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D2817141-8105-90F3-1289-2865544E0C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929658" y="5031236"/>
            <a:ext cx="470074" cy="6868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385BA89A-A819-E69F-FC32-D578D3CDC2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7931972" y="4299101"/>
            <a:ext cx="470074" cy="68689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90D624D-47A4-67D5-82EE-C32E236F2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9050" y="3771730"/>
            <a:ext cx="265014" cy="21824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F64458B5-E96C-3CAE-05C0-0DDD9F7B9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9050" y="5265559"/>
            <a:ext cx="265014" cy="21824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977F8240-3A27-F39D-DE47-ECD834F5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3397286" y="5703986"/>
            <a:ext cx="424330" cy="68689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968ED82E-7701-B88E-3224-9E20A2AF4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795" y="3781486"/>
            <a:ext cx="265014" cy="21824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FDF90043-9532-D6D8-A0AC-B8B632A2F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7019" y="3799898"/>
            <a:ext cx="265014" cy="21824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67F6916D-BAEA-CE51-BA1B-F41035E8EA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21064" y="5804851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8595A6A-5CCE-2F62-4E4C-BDBEA75DE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069" y="5265559"/>
            <a:ext cx="265014" cy="21824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220B4B1E-AA26-7C47-EFEB-554100996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4740" y="5270652"/>
            <a:ext cx="265014" cy="21824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623D44AC-FAE7-559E-12CF-3EB144FA34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754517" y="5059091"/>
            <a:ext cx="381740" cy="60433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E6656465-B218-0358-25C2-C3F4400290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734856" y="4492885"/>
            <a:ext cx="429443" cy="2819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EC23B785-023B-B5B5-143C-EE05CAD557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522934" y="5048532"/>
            <a:ext cx="317675" cy="68689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67377D39-F43E-A96F-E352-84FB1935BC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742580" y="5984267"/>
            <a:ext cx="429443" cy="2819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2B87EEAC-E50A-EEF6-A96A-3A53027C86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143855" y="5703165"/>
            <a:ext cx="424330" cy="68689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B1013104-4626-C3F1-9B97-70CC0C29F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568185" y="6009162"/>
            <a:ext cx="364486" cy="18915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0CC33F09-AC37-2356-B42C-D722716536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6443253" y="3532385"/>
            <a:ext cx="424330" cy="68689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0FADACC-891A-9A6E-19F9-28D2F52A56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956522" y="3556030"/>
            <a:ext cx="424330" cy="68689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E866375-683F-905F-361B-AB4AC08CB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720405" y="4508256"/>
            <a:ext cx="429443" cy="28190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A396DC4-DE0D-FBDD-96AB-C234460BE8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475397" y="4508256"/>
            <a:ext cx="429443" cy="281908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C4E3BDAD-504D-7505-B2DC-BA29B1E3AA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8688804" y="4314374"/>
            <a:ext cx="424330" cy="68689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82E75ABF-B6B4-D82F-2DF2-4DE308C25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193934" y="5048531"/>
            <a:ext cx="424330" cy="68689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99901D12-BDD4-D03A-7E01-AAFB523766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7916931" y="5031235"/>
            <a:ext cx="470074" cy="68689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C4CBA2D4-3A77-AA9F-213E-F982E80D1A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720405" y="5984106"/>
            <a:ext cx="429443" cy="281908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4917658A-CA87-3DFB-3016-8688ABD5DB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502529" y="5981571"/>
            <a:ext cx="429443" cy="28190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A923E5F0-7924-704A-59B7-AD580C90F7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908865" y="5786499"/>
            <a:ext cx="424330" cy="6868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453E71DE-C76B-18DC-43EE-9B21E600E6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330682" y="6056961"/>
            <a:ext cx="364486" cy="18915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9AD6CB78-CC9B-26FA-61C5-8128D59626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8651656" y="5720924"/>
            <a:ext cx="424330" cy="686891"/>
          </a:xfrm>
          <a:prstGeom prst="rect">
            <a:avLst/>
          </a:prstGeom>
        </p:spPr>
      </p:pic>
      <p:pic>
        <p:nvPicPr>
          <p:cNvPr id="84" name="Picture 2" descr="Пирамидка клипарт (56 фото) » Рисунки для срисовки и не только">
            <a:extLst>
              <a:ext uri="{FF2B5EF4-FFF2-40B4-BE49-F238E27FC236}">
                <a16:creationId xmlns:a16="http://schemas.microsoft.com/office/drawing/2014/main" xmlns="" id="{93328B5C-DEFF-1DE8-19D8-8910986B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3" y="1272886"/>
            <a:ext cx="1069501" cy="15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3574459A-7331-135D-AEC6-523570AA718F}"/>
              </a:ext>
            </a:extLst>
          </p:cNvPr>
          <p:cNvSpPr/>
          <p:nvPr/>
        </p:nvSpPr>
        <p:spPr>
          <a:xfrm>
            <a:off x="883922" y="2051094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6" name="Picture 4" descr="Мишка держит красное сердце клипарт-картинка. Бесплатная загрузка. |  Creazilla">
            <a:extLst>
              <a:ext uri="{FF2B5EF4-FFF2-40B4-BE49-F238E27FC236}">
                <a16:creationId xmlns:a16="http://schemas.microsoft.com/office/drawing/2014/main" xmlns="" id="{656E798A-E03F-9C7C-74E6-31726C79B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82" y="3058253"/>
            <a:ext cx="1186559" cy="15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Овал 86">
            <a:extLst>
              <a:ext uri="{FF2B5EF4-FFF2-40B4-BE49-F238E27FC236}">
                <a16:creationId xmlns:a16="http://schemas.microsoft.com/office/drawing/2014/main" xmlns="" id="{56D674CF-C7CD-5E36-E7F3-BCADA151E5E4}"/>
              </a:ext>
            </a:extLst>
          </p:cNvPr>
          <p:cNvSpPr/>
          <p:nvPr/>
        </p:nvSpPr>
        <p:spPr>
          <a:xfrm>
            <a:off x="1738574" y="3771730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8" name="Picture 6" descr="Белый медведь мультяшный - фото и картинки abrakadabra.fun">
            <a:extLst>
              <a:ext uri="{FF2B5EF4-FFF2-40B4-BE49-F238E27FC236}">
                <a16:creationId xmlns:a16="http://schemas.microsoft.com/office/drawing/2014/main" xmlns="" id="{6185AE35-43B3-DE49-0CA2-D516ACC22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5" y="3952520"/>
            <a:ext cx="1274939" cy="149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xmlns="" id="{B745A977-872F-5576-460B-4FDA36F6B1B4}"/>
              </a:ext>
            </a:extLst>
          </p:cNvPr>
          <p:cNvSpPr/>
          <p:nvPr/>
        </p:nvSpPr>
        <p:spPr>
          <a:xfrm>
            <a:off x="803877" y="4649210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0" name="Picture 8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621DDF94-46B1-2E83-584B-F725D2B9B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30" y="1599765"/>
            <a:ext cx="1632919" cy="16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xmlns="" id="{3FBE5E23-D19A-335E-2886-C610F041B906}"/>
              </a:ext>
            </a:extLst>
          </p:cNvPr>
          <p:cNvSpPr/>
          <p:nvPr/>
        </p:nvSpPr>
        <p:spPr>
          <a:xfrm>
            <a:off x="3251508" y="2514062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" name="Picture 10" descr="Download Dump Truck Vector Png Clipart - Грузовая Машина Пнг - Full Size  PNG Image - PNGkit">
            <a:extLst>
              <a:ext uri="{FF2B5EF4-FFF2-40B4-BE49-F238E27FC236}">
                <a16:creationId xmlns:a16="http://schemas.microsoft.com/office/drawing/2014/main" xmlns="" id="{3F7C2ADC-8A73-72B1-E38E-876B917EE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70" y="1806251"/>
            <a:ext cx="1865640" cy="11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20FCFCF2-6E56-E86E-B611-7068EC75416F}"/>
              </a:ext>
            </a:extLst>
          </p:cNvPr>
          <p:cNvSpPr/>
          <p:nvPr/>
        </p:nvSpPr>
        <p:spPr>
          <a:xfrm>
            <a:off x="6838645" y="2080866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4" name="Picture 12" descr="клипарт | Записи в рубрике клипарт | Дневник rosinka7304 : LiveInternet -  Российский Сервис Онлайн-Дневников | Ilustrações, Pintura infantil, Coelhos">
            <a:extLst>
              <a:ext uri="{FF2B5EF4-FFF2-40B4-BE49-F238E27FC236}">
                <a16:creationId xmlns:a16="http://schemas.microsoft.com/office/drawing/2014/main" xmlns="" id="{B6331A7B-1B6C-5B58-8EA9-033D354B8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359" y="1495854"/>
            <a:ext cx="1165260" cy="16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Овал 94">
            <a:extLst>
              <a:ext uri="{FF2B5EF4-FFF2-40B4-BE49-F238E27FC236}">
                <a16:creationId xmlns:a16="http://schemas.microsoft.com/office/drawing/2014/main" xmlns="" id="{492E0FDE-DCAA-7F7A-F202-E25A2E18FA5C}"/>
              </a:ext>
            </a:extLst>
          </p:cNvPr>
          <p:cNvSpPr/>
          <p:nvPr/>
        </p:nvSpPr>
        <p:spPr>
          <a:xfrm>
            <a:off x="8602065" y="2432668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6" name="Picture 14" descr="Изображения Ice Cream | Бесплатные векторы, стоковые фото и PSD">
            <a:extLst>
              <a:ext uri="{FF2B5EF4-FFF2-40B4-BE49-F238E27FC236}">
                <a16:creationId xmlns:a16="http://schemas.microsoft.com/office/drawing/2014/main" xmlns="" id="{C6A07066-7F02-3535-F179-08078588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61" y="1536868"/>
            <a:ext cx="1069501" cy="189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Овал 96">
            <a:extLst>
              <a:ext uri="{FF2B5EF4-FFF2-40B4-BE49-F238E27FC236}">
                <a16:creationId xmlns:a16="http://schemas.microsoft.com/office/drawing/2014/main" xmlns="" id="{1B908FD9-5296-45F6-A77A-FDA89CD593D6}"/>
              </a:ext>
            </a:extLst>
          </p:cNvPr>
          <p:cNvSpPr/>
          <p:nvPr/>
        </p:nvSpPr>
        <p:spPr>
          <a:xfrm>
            <a:off x="10530699" y="2208550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8" name="Picture 16" descr="Круассан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60059DFB-F1F7-FFD1-EECF-5C0726CB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759" y="3256672"/>
            <a:ext cx="1510674" cy="15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623C4F2E-FD50-DB54-E0B7-DF32D3642213}"/>
              </a:ext>
            </a:extLst>
          </p:cNvPr>
          <p:cNvSpPr/>
          <p:nvPr/>
        </p:nvSpPr>
        <p:spPr>
          <a:xfrm>
            <a:off x="9688152" y="3403782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0" name="Picture 18" descr="Клипарт ватрушка (66 фото) » Рисунки для срисовки и не только">
            <a:extLst>
              <a:ext uri="{FF2B5EF4-FFF2-40B4-BE49-F238E27FC236}">
                <a16:creationId xmlns:a16="http://schemas.microsoft.com/office/drawing/2014/main" xmlns="" id="{B9EF1E92-2380-1C48-88E6-2B600AD44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654" y="3958292"/>
            <a:ext cx="1528123" cy="13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Овал 100">
            <a:extLst>
              <a:ext uri="{FF2B5EF4-FFF2-40B4-BE49-F238E27FC236}">
                <a16:creationId xmlns:a16="http://schemas.microsoft.com/office/drawing/2014/main" xmlns="" id="{E6729236-40CF-F1A5-57EF-17512D64DB27}"/>
              </a:ext>
            </a:extLst>
          </p:cNvPr>
          <p:cNvSpPr/>
          <p:nvPr/>
        </p:nvSpPr>
        <p:spPr>
          <a:xfrm>
            <a:off x="11137988" y="4558904"/>
            <a:ext cx="831828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" name="Picture 20" descr="Пончик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39F7B41C-476A-E6A3-7707-60701E77A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513" y="5119532"/>
            <a:ext cx="1288283" cy="128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Овал 102">
            <a:extLst>
              <a:ext uri="{FF2B5EF4-FFF2-40B4-BE49-F238E27FC236}">
                <a16:creationId xmlns:a16="http://schemas.microsoft.com/office/drawing/2014/main" xmlns="" id="{C24C55E5-FC2B-F797-9640-5713B0726046}"/>
              </a:ext>
            </a:extLst>
          </p:cNvPr>
          <p:cNvSpPr/>
          <p:nvPr/>
        </p:nvSpPr>
        <p:spPr>
          <a:xfrm>
            <a:off x="10144803" y="5410974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xmlns="" id="{9FEC8884-AE0C-995E-75C3-83DF07A9BD9E}"/>
              </a:ext>
            </a:extLst>
          </p:cNvPr>
          <p:cNvSpPr/>
          <p:nvPr/>
        </p:nvSpPr>
        <p:spPr>
          <a:xfrm>
            <a:off x="9700074" y="3405564"/>
            <a:ext cx="665426" cy="61884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xmlns="" id="{BCF0B349-27F2-6564-6B56-14105345A0C7}"/>
              </a:ext>
            </a:extLst>
          </p:cNvPr>
          <p:cNvSpPr/>
          <p:nvPr/>
        </p:nvSpPr>
        <p:spPr>
          <a:xfrm>
            <a:off x="1738574" y="3771730"/>
            <a:ext cx="665426" cy="61884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9A5D0298-2C0A-08EE-A44C-AC70CBCC7CB9}"/>
              </a:ext>
            </a:extLst>
          </p:cNvPr>
          <p:cNvSpPr/>
          <p:nvPr/>
        </p:nvSpPr>
        <p:spPr>
          <a:xfrm>
            <a:off x="8611729" y="2435064"/>
            <a:ext cx="665426" cy="61884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xmlns="" id="{0D3D8AF0-3D3B-34D9-8CAA-73219251EB76}"/>
              </a:ext>
            </a:extLst>
          </p:cNvPr>
          <p:cNvSpPr/>
          <p:nvPr/>
        </p:nvSpPr>
        <p:spPr>
          <a:xfrm>
            <a:off x="11145175" y="4542911"/>
            <a:ext cx="816762" cy="61884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xmlns="" id="{B8401C5A-EC09-9193-89B4-7C13FA948DB2}"/>
              </a:ext>
            </a:extLst>
          </p:cNvPr>
          <p:cNvSpPr/>
          <p:nvPr/>
        </p:nvSpPr>
        <p:spPr>
          <a:xfrm>
            <a:off x="10155422" y="5406074"/>
            <a:ext cx="665426" cy="61884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xmlns="" id="{4E4D5309-168A-B90D-1A94-238D6085B07B}"/>
              </a:ext>
            </a:extLst>
          </p:cNvPr>
          <p:cNvSpPr/>
          <p:nvPr/>
        </p:nvSpPr>
        <p:spPr>
          <a:xfrm>
            <a:off x="6844270" y="2080865"/>
            <a:ext cx="665426" cy="61884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xmlns="" id="{D6DB96F2-04DC-E3FC-F81A-DFDFC33F1FF0}"/>
              </a:ext>
            </a:extLst>
          </p:cNvPr>
          <p:cNvSpPr/>
          <p:nvPr/>
        </p:nvSpPr>
        <p:spPr>
          <a:xfrm>
            <a:off x="10530699" y="2225198"/>
            <a:ext cx="665426" cy="61884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9A8CF24C-12AA-D0CD-389C-534C11D634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4174124" y="4282837"/>
            <a:ext cx="381740" cy="68689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F41239F4-D396-7FA3-A77E-462794E47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4976507" y="4290394"/>
            <a:ext cx="387602" cy="686891"/>
          </a:xfrm>
          <a:prstGeom prst="rect">
            <a:avLst/>
          </a:prstGeom>
        </p:spPr>
      </p:pic>
      <p:sp>
        <p:nvSpPr>
          <p:cNvPr id="113" name="Овал 112">
            <a:extLst>
              <a:ext uri="{FF2B5EF4-FFF2-40B4-BE49-F238E27FC236}">
                <a16:creationId xmlns:a16="http://schemas.microsoft.com/office/drawing/2014/main" xmlns="" id="{D3F4C1DD-5423-8EC9-AC94-D1629600C565}"/>
              </a:ext>
            </a:extLst>
          </p:cNvPr>
          <p:cNvSpPr/>
          <p:nvPr/>
        </p:nvSpPr>
        <p:spPr>
          <a:xfrm>
            <a:off x="800262" y="4651176"/>
            <a:ext cx="665426" cy="61884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0DCD532A-BCAA-BA1E-B97B-5B01DA1C0F72}"/>
              </a:ext>
            </a:extLst>
          </p:cNvPr>
          <p:cNvSpPr txBox="1"/>
          <p:nvPr/>
        </p:nvSpPr>
        <p:spPr>
          <a:xfrm>
            <a:off x="3512735" y="1174225"/>
            <a:ext cx="6921134" cy="4495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>
                <a:solidFill>
                  <a:srgbClr val="7030A0"/>
                </a:solidFill>
              </a:rPr>
              <a:t>Обчисли. Знайди відповіді в кружечках і зафарбуй їх. 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1902024" y="410523"/>
            <a:ext cx="8732066" cy="76211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6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569256"/>
            <a:ext cx="1338146" cy="1288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51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2840" b="87744"/>
          <a:stretch/>
        </p:blipFill>
        <p:spPr>
          <a:xfrm>
            <a:off x="2870942" y="4335626"/>
            <a:ext cx="6503971" cy="1652264"/>
          </a:xfrm>
          <a:prstGeom prst="roundRect">
            <a:avLst/>
          </a:prstGeom>
        </p:spPr>
      </p:pic>
      <p:sp>
        <p:nvSpPr>
          <p:cNvPr id="115" name="Скругленный прямоугольник 114"/>
          <p:cNvSpPr/>
          <p:nvPr/>
        </p:nvSpPr>
        <p:spPr>
          <a:xfrm>
            <a:off x="2821213" y="4324701"/>
            <a:ext cx="6553700" cy="1663190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1F2F9D38-A930-9993-1E1A-902D1DF03D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132154" y="4920765"/>
            <a:ext cx="364486" cy="189154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0DCD532A-BCAA-BA1E-B97B-5B01DA1C0F72}"/>
              </a:ext>
            </a:extLst>
          </p:cNvPr>
          <p:cNvSpPr txBox="1"/>
          <p:nvPr/>
        </p:nvSpPr>
        <p:spPr>
          <a:xfrm>
            <a:off x="2079277" y="1192222"/>
            <a:ext cx="7917449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>
                <a:solidFill>
                  <a:srgbClr val="7030A0"/>
                </a:solidFill>
              </a:rPr>
              <a:t>Запиши числа, кружечки з якими залишилися незафарбованими. Обчисли суму цих чисел.</a:t>
            </a: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F081B4A3-A2EA-9158-EADF-3E44F894C8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160253" y="4638121"/>
            <a:ext cx="424330" cy="6868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E6656465-B218-0358-25C2-C3F440029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284163" y="4874388"/>
            <a:ext cx="429443" cy="281908"/>
          </a:xfrm>
          <a:prstGeom prst="rect">
            <a:avLst/>
          </a:prstGeom>
        </p:spPr>
      </p:pic>
      <p:pic>
        <p:nvPicPr>
          <p:cNvPr id="120" name="Picture 2" descr="Пирамидка клипарт (56 фото) » Рисунки для срисовки и не только">
            <a:extLst>
              <a:ext uri="{FF2B5EF4-FFF2-40B4-BE49-F238E27FC236}">
                <a16:creationId xmlns:a16="http://schemas.microsoft.com/office/drawing/2014/main" xmlns="" id="{93328B5C-DEFF-1DE8-19D8-8910986B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7" y="3087690"/>
            <a:ext cx="1069501" cy="15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Овал 120">
            <a:extLst>
              <a:ext uri="{FF2B5EF4-FFF2-40B4-BE49-F238E27FC236}">
                <a16:creationId xmlns:a16="http://schemas.microsoft.com/office/drawing/2014/main" xmlns="" id="{3574459A-7331-135D-AEC6-523570AA718F}"/>
              </a:ext>
            </a:extLst>
          </p:cNvPr>
          <p:cNvSpPr/>
          <p:nvPr/>
        </p:nvSpPr>
        <p:spPr>
          <a:xfrm>
            <a:off x="659496" y="3865898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" name="Picture 4" descr="Мишка держит красное сердце клипарт-картинка. Бесплатная загрузка. |  Creazilla">
            <a:extLst>
              <a:ext uri="{FF2B5EF4-FFF2-40B4-BE49-F238E27FC236}">
                <a16:creationId xmlns:a16="http://schemas.microsoft.com/office/drawing/2014/main" xmlns="" id="{656E798A-E03F-9C7C-74E6-31726C79B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79" y="2297443"/>
            <a:ext cx="1186559" cy="15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Овал 122">
            <a:extLst>
              <a:ext uri="{FF2B5EF4-FFF2-40B4-BE49-F238E27FC236}">
                <a16:creationId xmlns:a16="http://schemas.microsoft.com/office/drawing/2014/main" xmlns="" id="{56D674CF-C7CD-5E36-E7F3-BCADA151E5E4}"/>
              </a:ext>
            </a:extLst>
          </p:cNvPr>
          <p:cNvSpPr/>
          <p:nvPr/>
        </p:nvSpPr>
        <p:spPr>
          <a:xfrm>
            <a:off x="2176245" y="2988426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4" name="Picture 6" descr="Белый медведь мультяшный - фото и картинки abrakadabra.fun">
            <a:extLst>
              <a:ext uri="{FF2B5EF4-FFF2-40B4-BE49-F238E27FC236}">
                <a16:creationId xmlns:a16="http://schemas.microsoft.com/office/drawing/2014/main" xmlns="" id="{6185AE35-43B3-DE49-0CA2-D516ACC22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32" y="4914799"/>
            <a:ext cx="1274939" cy="149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Овал 124">
            <a:extLst>
              <a:ext uri="{FF2B5EF4-FFF2-40B4-BE49-F238E27FC236}">
                <a16:creationId xmlns:a16="http://schemas.microsoft.com/office/drawing/2014/main" xmlns="" id="{B745A977-872F-5576-460B-4FDA36F6B1B4}"/>
              </a:ext>
            </a:extLst>
          </p:cNvPr>
          <p:cNvSpPr/>
          <p:nvPr/>
        </p:nvSpPr>
        <p:spPr>
          <a:xfrm>
            <a:off x="1547448" y="5608140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6" name="Picture 8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621DDF94-46B1-2E83-584B-F725D2B9B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40" y="2151841"/>
            <a:ext cx="1632919" cy="16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Овал 126">
            <a:extLst>
              <a:ext uri="{FF2B5EF4-FFF2-40B4-BE49-F238E27FC236}">
                <a16:creationId xmlns:a16="http://schemas.microsoft.com/office/drawing/2014/main" xmlns="" id="{3FBE5E23-D19A-335E-2886-C610F041B906}"/>
              </a:ext>
            </a:extLst>
          </p:cNvPr>
          <p:cNvSpPr/>
          <p:nvPr/>
        </p:nvSpPr>
        <p:spPr>
          <a:xfrm>
            <a:off x="3898776" y="3057570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8" name="Picture 10" descr="Download Dump Truck Vector Png Clipart - Грузовая Машина Пнг - Full Size  PNG Image - PNGkit">
            <a:extLst>
              <a:ext uri="{FF2B5EF4-FFF2-40B4-BE49-F238E27FC236}">
                <a16:creationId xmlns:a16="http://schemas.microsoft.com/office/drawing/2014/main" xmlns="" id="{3F7C2ADC-8A73-72B1-E38E-876B917EE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05" y="2484609"/>
            <a:ext cx="1865640" cy="11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Овал 128">
            <a:extLst>
              <a:ext uri="{FF2B5EF4-FFF2-40B4-BE49-F238E27FC236}">
                <a16:creationId xmlns:a16="http://schemas.microsoft.com/office/drawing/2014/main" xmlns="" id="{20FCFCF2-6E56-E86E-B611-7068EC75416F}"/>
              </a:ext>
            </a:extLst>
          </p:cNvPr>
          <p:cNvSpPr/>
          <p:nvPr/>
        </p:nvSpPr>
        <p:spPr>
          <a:xfrm>
            <a:off x="6642780" y="2759224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0" name="Picture 12" descr="клипарт | Записи в рубрике клипарт | Дневник rosinka7304 : LiveInternet -  Российский Сервис Онлайн-Дневников | Ilustrações, Pintura infantil, Coelhos">
            <a:extLst>
              <a:ext uri="{FF2B5EF4-FFF2-40B4-BE49-F238E27FC236}">
                <a16:creationId xmlns:a16="http://schemas.microsoft.com/office/drawing/2014/main" xmlns="" id="{B6331A7B-1B6C-5B58-8EA9-033D354B8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15" y="1916448"/>
            <a:ext cx="1274342" cy="183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Овал 130">
            <a:extLst>
              <a:ext uri="{FF2B5EF4-FFF2-40B4-BE49-F238E27FC236}">
                <a16:creationId xmlns:a16="http://schemas.microsoft.com/office/drawing/2014/main" xmlns="" id="{492E0FDE-DCAA-7F7A-F202-E25A2E18FA5C}"/>
              </a:ext>
            </a:extLst>
          </p:cNvPr>
          <p:cNvSpPr/>
          <p:nvPr/>
        </p:nvSpPr>
        <p:spPr>
          <a:xfrm>
            <a:off x="8875459" y="3115496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2" name="Picture 14" descr="Изображения Ice Cream | Бесплатные векторы, стоковые фото и PSD">
            <a:extLst>
              <a:ext uri="{FF2B5EF4-FFF2-40B4-BE49-F238E27FC236}">
                <a16:creationId xmlns:a16="http://schemas.microsoft.com/office/drawing/2014/main" xmlns="" id="{C6A07066-7F02-3535-F179-08078588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150" y="2023219"/>
            <a:ext cx="1069501" cy="189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Овал 132">
            <a:extLst>
              <a:ext uri="{FF2B5EF4-FFF2-40B4-BE49-F238E27FC236}">
                <a16:creationId xmlns:a16="http://schemas.microsoft.com/office/drawing/2014/main" xmlns="" id="{1B908FD9-5296-45F6-A77A-FDA89CD593D6}"/>
              </a:ext>
            </a:extLst>
          </p:cNvPr>
          <p:cNvSpPr/>
          <p:nvPr/>
        </p:nvSpPr>
        <p:spPr>
          <a:xfrm>
            <a:off x="10720611" y="2636850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4" name="Picture 16" descr="Круассан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60059DFB-F1F7-FFD1-EECF-5C0726CB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10" y="3200106"/>
            <a:ext cx="1510674" cy="15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Овал 134">
            <a:extLst>
              <a:ext uri="{FF2B5EF4-FFF2-40B4-BE49-F238E27FC236}">
                <a16:creationId xmlns:a16="http://schemas.microsoft.com/office/drawing/2014/main" xmlns="" id="{623C4F2E-FD50-DB54-E0B7-DF32D3642213}"/>
              </a:ext>
            </a:extLst>
          </p:cNvPr>
          <p:cNvSpPr/>
          <p:nvPr/>
        </p:nvSpPr>
        <p:spPr>
          <a:xfrm>
            <a:off x="9652091" y="3742727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6" name="Picture 18" descr="Клипарт ватрушка (66 фото) » Рисунки для срисовки и не только">
            <a:extLst>
              <a:ext uri="{FF2B5EF4-FFF2-40B4-BE49-F238E27FC236}">
                <a16:creationId xmlns:a16="http://schemas.microsoft.com/office/drawing/2014/main" xmlns="" id="{B9EF1E92-2380-1C48-88E6-2B600AD44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654" y="3958292"/>
            <a:ext cx="1528123" cy="13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Овал 136">
            <a:extLst>
              <a:ext uri="{FF2B5EF4-FFF2-40B4-BE49-F238E27FC236}">
                <a16:creationId xmlns:a16="http://schemas.microsoft.com/office/drawing/2014/main" xmlns="" id="{E6729236-40CF-F1A5-57EF-17512D64DB27}"/>
              </a:ext>
            </a:extLst>
          </p:cNvPr>
          <p:cNvSpPr/>
          <p:nvPr/>
        </p:nvSpPr>
        <p:spPr>
          <a:xfrm>
            <a:off x="11137988" y="4558904"/>
            <a:ext cx="831828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8" name="Picture 20" descr="Пончик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39F7B41C-476A-E6A3-7707-60701E77A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513" y="5119532"/>
            <a:ext cx="1288283" cy="128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Овал 138">
            <a:extLst>
              <a:ext uri="{FF2B5EF4-FFF2-40B4-BE49-F238E27FC236}">
                <a16:creationId xmlns:a16="http://schemas.microsoft.com/office/drawing/2014/main" xmlns="" id="{C24C55E5-FC2B-F797-9640-5713B0726046}"/>
              </a:ext>
            </a:extLst>
          </p:cNvPr>
          <p:cNvSpPr/>
          <p:nvPr/>
        </p:nvSpPr>
        <p:spPr>
          <a:xfrm>
            <a:off x="10144803" y="5410974"/>
            <a:ext cx="665426" cy="6188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0" name="Овал 139">
            <a:extLst>
              <a:ext uri="{FF2B5EF4-FFF2-40B4-BE49-F238E27FC236}">
                <a16:creationId xmlns:a16="http://schemas.microsoft.com/office/drawing/2014/main" xmlns="" id="{9FEC8884-AE0C-995E-75C3-83DF07A9BD9E}"/>
              </a:ext>
            </a:extLst>
          </p:cNvPr>
          <p:cNvSpPr/>
          <p:nvPr/>
        </p:nvSpPr>
        <p:spPr>
          <a:xfrm>
            <a:off x="9664013" y="3744509"/>
            <a:ext cx="665426" cy="61884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1" name="Овал 140">
            <a:extLst>
              <a:ext uri="{FF2B5EF4-FFF2-40B4-BE49-F238E27FC236}">
                <a16:creationId xmlns:a16="http://schemas.microsoft.com/office/drawing/2014/main" xmlns="" id="{BCF0B349-27F2-6564-6B56-14105345A0C7}"/>
              </a:ext>
            </a:extLst>
          </p:cNvPr>
          <p:cNvSpPr/>
          <p:nvPr/>
        </p:nvSpPr>
        <p:spPr>
          <a:xfrm>
            <a:off x="2181261" y="3001972"/>
            <a:ext cx="665426" cy="61884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xmlns="" id="{9A5D0298-2C0A-08EE-A44C-AC70CBCC7CB9}"/>
              </a:ext>
            </a:extLst>
          </p:cNvPr>
          <p:cNvSpPr/>
          <p:nvPr/>
        </p:nvSpPr>
        <p:spPr>
          <a:xfrm>
            <a:off x="8875459" y="3107670"/>
            <a:ext cx="665426" cy="61884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xmlns="" id="{0D3D8AF0-3D3B-34D9-8CAA-73219251EB76}"/>
              </a:ext>
            </a:extLst>
          </p:cNvPr>
          <p:cNvSpPr/>
          <p:nvPr/>
        </p:nvSpPr>
        <p:spPr>
          <a:xfrm>
            <a:off x="11145175" y="4542911"/>
            <a:ext cx="816762" cy="61884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xmlns="" id="{B8401C5A-EC09-9193-89B4-7C13FA948DB2}"/>
              </a:ext>
            </a:extLst>
          </p:cNvPr>
          <p:cNvSpPr/>
          <p:nvPr/>
        </p:nvSpPr>
        <p:spPr>
          <a:xfrm>
            <a:off x="10155422" y="5406074"/>
            <a:ext cx="665426" cy="61884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xmlns="" id="{4E4D5309-168A-B90D-1A94-238D6085B07B}"/>
              </a:ext>
            </a:extLst>
          </p:cNvPr>
          <p:cNvSpPr/>
          <p:nvPr/>
        </p:nvSpPr>
        <p:spPr>
          <a:xfrm>
            <a:off x="6648405" y="2759223"/>
            <a:ext cx="665426" cy="61884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xmlns="" id="{D6DB96F2-04DC-E3FC-F81A-DFDFC33F1FF0}"/>
              </a:ext>
            </a:extLst>
          </p:cNvPr>
          <p:cNvSpPr/>
          <p:nvPr/>
        </p:nvSpPr>
        <p:spPr>
          <a:xfrm>
            <a:off x="10732388" y="2628854"/>
            <a:ext cx="665426" cy="61884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9A8CF24C-12AA-D0CD-389C-534C11D634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3358613" y="4631059"/>
            <a:ext cx="381740" cy="68689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F41239F4-D396-7FA3-A77E-462794E47E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7544397" y="4638121"/>
            <a:ext cx="387602" cy="686891"/>
          </a:xfrm>
          <a:prstGeom prst="rect">
            <a:avLst/>
          </a:prstGeom>
        </p:spPr>
      </p:pic>
      <p:sp>
        <p:nvSpPr>
          <p:cNvPr id="149" name="Овал 148">
            <a:extLst>
              <a:ext uri="{FF2B5EF4-FFF2-40B4-BE49-F238E27FC236}">
                <a16:creationId xmlns:a16="http://schemas.microsoft.com/office/drawing/2014/main" xmlns="" id="{D3F4C1DD-5423-8EC9-AC94-D1629600C565}"/>
              </a:ext>
            </a:extLst>
          </p:cNvPr>
          <p:cNvSpPr/>
          <p:nvPr/>
        </p:nvSpPr>
        <p:spPr>
          <a:xfrm>
            <a:off x="1543757" y="5613455"/>
            <a:ext cx="665426" cy="61884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709BC34E-F4F2-B5D6-2071-BDDD6443D2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016258" y="4638121"/>
            <a:ext cx="381740" cy="68689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0283A3D7-1E6F-14E0-730F-380D694985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774432" y="4631058"/>
            <a:ext cx="424330" cy="686891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1902024" y="410523"/>
            <a:ext cx="8732066" cy="76211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569256"/>
            <a:ext cx="1338146" cy="1288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51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8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991042" y="1329235"/>
            <a:ext cx="8331441" cy="689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Котру годину показує кожний годинник? </a:t>
            </a:r>
            <a:r>
              <a:rPr lang="uk-UA" dirty="0" err="1">
                <a:solidFill>
                  <a:srgbClr val="7030A0"/>
                </a:solidFill>
              </a:rPr>
              <a:t>Запиши</a:t>
            </a:r>
            <a:r>
              <a:rPr lang="uk-UA" dirty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CC59F768-3BB3-4917-2556-0C1A88ED48BD}"/>
              </a:ext>
            </a:extLst>
          </p:cNvPr>
          <p:cNvSpPr/>
          <p:nvPr/>
        </p:nvSpPr>
        <p:spPr>
          <a:xfrm>
            <a:off x="7431731" y="2717768"/>
            <a:ext cx="1774448" cy="18038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22" name="Picture 6" descr="Подбор циферблатов и стрелок">
            <a:extLst>
              <a:ext uri="{FF2B5EF4-FFF2-40B4-BE49-F238E27FC236}">
                <a16:creationId xmlns:a16="http://schemas.microsoft.com/office/drawing/2014/main" xmlns="" id="{09FC886C-9F18-A2DC-6D44-158FC477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12" y="2661720"/>
            <a:ext cx="1929887" cy="19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 зі стрілкою 61">
            <a:extLst>
              <a:ext uri="{FF2B5EF4-FFF2-40B4-BE49-F238E27FC236}">
                <a16:creationId xmlns:a16="http://schemas.microsoft.com/office/drawing/2014/main" xmlns="" id="{10259040-5DDA-3A14-BF9E-05C7A712C988}"/>
              </a:ext>
            </a:extLst>
          </p:cNvPr>
          <p:cNvCxnSpPr>
            <a:cxnSpLocks/>
          </p:cNvCxnSpPr>
          <p:nvPr/>
        </p:nvCxnSpPr>
        <p:spPr>
          <a:xfrm flipV="1">
            <a:off x="8302981" y="3093711"/>
            <a:ext cx="12170" cy="60675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63">
            <a:extLst>
              <a:ext uri="{FF2B5EF4-FFF2-40B4-BE49-F238E27FC236}">
                <a16:creationId xmlns:a16="http://schemas.microsoft.com/office/drawing/2014/main" xmlns="" id="{CA5B02C1-990E-24DC-AE5D-87EC5693F41D}"/>
              </a:ext>
            </a:extLst>
          </p:cNvPr>
          <p:cNvCxnSpPr>
            <a:cxnSpLocks/>
          </p:cNvCxnSpPr>
          <p:nvPr/>
        </p:nvCxnSpPr>
        <p:spPr>
          <a:xfrm>
            <a:off x="8315151" y="3669120"/>
            <a:ext cx="232171" cy="347626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7C74A035-5635-C07D-124C-12E86977AFFB}"/>
              </a:ext>
            </a:extLst>
          </p:cNvPr>
          <p:cNvSpPr/>
          <p:nvPr/>
        </p:nvSpPr>
        <p:spPr>
          <a:xfrm>
            <a:off x="8266581" y="3606956"/>
            <a:ext cx="142251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Прямокутник 4">
            <a:extLst>
              <a:ext uri="{FF2B5EF4-FFF2-40B4-BE49-F238E27FC236}">
                <a16:creationId xmlns:a16="http://schemas.microsoft.com/office/drawing/2014/main" xmlns="" id="{056D86DD-0E38-7022-EFD2-1C9448503668}"/>
              </a:ext>
            </a:extLst>
          </p:cNvPr>
          <p:cNvSpPr/>
          <p:nvPr/>
        </p:nvSpPr>
        <p:spPr>
          <a:xfrm>
            <a:off x="2814222" y="2702058"/>
            <a:ext cx="1969520" cy="180387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2E5FFC30-C4C4-A702-ECF9-93628AF8DB53}"/>
              </a:ext>
            </a:extLst>
          </p:cNvPr>
          <p:cNvSpPr/>
          <p:nvPr/>
        </p:nvSpPr>
        <p:spPr>
          <a:xfrm>
            <a:off x="9515628" y="2663419"/>
            <a:ext cx="2297265" cy="18038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33" name="Picture 6" descr="Подбор циферблатов и стрелок">
            <a:extLst>
              <a:ext uri="{FF2B5EF4-FFF2-40B4-BE49-F238E27FC236}">
                <a16:creationId xmlns:a16="http://schemas.microsoft.com/office/drawing/2014/main" xmlns="" id="{B3AD5B29-E09E-7E65-D48A-28E207F35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78" y="2637553"/>
            <a:ext cx="2071296" cy="19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 зі стрілкою 68">
            <a:extLst>
              <a:ext uri="{FF2B5EF4-FFF2-40B4-BE49-F238E27FC236}">
                <a16:creationId xmlns:a16="http://schemas.microsoft.com/office/drawing/2014/main" xmlns="" id="{9EE55D90-2D68-F861-86DE-DBC0B62A2586}"/>
              </a:ext>
            </a:extLst>
          </p:cNvPr>
          <p:cNvCxnSpPr>
            <a:cxnSpLocks/>
          </p:cNvCxnSpPr>
          <p:nvPr/>
        </p:nvCxnSpPr>
        <p:spPr>
          <a:xfrm flipV="1">
            <a:off x="3806628" y="3057720"/>
            <a:ext cx="0" cy="56373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зі стрілкою 69">
            <a:extLst>
              <a:ext uri="{FF2B5EF4-FFF2-40B4-BE49-F238E27FC236}">
                <a16:creationId xmlns:a16="http://schemas.microsoft.com/office/drawing/2014/main" xmlns="" id="{CCA45232-5239-A920-01C8-79E20A7E9D7D}"/>
              </a:ext>
            </a:extLst>
          </p:cNvPr>
          <p:cNvCxnSpPr>
            <a:cxnSpLocks/>
          </p:cNvCxnSpPr>
          <p:nvPr/>
        </p:nvCxnSpPr>
        <p:spPr>
          <a:xfrm>
            <a:off x="3818798" y="3622106"/>
            <a:ext cx="409641" cy="1238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B9784809-D6BE-D0BB-2F08-76EB8362AFE0}"/>
              </a:ext>
            </a:extLst>
          </p:cNvPr>
          <p:cNvSpPr/>
          <p:nvPr/>
        </p:nvSpPr>
        <p:spPr>
          <a:xfrm>
            <a:off x="3721197" y="3541219"/>
            <a:ext cx="142251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9" name="Picture 6" descr="Подбор циферблатов и стрелок">
            <a:extLst>
              <a:ext uri="{FF2B5EF4-FFF2-40B4-BE49-F238E27FC236}">
                <a16:creationId xmlns:a16="http://schemas.microsoft.com/office/drawing/2014/main" xmlns="" id="{4A774E56-34FC-914A-86AB-CB150B27B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908" y="2600410"/>
            <a:ext cx="2454885" cy="19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 зі стрілкою 72">
            <a:extLst>
              <a:ext uri="{FF2B5EF4-FFF2-40B4-BE49-F238E27FC236}">
                <a16:creationId xmlns:a16="http://schemas.microsoft.com/office/drawing/2014/main" xmlns="" id="{5E69F5E8-0989-D4DD-8232-AA6C84FAF783}"/>
              </a:ext>
            </a:extLst>
          </p:cNvPr>
          <p:cNvCxnSpPr>
            <a:cxnSpLocks/>
          </p:cNvCxnSpPr>
          <p:nvPr/>
        </p:nvCxnSpPr>
        <p:spPr>
          <a:xfrm flipV="1">
            <a:off x="10667294" y="3004260"/>
            <a:ext cx="0" cy="56373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зі стрілкою 73">
            <a:extLst>
              <a:ext uri="{FF2B5EF4-FFF2-40B4-BE49-F238E27FC236}">
                <a16:creationId xmlns:a16="http://schemas.microsoft.com/office/drawing/2014/main" xmlns="" id="{4D4EA416-7ED4-D300-2430-A60176F41CAB}"/>
              </a:ext>
            </a:extLst>
          </p:cNvPr>
          <p:cNvCxnSpPr>
            <a:cxnSpLocks/>
          </p:cNvCxnSpPr>
          <p:nvPr/>
        </p:nvCxnSpPr>
        <p:spPr>
          <a:xfrm flipH="1">
            <a:off x="10262708" y="3536649"/>
            <a:ext cx="457191" cy="22122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9313BDA3-0B3F-3EE1-BE4D-F6FB1B96C3FE}"/>
              </a:ext>
            </a:extLst>
          </p:cNvPr>
          <p:cNvSpPr/>
          <p:nvPr/>
        </p:nvSpPr>
        <p:spPr>
          <a:xfrm>
            <a:off x="10577648" y="3494850"/>
            <a:ext cx="142251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Шестикутник 8">
            <a:extLst>
              <a:ext uri="{FF2B5EF4-FFF2-40B4-BE49-F238E27FC236}">
                <a16:creationId xmlns:a16="http://schemas.microsoft.com/office/drawing/2014/main" xmlns="" id="{4A100286-1B86-9C8B-7412-68F6557371DD}"/>
              </a:ext>
            </a:extLst>
          </p:cNvPr>
          <p:cNvSpPr/>
          <p:nvPr/>
        </p:nvSpPr>
        <p:spPr>
          <a:xfrm>
            <a:off x="5065183" y="2702057"/>
            <a:ext cx="2134820" cy="1863523"/>
          </a:xfrm>
          <a:prstGeom prst="hexagon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8" name="Picture 6" descr="Подбор циферблатов и стрелок">
            <a:extLst>
              <a:ext uri="{FF2B5EF4-FFF2-40B4-BE49-F238E27FC236}">
                <a16:creationId xmlns:a16="http://schemas.microsoft.com/office/drawing/2014/main" xmlns="" id="{20D5377F-EDFF-12FB-CA9E-6984953B6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09" y="2662132"/>
            <a:ext cx="1929887" cy="19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Пряма зі стрілкою 76">
            <a:extLst>
              <a:ext uri="{FF2B5EF4-FFF2-40B4-BE49-F238E27FC236}">
                <a16:creationId xmlns:a16="http://schemas.microsoft.com/office/drawing/2014/main" xmlns="" id="{7691AEC1-141F-3EC9-513C-088609FDBD82}"/>
              </a:ext>
            </a:extLst>
          </p:cNvPr>
          <p:cNvCxnSpPr>
            <a:cxnSpLocks/>
          </p:cNvCxnSpPr>
          <p:nvPr/>
        </p:nvCxnSpPr>
        <p:spPr>
          <a:xfrm flipH="1" flipV="1">
            <a:off x="6080491" y="3057720"/>
            <a:ext cx="54966" cy="59972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зі стрілкою 77">
            <a:extLst>
              <a:ext uri="{FF2B5EF4-FFF2-40B4-BE49-F238E27FC236}">
                <a16:creationId xmlns:a16="http://schemas.microsoft.com/office/drawing/2014/main" xmlns="" id="{01C34560-0BA7-481D-7656-316824E05424}"/>
              </a:ext>
            </a:extLst>
          </p:cNvPr>
          <p:cNvCxnSpPr>
            <a:cxnSpLocks/>
            <a:stCxn id="51" idx="1"/>
          </p:cNvCxnSpPr>
          <p:nvPr/>
        </p:nvCxnSpPr>
        <p:spPr>
          <a:xfrm flipH="1" flipV="1">
            <a:off x="5756590" y="3429000"/>
            <a:ext cx="323901" cy="19709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C9DCEAEE-AF1A-7A3B-69F2-A9AFBA6018CE}"/>
              </a:ext>
            </a:extLst>
          </p:cNvPr>
          <p:cNvSpPr/>
          <p:nvPr/>
        </p:nvSpPr>
        <p:spPr>
          <a:xfrm>
            <a:off x="6059659" y="3603993"/>
            <a:ext cx="142251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Прямокутник: округлені кути 16">
            <a:extLst>
              <a:ext uri="{FF2B5EF4-FFF2-40B4-BE49-F238E27FC236}">
                <a16:creationId xmlns:a16="http://schemas.microsoft.com/office/drawing/2014/main" xmlns="" id="{927125B9-5355-4028-3490-701FCA60E7CC}"/>
              </a:ext>
            </a:extLst>
          </p:cNvPr>
          <p:cNvSpPr/>
          <p:nvPr/>
        </p:nvSpPr>
        <p:spPr>
          <a:xfrm>
            <a:off x="2982288" y="4882718"/>
            <a:ext cx="488881" cy="481000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Прямокутник: округлені кути 80">
            <a:extLst>
              <a:ext uri="{FF2B5EF4-FFF2-40B4-BE49-F238E27FC236}">
                <a16:creationId xmlns:a16="http://schemas.microsoft.com/office/drawing/2014/main" xmlns="" id="{655AAFBE-3BB9-7100-A719-558587E64BE9}"/>
              </a:ext>
            </a:extLst>
          </p:cNvPr>
          <p:cNvSpPr/>
          <p:nvPr/>
        </p:nvSpPr>
        <p:spPr>
          <a:xfrm>
            <a:off x="3482827" y="4882718"/>
            <a:ext cx="488881" cy="481000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D8EF9FE-367F-7B35-8EDD-E687B6032DF0}"/>
              </a:ext>
            </a:extLst>
          </p:cNvPr>
          <p:cNvSpPr txBox="1"/>
          <p:nvPr/>
        </p:nvSpPr>
        <p:spPr>
          <a:xfrm>
            <a:off x="3936882" y="4882718"/>
            <a:ext cx="105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год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Прямокутник: округлені кути 81">
            <a:extLst>
              <a:ext uri="{FF2B5EF4-FFF2-40B4-BE49-F238E27FC236}">
                <a16:creationId xmlns:a16="http://schemas.microsoft.com/office/drawing/2014/main" xmlns="" id="{10C93202-A16A-144E-95AC-F02509FEB3AF}"/>
              </a:ext>
            </a:extLst>
          </p:cNvPr>
          <p:cNvSpPr/>
          <p:nvPr/>
        </p:nvSpPr>
        <p:spPr>
          <a:xfrm>
            <a:off x="5372570" y="4882718"/>
            <a:ext cx="488881" cy="481000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Прямокутник: округлені кути 82">
            <a:extLst>
              <a:ext uri="{FF2B5EF4-FFF2-40B4-BE49-F238E27FC236}">
                <a16:creationId xmlns:a16="http://schemas.microsoft.com/office/drawing/2014/main" xmlns="" id="{0A577CE1-490E-042E-7455-C9D2D31937F0}"/>
              </a:ext>
            </a:extLst>
          </p:cNvPr>
          <p:cNvSpPr/>
          <p:nvPr/>
        </p:nvSpPr>
        <p:spPr>
          <a:xfrm>
            <a:off x="5873109" y="4882718"/>
            <a:ext cx="488881" cy="481000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E786766-3346-7ADF-743B-A9290B7B0399}"/>
              </a:ext>
            </a:extLst>
          </p:cNvPr>
          <p:cNvSpPr txBox="1"/>
          <p:nvPr/>
        </p:nvSpPr>
        <p:spPr>
          <a:xfrm>
            <a:off x="6327164" y="4882718"/>
            <a:ext cx="105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год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Прямокутник: округлені кути 84">
            <a:extLst>
              <a:ext uri="{FF2B5EF4-FFF2-40B4-BE49-F238E27FC236}">
                <a16:creationId xmlns:a16="http://schemas.microsoft.com/office/drawing/2014/main" xmlns="" id="{06A102C8-FE80-F488-A708-A8CBEC8E683D}"/>
              </a:ext>
            </a:extLst>
          </p:cNvPr>
          <p:cNvSpPr/>
          <p:nvPr/>
        </p:nvSpPr>
        <p:spPr>
          <a:xfrm>
            <a:off x="7592728" y="4882718"/>
            <a:ext cx="488881" cy="481000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Прямокутник: округлені кути 85">
            <a:extLst>
              <a:ext uri="{FF2B5EF4-FFF2-40B4-BE49-F238E27FC236}">
                <a16:creationId xmlns:a16="http://schemas.microsoft.com/office/drawing/2014/main" xmlns="" id="{486558ED-EFCD-79EB-2B5A-71984B2AF889}"/>
              </a:ext>
            </a:extLst>
          </p:cNvPr>
          <p:cNvSpPr/>
          <p:nvPr/>
        </p:nvSpPr>
        <p:spPr>
          <a:xfrm>
            <a:off x="8093267" y="4882718"/>
            <a:ext cx="488881" cy="481000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B770709-6A99-F384-8062-602D33B9F4E7}"/>
              </a:ext>
            </a:extLst>
          </p:cNvPr>
          <p:cNvSpPr txBox="1"/>
          <p:nvPr/>
        </p:nvSpPr>
        <p:spPr>
          <a:xfrm>
            <a:off x="8547322" y="4882718"/>
            <a:ext cx="105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год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" name="Прямокутник: округлені кути 87">
            <a:extLst>
              <a:ext uri="{FF2B5EF4-FFF2-40B4-BE49-F238E27FC236}">
                <a16:creationId xmlns:a16="http://schemas.microsoft.com/office/drawing/2014/main" xmlns="" id="{2FC644AB-13E4-3150-D985-3BBCF6CC47DA}"/>
              </a:ext>
            </a:extLst>
          </p:cNvPr>
          <p:cNvSpPr/>
          <p:nvPr/>
        </p:nvSpPr>
        <p:spPr>
          <a:xfrm>
            <a:off x="9753135" y="4882718"/>
            <a:ext cx="488881" cy="481000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Прямокутник: округлені кути 88">
            <a:extLst>
              <a:ext uri="{FF2B5EF4-FFF2-40B4-BE49-F238E27FC236}">
                <a16:creationId xmlns:a16="http://schemas.microsoft.com/office/drawing/2014/main" xmlns="" id="{E23D8426-7C66-7CE2-6555-D608FFC95CFE}"/>
              </a:ext>
            </a:extLst>
          </p:cNvPr>
          <p:cNvSpPr/>
          <p:nvPr/>
        </p:nvSpPr>
        <p:spPr>
          <a:xfrm>
            <a:off x="10253674" y="4882718"/>
            <a:ext cx="488881" cy="481000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B85C56C-AA33-6A43-4A22-B71C142F769C}"/>
              </a:ext>
            </a:extLst>
          </p:cNvPr>
          <p:cNvSpPr txBox="1"/>
          <p:nvPr/>
        </p:nvSpPr>
        <p:spPr>
          <a:xfrm>
            <a:off x="10707729" y="4882718"/>
            <a:ext cx="105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год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8C30907-9105-9097-FB02-50B5DA4DC8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599288" y="4768601"/>
            <a:ext cx="424330" cy="686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EEB8092C-29EB-54C4-9CEA-7B65C0D4B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864569" y="4805275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7A7B6E7-20F9-93FA-86C0-74903731AD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5486872" y="4768601"/>
            <a:ext cx="381740" cy="604335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9225118-1D9A-19C6-5C1D-21D4275AAC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10262708" y="4805275"/>
            <a:ext cx="424330" cy="68689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7DE3599D-28CD-D6E7-6F59-0CA3CB013F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8157270" y="4727322"/>
            <a:ext cx="424330" cy="686891"/>
          </a:xfrm>
          <a:prstGeom prst="rect">
            <a:avLst/>
          </a:prstGeom>
        </p:spPr>
      </p:pic>
      <p:sp>
        <p:nvSpPr>
          <p:cNvPr id="45" name="Скругленный прямоугольник 44"/>
          <p:cNvSpPr/>
          <p:nvPr/>
        </p:nvSpPr>
        <p:spPr>
          <a:xfrm>
            <a:off x="1902024" y="410523"/>
            <a:ext cx="8732066" cy="76211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569256"/>
            <a:ext cx="1338146" cy="1288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51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574138" y="424084"/>
            <a:ext cx="8811364" cy="7913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8787" y="2201620"/>
            <a:ext cx="1139119" cy="111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3380636" y="424085"/>
            <a:ext cx="8811364" cy="570651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2000" b="1">
                <a:solidFill>
                  <a:schemeClr val="bg1"/>
                </a:solidFill>
              </a:rPr>
              <a:t>Online </a:t>
            </a:r>
            <a:r>
              <a:rPr lang="uk-UA" altLang="uk-UA" sz="2000" b="1">
                <a:solidFill>
                  <a:schemeClr val="bg1"/>
                </a:solidFill>
              </a:rPr>
              <a:t>завдання</a:t>
            </a:r>
            <a:endParaRPr lang="en-US" altLang="uk-UA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1" name="Дата 1">
            <a:extLst>
              <a:ext uri="{FF2B5EF4-FFF2-40B4-BE49-F238E27FC236}">
                <a16:creationId xmlns:a16="http://schemas.microsoft.com/office/drawing/2014/main" xmlns="" id="{AD4BB2F5-94AD-B733-5DCD-86B17E4F8DE1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22.01.2024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CBD6050-452F-1002-8DC6-F690CE395B2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wordwall.net/resourceajax/qr?activityId=653219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843" y="2275998"/>
            <a:ext cx="1231284" cy="123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GettyImages 1045950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83" y="980304"/>
            <a:ext cx="7784432" cy="57085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липарт человек (5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555" y="2160085"/>
            <a:ext cx="3826839" cy="45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917088" y="479093"/>
            <a:ext cx="8732066" cy="6806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«Інтерв'ю»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58189" y="2010509"/>
            <a:ext cx="3874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Що найбільше вас вразило чи здивувало під час уроку?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2429612" y="1286630"/>
            <a:ext cx="3704880" cy="1668359"/>
          </a:xfrm>
          <a:prstGeom prst="wedgeEllipseCallout">
            <a:avLst>
              <a:gd name="adj1" fmla="val -35606"/>
              <a:gd name="adj2" fmla="val 73611"/>
            </a:avLst>
          </a:prstGeom>
          <a:gradFill flip="none" rotWithShape="1">
            <a:gsLst>
              <a:gs pos="0">
                <a:srgbClr val="70D7E5">
                  <a:tint val="66000"/>
                  <a:satMod val="160000"/>
                </a:srgbClr>
              </a:gs>
              <a:gs pos="50000">
                <a:srgbClr val="70D7E5">
                  <a:tint val="44500"/>
                  <a:satMod val="160000"/>
                </a:srgbClr>
              </a:gs>
              <a:gs pos="100000">
                <a:srgbClr val="70D7E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705915" y="1428311"/>
            <a:ext cx="3152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Чи було вам важко? Якщо так, то що саме? </a:t>
            </a:r>
          </a:p>
        </p:txBody>
      </p:sp>
      <p:sp>
        <p:nvSpPr>
          <p:cNvPr id="24" name="Овальная выноска 23"/>
          <p:cNvSpPr/>
          <p:nvPr/>
        </p:nvSpPr>
        <p:spPr>
          <a:xfrm>
            <a:off x="9186788" y="1155791"/>
            <a:ext cx="2902070" cy="1760211"/>
          </a:xfrm>
          <a:prstGeom prst="wedgeEllipseCallout">
            <a:avLst>
              <a:gd name="adj1" fmla="val -54920"/>
              <a:gd name="adj2" fmla="val 72927"/>
            </a:avLst>
          </a:prstGeom>
          <a:gradFill flip="none" rotWithShape="1">
            <a:gsLst>
              <a:gs pos="0">
                <a:srgbClr val="70D7E5">
                  <a:tint val="66000"/>
                  <a:satMod val="160000"/>
                </a:srgbClr>
              </a:gs>
              <a:gs pos="50000">
                <a:srgbClr val="70D7E5">
                  <a:tint val="44500"/>
                  <a:satMod val="160000"/>
                </a:srgbClr>
              </a:gs>
              <a:gs pos="100000">
                <a:srgbClr val="70D7E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386536" y="1329917"/>
            <a:ext cx="25025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Чого ви навчились на уроці?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4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609499" y="493526"/>
            <a:ext cx="8732066" cy="7442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8" name="Picture 2" descr="Малыши карандаши (62 фото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24" y="1593774"/>
            <a:ext cx="5569339" cy="383913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76269" y="1650235"/>
            <a:ext cx="2645605" cy="241274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Дзвоник всім нам дав наказ –</a:t>
            </a:r>
          </a:p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До роботи швидше, клас!</a:t>
            </a:r>
          </a:p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Попрацюємо старанно,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99388" y="1593774"/>
            <a:ext cx="2645605" cy="241274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Щоб сказати у кінці.</a:t>
            </a:r>
          </a:p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Що у нашім дружнім класі</a:t>
            </a:r>
          </a:p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Діти – просто молодці!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56975" y="5432905"/>
            <a:ext cx="7037114" cy="7916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Якого кольору твій настрій сьогодні?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TextBox 3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764409" y="665174"/>
            <a:ext cx="8732066" cy="86254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Числовий </a:t>
            </a:r>
            <a:r>
              <a:rPr lang="uk-UA" sz="4000" b="1" dirty="0">
                <a:solidFill>
                  <a:schemeClr val="bg1"/>
                </a:solidFill>
              </a:rPr>
              <a:t>ряд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92428" y="1763963"/>
            <a:ext cx="7624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Вишикувались числа за порядком.</a:t>
            </a:r>
          </a:p>
          <a:p>
            <a:r>
              <a:rPr lang="uk-UA" sz="3200" b="1" dirty="0">
                <a:solidFill>
                  <a:srgbClr val="7030A0"/>
                </a:solidFill>
              </a:rPr>
              <a:t>Та навіщо? Може, на зарядку?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21012" y="3144115"/>
            <a:ext cx="6493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Ряд оцей, малята, не новий.</a:t>
            </a:r>
          </a:p>
          <a:p>
            <a:r>
              <a:rPr lang="uk-UA" sz="3200" b="1" dirty="0">
                <a:solidFill>
                  <a:srgbClr val="7030A0"/>
                </a:solidFill>
              </a:rPr>
              <a:t>Назва цього ряду – числовий!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5" name="Picture 2" descr="tsifry-animatsionnaya-kartinka-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59" y="4772943"/>
            <a:ext cx="679408" cy="10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tsifry-animatsionnaya-kartinka-00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61" y="4772943"/>
            <a:ext cx="577497" cy="10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tsifry-animatsionnaya-kartinka-0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163" y="4772943"/>
            <a:ext cx="713378" cy="10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tsifry-animatsionnaya-kartinka-00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52" y="4772943"/>
            <a:ext cx="679408" cy="10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tsifry-animatsionnaya-kartinka-00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00" y="4747893"/>
            <a:ext cx="781319" cy="10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tsifry-animatsionnaya-kartinka-002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04" y="4747894"/>
            <a:ext cx="713378" cy="10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tsifry-animatsionnaya-kartinka-002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55" y="4747894"/>
            <a:ext cx="713378" cy="10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tsifry-animatsionnaya-kartinka-002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80" y="4772943"/>
            <a:ext cx="713378" cy="10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8" descr="tsifry-animatsionnaya-kartinka-002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38" y="4772943"/>
            <a:ext cx="713378" cy="10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0" descr="tsifry-animatsionnaya-kartinka-002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01" y="4772943"/>
            <a:ext cx="713378" cy="10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tsifry-animatsionnaya-kartinka-00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655" y="4772944"/>
            <a:ext cx="577497" cy="10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tsifry-animatsionnaya-kartinka-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984" y="4772942"/>
            <a:ext cx="679408" cy="10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TextBox 7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6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419026" y="483640"/>
            <a:ext cx="8895852" cy="6848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7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3" y="2529136"/>
            <a:ext cx="1870009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566835" y="1353180"/>
            <a:ext cx="8287549" cy="52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0404D37-FD7A-9952-BEAB-726B55AE25AD}"/>
              </a:ext>
            </a:extLst>
          </p:cNvPr>
          <p:cNvSpPr txBox="1"/>
          <p:nvPr/>
        </p:nvSpPr>
        <p:spPr>
          <a:xfrm>
            <a:off x="2872575" y="1847770"/>
            <a:ext cx="744230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7030A0"/>
                </a:solidFill>
              </a:rPr>
              <a:t>Назвіть натуральні числа. Яке відоме вам число не є натуральним?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7030A0"/>
                </a:solidFill>
              </a:rPr>
              <a:t>Що позначає нуль?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7030A0"/>
                </a:solidFill>
              </a:rPr>
              <a:t>Що отримаємо, якщо до числа додамо 0?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7030A0"/>
                </a:solidFill>
              </a:rPr>
              <a:t>Що отримаємо, якщо від числа віднімемо число 0?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7030A0"/>
                </a:solidFill>
              </a:rPr>
              <a:t>В якій арифметичній дії </a:t>
            </a:r>
            <a:r>
              <a:rPr lang="uk-UA" sz="2000" b="1" dirty="0" smtClean="0">
                <a:solidFill>
                  <a:srgbClr val="7030A0"/>
                </a:solidFill>
              </a:rPr>
              <a:t>числа </a:t>
            </a:r>
            <a:r>
              <a:rPr lang="uk-UA" sz="2000" b="1" dirty="0">
                <a:solidFill>
                  <a:srgbClr val="7030A0"/>
                </a:solidFill>
              </a:rPr>
              <a:t>називаються: перший доданок, другий </a:t>
            </a:r>
            <a:r>
              <a:rPr lang="uk-UA" sz="2000" b="1" dirty="0" smtClean="0">
                <a:solidFill>
                  <a:srgbClr val="7030A0"/>
                </a:solidFill>
              </a:rPr>
              <a:t>доданок, сума</a:t>
            </a:r>
            <a:r>
              <a:rPr lang="uk-UA" sz="2000" b="1" dirty="0">
                <a:solidFill>
                  <a:srgbClr val="7030A0"/>
                </a:solidFill>
              </a:rPr>
              <a:t>.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7030A0"/>
                </a:solidFill>
              </a:rPr>
              <a:t>Який </a:t>
            </a:r>
            <a:r>
              <a:rPr lang="uk-UA" sz="2000" b="1" dirty="0">
                <a:solidFill>
                  <a:srgbClr val="7030A0"/>
                </a:solidFill>
              </a:rPr>
              <a:t>закон додавання ви знаєте? Сформулюйте його.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7030A0"/>
                </a:solidFill>
              </a:rPr>
              <a:t>Яке число отримаємо, якщо віднімемо 1?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7030A0"/>
                </a:solidFill>
              </a:rPr>
              <a:t>Що отримаємо, якщо додамо 1?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7030A0"/>
                </a:solidFill>
              </a:rPr>
              <a:t>Назвіть компоненти віднімання. Який з них зазвичай найбільше?</a:t>
            </a:r>
          </a:p>
        </p:txBody>
      </p:sp>
    </p:spTree>
    <p:extLst>
      <p:ext uri="{BB962C8B-B14F-4D97-AF65-F5344CB8AC3E}">
        <p14:creationId xmlns:p14="http://schemas.microsoft.com/office/powerpoint/2010/main" val="8466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12" y="3352250"/>
            <a:ext cx="2408372" cy="3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98" y="3495182"/>
            <a:ext cx="2408372" cy="3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736" y="1198017"/>
            <a:ext cx="2408372" cy="3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14" y="1245810"/>
            <a:ext cx="2408372" cy="3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83" y="1278437"/>
            <a:ext cx="2408372" cy="3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3" name="TextBox 2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887295" y="642871"/>
            <a:ext cx="8732066" cy="7103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«Увімкни світло»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2296" y="1711427"/>
            <a:ext cx="1690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+ 1 =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33895" y="3812503"/>
            <a:ext cx="183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+ 1 =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76966" y="1706295"/>
            <a:ext cx="2152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1 =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16067" y="3956240"/>
            <a:ext cx="194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+ 1 =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43030" y="1733400"/>
            <a:ext cx="194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+ 1 =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21" y="1298595"/>
            <a:ext cx="2337490" cy="31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887295" y="1476560"/>
            <a:ext cx="112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14" y="1271531"/>
            <a:ext cx="2337490" cy="31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214" y="1224307"/>
            <a:ext cx="2337490" cy="31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46" y="3352250"/>
            <a:ext cx="2337490" cy="31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77" y="3482469"/>
            <a:ext cx="2337490" cy="31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814679" y="1387777"/>
            <a:ext cx="112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557685" y="1387777"/>
            <a:ext cx="112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05527" y="3713751"/>
            <a:ext cx="112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45768" y="3657365"/>
            <a:ext cx="112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44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5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177" y="1993281"/>
            <a:ext cx="3255628" cy="42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07" y="2051230"/>
            <a:ext cx="3255628" cy="42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4" y="2073701"/>
            <a:ext cx="3255628" cy="42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" name="TextBox 1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56397" y="491660"/>
            <a:ext cx="8732066" cy="86152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«Увімкни світло»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8918" y="2923371"/>
            <a:ext cx="2284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+ 1+ 1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0563" y="2740478"/>
            <a:ext cx="2258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1 – 1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0396" y="2762636"/>
            <a:ext cx="2626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+ 1+ 2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2" y="2051230"/>
            <a:ext cx="3159810" cy="42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18995" y="2535997"/>
            <a:ext cx="1526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95" y="2051230"/>
            <a:ext cx="3159810" cy="42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23" y="1993281"/>
            <a:ext cx="3159810" cy="42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567794" y="2463480"/>
            <a:ext cx="1526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59676" y="2389328"/>
            <a:ext cx="1526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6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Елка PNG фото, 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03" y="1483847"/>
            <a:ext cx="4089368" cy="522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1839235" y="535258"/>
            <a:ext cx="8732066" cy="80489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</a:t>
            </a:r>
            <a:r>
              <a:rPr lang="uk-UA" sz="4000" b="1" dirty="0">
                <a:solidFill>
                  <a:schemeClr val="bg1"/>
                </a:solidFill>
              </a:rPr>
              <a:t>чисел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0" name="Picture 2" descr="Елка PNG фото, 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81" y="1483847"/>
            <a:ext cx="4089368" cy="522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Гирлянда [KT8Z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62" y="2704514"/>
            <a:ext cx="1735085" cy="8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Прямая соединительная линия 51"/>
          <p:cNvCxnSpPr/>
          <p:nvPr/>
        </p:nvCxnSpPr>
        <p:spPr>
          <a:xfrm>
            <a:off x="3457006" y="2188035"/>
            <a:ext cx="486154" cy="1032959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2558065" y="2210598"/>
            <a:ext cx="494579" cy="866381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12" descr="Рождественская звезда пнг изображения, скачать 1800+ Рождественская звезда  PNG ресурсы с прозрачным фон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73" y="717017"/>
            <a:ext cx="2300409" cy="23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Прямая соединительная линия 54"/>
          <p:cNvCxnSpPr/>
          <p:nvPr/>
        </p:nvCxnSpPr>
        <p:spPr>
          <a:xfrm>
            <a:off x="4144184" y="3805826"/>
            <a:ext cx="568997" cy="131150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1507821" y="3834841"/>
            <a:ext cx="745799" cy="1398864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507031" y="3820559"/>
            <a:ext cx="632333" cy="1480103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3147224" y="3823603"/>
            <a:ext cx="629151" cy="1477059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 descr="Шар новогодний Matt, диаметр 8 см., стекло, красный, фирмы «Happy gifts» |  H66000/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109">
            <a:off x="1751636" y="2703026"/>
            <a:ext cx="1311500" cy="13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Шар новогодний Matt, диаметр 8 см., стекло, красный, фирмы «Happy gifts» |  H66000/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11" b="93889" l="10000" r="90000">
                        <a14:foregroundMark x1="44222" y1="18333" x2="44222" y2="18333"/>
                        <a14:foregroundMark x1="45333" y1="13667" x2="45333" y2="13667"/>
                        <a14:foregroundMark x1="51111" y1="11889" x2="51111" y2="11889"/>
                        <a14:foregroundMark x1="48000" y1="8000" x2="48000" y2="8000"/>
                        <a14:foregroundMark x1="46333" y1="9444" x2="46333" y2="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63" y="2823126"/>
            <a:ext cx="1311500" cy="13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Шар новогодний MATT под нанесение - материал стекло (I-66000) - купить  оптом | Адверт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8" y="4660040"/>
            <a:ext cx="1482965" cy="14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Шар новогодний MATT под нанесение - материал стекло (I-66000) - купить  оптом | Адверт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5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57" y="4768405"/>
            <a:ext cx="1482965" cy="14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Шар новогодний MATT под нанесение - материал стекло (I-66000) - купить  оптом | Адверт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24" y="4742357"/>
            <a:ext cx="1482965" cy="14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2928692" y="1276382"/>
            <a:ext cx="1038984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88864" y="2904257"/>
            <a:ext cx="724761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815096" y="5117326"/>
            <a:ext cx="724761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33028" y="2968163"/>
            <a:ext cx="624996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79791" y="5031537"/>
            <a:ext cx="570648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70218" y="4929915"/>
            <a:ext cx="570648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73" name="Picture 16" descr="Гирлянда [KT8Z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8195">
            <a:off x="1399998" y="4112370"/>
            <a:ext cx="2608780" cy="8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6" descr="Гирлянда [KT8Z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7863">
            <a:off x="2431131" y="4109714"/>
            <a:ext cx="2608780" cy="8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6" descr="Гирлянда [KT8Z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284" y="2704514"/>
            <a:ext cx="1735085" cy="8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" descr="Рождественская звезда пнг изображения, скачать 1800+ Рождественская звезда  PNG ресурсы с прозрачным фон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83" y="789334"/>
            <a:ext cx="2300409" cy="23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Прямая соединительная линия 76"/>
          <p:cNvCxnSpPr/>
          <p:nvPr/>
        </p:nvCxnSpPr>
        <p:spPr>
          <a:xfrm flipH="1">
            <a:off x="7280943" y="3834841"/>
            <a:ext cx="745799" cy="1398864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765442" y="1340156"/>
            <a:ext cx="1038984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" name="Picture 16" descr="Гирлянда [KT8Z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8195">
            <a:off x="7263329" y="4430129"/>
            <a:ext cx="2608780" cy="8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6" descr="Гирлянда [KT8Z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7863">
            <a:off x="8201600" y="4224535"/>
            <a:ext cx="2608780" cy="8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2" name="Прямая соединительная линия 121"/>
          <p:cNvCxnSpPr/>
          <p:nvPr/>
        </p:nvCxnSpPr>
        <p:spPr>
          <a:xfrm flipH="1">
            <a:off x="8372008" y="2337561"/>
            <a:ext cx="494579" cy="866381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9247283" y="2325817"/>
            <a:ext cx="486154" cy="1032959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9982373" y="4083651"/>
            <a:ext cx="568997" cy="131150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8197697" y="3957420"/>
            <a:ext cx="632333" cy="1480103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>
            <a:off x="8866072" y="3989009"/>
            <a:ext cx="629151" cy="1477059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0" descr="Купить шары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99" y="3017456"/>
            <a:ext cx="1173267" cy="11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0" descr="Купить шары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580" y="3057636"/>
            <a:ext cx="1173267" cy="11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6" descr="Новогодний шар (цвет: синий, 25 см) | Купить с доставкой | My-shop.r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12" y="4868224"/>
            <a:ext cx="1489670" cy="14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6" descr="Новогодний шар (цвет: синий, 25 см) | Купить с доставкой | My-shop.r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651" y="4958484"/>
            <a:ext cx="1489670" cy="14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6" descr="Новогодний шар (цвет: синий, 25 см) | Купить с доставкой | My-shop.r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466" y="4868224"/>
            <a:ext cx="1489670" cy="14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9498391" y="3149688"/>
            <a:ext cx="570648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8572496" y="5117326"/>
            <a:ext cx="570648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880489" y="3085639"/>
            <a:ext cx="570648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261183" y="5088987"/>
            <a:ext cx="570648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966723" y="5105418"/>
            <a:ext cx="570648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70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134" grpId="0"/>
      <p:bldP spid="135" grpId="0"/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1839235" y="535258"/>
            <a:ext cx="8732066" cy="80489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</a:t>
            </a:r>
            <a:r>
              <a:rPr lang="uk-UA" sz="4000" b="1" dirty="0">
                <a:solidFill>
                  <a:schemeClr val="bg1"/>
                </a:solidFill>
              </a:rPr>
              <a:t>чисел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Елка PNG фото, 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03" y="1483847"/>
            <a:ext cx="4089368" cy="522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Елка PNG фото, 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81" y="1483847"/>
            <a:ext cx="4089368" cy="522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Гирлянда [KT8Z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62" y="2704514"/>
            <a:ext cx="1735085" cy="8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457006" y="2188035"/>
            <a:ext cx="486154" cy="1032959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558065" y="2210598"/>
            <a:ext cx="494579" cy="866381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Рождественская звезда пнг изображения, скачать 1800+ Рождественская звезда  PNG ресурсы с прозрачным фон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73" y="717017"/>
            <a:ext cx="2300409" cy="23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144184" y="3805826"/>
            <a:ext cx="568997" cy="131150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507821" y="3834841"/>
            <a:ext cx="745799" cy="1398864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07031" y="3820559"/>
            <a:ext cx="632333" cy="1480103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147224" y="3823603"/>
            <a:ext cx="629151" cy="1477059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Шар новогодний Matt, диаметр 8 см., стекло, красный, фирмы «Happy gifts» |  H66000/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109">
            <a:off x="1784559" y="2692618"/>
            <a:ext cx="1311500" cy="13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Шар новогодний Matt, диаметр 8 см., стекло, красный, фирмы «Happy gifts» |  H66000/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63" y="2823126"/>
            <a:ext cx="1311500" cy="13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Шар новогодний MATT под нанесение - материал стекло (I-66000) - купить  оптом | Адвер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9" y="4691918"/>
            <a:ext cx="1482965" cy="14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Шар новогодний MATT под нанесение - материал стекло (I-66000) - купить  оптом | Адверт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57" y="4768405"/>
            <a:ext cx="1482965" cy="14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Шар новогодний MATT под нанесение - материал стекло (I-66000) - купить  оптом | Адверт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24" y="4742357"/>
            <a:ext cx="1482965" cy="14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928692" y="1276382"/>
            <a:ext cx="1038984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88864" y="2904257"/>
            <a:ext cx="724761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5096" y="5117326"/>
            <a:ext cx="724761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6325" y="2950445"/>
            <a:ext cx="624996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76153" y="4999707"/>
            <a:ext cx="570648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27764" y="5043005"/>
            <a:ext cx="570648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26" name="Picture 16" descr="Гирлянда [KT8Z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8195">
            <a:off x="1517593" y="4073181"/>
            <a:ext cx="2608780" cy="8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Гирлянда [KT8Z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7863">
            <a:off x="2431131" y="4109714"/>
            <a:ext cx="2608780" cy="8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Гирлянда [KT8Z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284" y="2704514"/>
            <a:ext cx="1735085" cy="8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Рождественская звезда пнг изображения, скачать 1800+ Рождественская звезда  PNG ресурсы с прозрачным фон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83" y="789334"/>
            <a:ext cx="2300409" cy="23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 flipH="1">
            <a:off x="7280943" y="3834841"/>
            <a:ext cx="745799" cy="1398864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765442" y="1340156"/>
            <a:ext cx="1038984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16" descr="Гирлянда [KT8Z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8195">
            <a:off x="7263329" y="4430129"/>
            <a:ext cx="2608780" cy="8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Гирлянда [KT8Z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7863">
            <a:off x="8201600" y="4224535"/>
            <a:ext cx="2608780" cy="8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H="1">
            <a:off x="8372008" y="2337561"/>
            <a:ext cx="494579" cy="866381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247283" y="2325817"/>
            <a:ext cx="486154" cy="1032959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982373" y="4083651"/>
            <a:ext cx="568997" cy="131150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197697" y="3957420"/>
            <a:ext cx="632333" cy="1480103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8866072" y="3989009"/>
            <a:ext cx="629151" cy="1477059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0" descr="Купить шары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99" y="3017456"/>
            <a:ext cx="1173267" cy="11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Купить шары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580" y="3057636"/>
            <a:ext cx="1173267" cy="11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Новогодний шар (цвет: синий, 25 см) | Купить с доставкой | My-shop.r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12" y="4868224"/>
            <a:ext cx="1489670" cy="14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Новогодний шар (цвет: синий, 25 см) | Купить с доставкой | My-shop.r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43" y="4881686"/>
            <a:ext cx="1489670" cy="14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Новогодний шар (цвет: синий, 25 см) | Купить с доставкой | My-shop.r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466" y="4868224"/>
            <a:ext cx="1489670" cy="14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9553076" y="3112043"/>
            <a:ext cx="570648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59232" y="5117326"/>
            <a:ext cx="570648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58852" y="3114844"/>
            <a:ext cx="570648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295866" y="5049419"/>
            <a:ext cx="570648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71378" y="5049419"/>
            <a:ext cx="570648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74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04693" y="628344"/>
            <a:ext cx="9784376" cy="88822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8276" y="2229921"/>
            <a:ext cx="439721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будемо віднімати кілька чисел.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Розв'язувати задачі.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9421</TotalTime>
  <Words>631</Words>
  <Application>Microsoft Office PowerPoint</Application>
  <PresentationFormat>Произвольный</PresentationFormat>
  <Paragraphs>199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1007</cp:revision>
  <dcterms:created xsi:type="dcterms:W3CDTF">2018-01-05T16:38:53Z</dcterms:created>
  <dcterms:modified xsi:type="dcterms:W3CDTF">2024-01-22T09:24:27Z</dcterms:modified>
</cp:coreProperties>
</file>