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811" r:id="rId3"/>
    <p:sldId id="794" r:id="rId4"/>
    <p:sldId id="818" r:id="rId5"/>
    <p:sldId id="797" r:id="rId6"/>
    <p:sldId id="813" r:id="rId7"/>
    <p:sldId id="799" r:id="rId8"/>
    <p:sldId id="803" r:id="rId9"/>
    <p:sldId id="814" r:id="rId10"/>
    <p:sldId id="800" r:id="rId11"/>
    <p:sldId id="622" r:id="rId12"/>
    <p:sldId id="745" r:id="rId13"/>
    <p:sldId id="630" r:id="rId14"/>
    <p:sldId id="769" r:id="rId15"/>
    <p:sldId id="750" r:id="rId16"/>
    <p:sldId id="815" r:id="rId17"/>
    <p:sldId id="792" r:id="rId18"/>
    <p:sldId id="816" r:id="rId19"/>
    <p:sldId id="817" r:id="rId20"/>
    <p:sldId id="352" r:id="rId21"/>
    <p:sldId id="485" r:id="rId22"/>
    <p:sldId id="812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2ADA"/>
    <a:srgbClr val="E838BA"/>
    <a:srgbClr val="EF71CE"/>
    <a:srgbClr val="295FFF"/>
    <a:srgbClr val="463EDE"/>
    <a:srgbClr val="FF3300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5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28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78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1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sba7ocbj23" TargetMode="External"/><Relationship Id="rId5" Type="http://schemas.microsoft.com/office/2007/relationships/hdphoto" Target="../media/hdphoto3.wdp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4410" y="4528155"/>
            <a:ext cx="10024110" cy="16344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</a:rPr>
              <a:t>Звук [ч]. Мала буква ч. </a:t>
            </a:r>
            <a:r>
              <a:rPr lang="ru-RU" sz="4500" b="1" dirty="0" err="1">
                <a:solidFill>
                  <a:schemeClr val="bg1"/>
                </a:solidFill>
              </a:rPr>
              <a:t>Читання</a:t>
            </a:r>
            <a:r>
              <a:rPr lang="ru-RU" sz="4500" b="1" dirty="0">
                <a:solidFill>
                  <a:schemeClr val="bg1"/>
                </a:solidFill>
              </a:rPr>
              <a:t> </a:t>
            </a:r>
            <a:r>
              <a:rPr lang="ru-RU" sz="4500" b="1" dirty="0" err="1">
                <a:solidFill>
                  <a:schemeClr val="bg1"/>
                </a:solidFill>
              </a:rPr>
              <a:t>слів</a:t>
            </a:r>
            <a:r>
              <a:rPr lang="ru-RU" sz="4500" b="1" dirty="0">
                <a:solidFill>
                  <a:schemeClr val="bg1"/>
                </a:solidFill>
              </a:rPr>
              <a:t>, </a:t>
            </a:r>
            <a:r>
              <a:rPr lang="ru-RU" sz="4500" b="1" dirty="0" err="1">
                <a:solidFill>
                  <a:schemeClr val="bg1"/>
                </a:solidFill>
              </a:rPr>
              <a:t>речень</a:t>
            </a:r>
            <a:r>
              <a:rPr lang="ru-RU" sz="4500" b="1" dirty="0">
                <a:solidFill>
                  <a:schemeClr val="bg1"/>
                </a:solidFill>
              </a:rPr>
              <a:t> і тексту з </a:t>
            </a:r>
            <a:r>
              <a:rPr lang="ru-RU" sz="4500" b="1" dirty="0" err="1">
                <a:solidFill>
                  <a:schemeClr val="bg1"/>
                </a:solidFill>
              </a:rPr>
              <a:t>вивченими</a:t>
            </a:r>
            <a:r>
              <a:rPr lang="ru-RU" sz="4500" b="1" dirty="0">
                <a:solidFill>
                  <a:schemeClr val="bg1"/>
                </a:solidFill>
              </a:rPr>
              <a:t> </a:t>
            </a:r>
            <a:r>
              <a:rPr lang="ru-RU" sz="4500" b="1" dirty="0" err="1">
                <a:solidFill>
                  <a:schemeClr val="bg1"/>
                </a:solidFill>
              </a:rPr>
              <a:t>літерами</a:t>
            </a:r>
            <a:endParaRPr lang="uk-UA" sz="45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22864" y="1585333"/>
            <a:ext cx="3360715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70</a:t>
            </a:r>
          </a:p>
        </p:txBody>
      </p:sp>
      <p:pic>
        <p:nvPicPr>
          <p:cNvPr id="5" name="Picture 5" descr="C:\Users\Вчитель\Desktop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" t="8875" r="2227" b="16135"/>
          <a:stretch/>
        </p:blipFill>
        <p:spPr bwMode="auto">
          <a:xfrm>
            <a:off x="1543049" y="1224000"/>
            <a:ext cx="2720051" cy="3005100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63040" y="406254"/>
            <a:ext cx="9478335" cy="8053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Правильно вимовляємо звуки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896" y="3601039"/>
            <a:ext cx="3256961" cy="32569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25209" y="1305836"/>
            <a:ext cx="2567081" cy="501675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ч</a:t>
            </a:r>
            <a:r>
              <a:rPr lang="ru-RU" sz="4000" b="1" dirty="0">
                <a:solidFill>
                  <a:srgbClr val="0070C0"/>
                </a:solidFill>
              </a:rPr>
              <a:t>отири</a:t>
            </a:r>
          </a:p>
          <a:p>
            <a:r>
              <a:rPr lang="ru-RU" sz="4000" b="1" dirty="0">
                <a:solidFill>
                  <a:srgbClr val="FF0000"/>
                </a:solidFill>
              </a:rPr>
              <a:t>ч</a:t>
            </a:r>
            <a:r>
              <a:rPr lang="ru-RU" sz="4000" b="1" dirty="0">
                <a:solidFill>
                  <a:srgbClr val="0070C0"/>
                </a:solidFill>
              </a:rPr>
              <a:t>исло</a:t>
            </a:r>
          </a:p>
          <a:p>
            <a:r>
              <a:rPr lang="ru-RU" sz="4000" b="1" dirty="0" err="1">
                <a:solidFill>
                  <a:srgbClr val="0070C0"/>
                </a:solidFill>
              </a:rPr>
              <a:t>о</a:t>
            </a:r>
            <a:r>
              <a:rPr lang="ru-RU" sz="4000" b="1" dirty="0" err="1">
                <a:solidFill>
                  <a:srgbClr val="FF0000"/>
                </a:solidFill>
              </a:rPr>
              <a:t>ч</a:t>
            </a:r>
            <a:r>
              <a:rPr lang="ru-RU" sz="4000" b="1" dirty="0" err="1">
                <a:solidFill>
                  <a:srgbClr val="0070C0"/>
                </a:solidFill>
              </a:rPr>
              <a:t>і</a:t>
            </a:r>
            <a:endParaRPr lang="ru-RU" sz="4000" b="1" dirty="0">
              <a:solidFill>
                <a:srgbClr val="0070C0"/>
              </a:solidFill>
            </a:endParaRPr>
          </a:p>
          <a:p>
            <a:r>
              <a:rPr lang="ru-RU" sz="4000" b="1" dirty="0" err="1" smtClean="0">
                <a:solidFill>
                  <a:srgbClr val="0070C0"/>
                </a:solidFill>
              </a:rPr>
              <a:t>пе</a:t>
            </a:r>
            <a:r>
              <a:rPr lang="ru-RU" sz="4000" b="1" dirty="0" err="1" smtClean="0">
                <a:solidFill>
                  <a:srgbClr val="FF0000"/>
                </a:solidFill>
              </a:rPr>
              <a:t>ч</a:t>
            </a:r>
            <a:r>
              <a:rPr lang="ru-RU" sz="4000" b="1" dirty="0" err="1" smtClean="0">
                <a:solidFill>
                  <a:srgbClr val="0070C0"/>
                </a:solidFill>
              </a:rPr>
              <a:t>ера</a:t>
            </a:r>
            <a:endParaRPr lang="ru-RU" sz="4000" b="1" dirty="0" smtClean="0">
              <a:solidFill>
                <a:srgbClr val="0070C0"/>
              </a:solidFill>
            </a:endParaRPr>
          </a:p>
          <a:p>
            <a:r>
              <a:rPr lang="ru-RU" sz="4000" b="1" dirty="0" err="1" smtClean="0">
                <a:solidFill>
                  <a:srgbClr val="0070C0"/>
                </a:solidFill>
              </a:rPr>
              <a:t>за</a:t>
            </a:r>
            <a:r>
              <a:rPr lang="ru-RU" sz="4000" b="1" dirty="0" err="1" smtClean="0">
                <a:solidFill>
                  <a:srgbClr val="FF0000"/>
                </a:solidFill>
              </a:rPr>
              <a:t>ч</a:t>
            </a:r>
            <a:r>
              <a:rPr lang="ru-RU" sz="4000" b="1" dirty="0" err="1" smtClean="0">
                <a:solidFill>
                  <a:srgbClr val="0070C0"/>
                </a:solidFill>
              </a:rPr>
              <a:t>іска</a:t>
            </a:r>
            <a:endParaRPr lang="ru-RU" sz="4000" b="1" dirty="0">
              <a:solidFill>
                <a:srgbClr val="0070C0"/>
              </a:solidFill>
            </a:endParaRPr>
          </a:p>
          <a:p>
            <a:r>
              <a:rPr lang="ru-RU" sz="4000" b="1" dirty="0" smtClean="0">
                <a:solidFill>
                  <a:srgbClr val="0070C0"/>
                </a:solidFill>
              </a:rPr>
              <a:t>сини</a:t>
            </a:r>
            <a:r>
              <a:rPr lang="ru-RU" sz="4000" b="1" dirty="0" smtClean="0">
                <a:solidFill>
                  <a:srgbClr val="FF0000"/>
                </a:solidFill>
              </a:rPr>
              <a:t>ч</a:t>
            </a:r>
            <a:r>
              <a:rPr lang="ru-RU" sz="4000" b="1" dirty="0" smtClean="0">
                <a:solidFill>
                  <a:srgbClr val="0070C0"/>
                </a:solidFill>
              </a:rPr>
              <a:t>ка</a:t>
            </a:r>
            <a:endParaRPr lang="ru-RU" sz="4000" b="1" dirty="0">
              <a:solidFill>
                <a:srgbClr val="0070C0"/>
              </a:solidFill>
            </a:endParaRPr>
          </a:p>
          <a:p>
            <a:r>
              <a:rPr lang="ru-RU" sz="4000" b="1" dirty="0" err="1" smtClean="0">
                <a:solidFill>
                  <a:srgbClr val="0070C0"/>
                </a:solidFill>
              </a:rPr>
              <a:t>ні</a:t>
            </a:r>
            <a:r>
              <a:rPr lang="ru-RU" sz="4000" b="1" dirty="0" err="1" smtClean="0">
                <a:solidFill>
                  <a:srgbClr val="FF0000"/>
                </a:solidFill>
              </a:rPr>
              <a:t>ч</a:t>
            </a:r>
            <a:endParaRPr lang="ru-RU" sz="4000" b="1" dirty="0">
              <a:solidFill>
                <a:srgbClr val="0070C0"/>
              </a:solidFill>
            </a:endParaRPr>
          </a:p>
          <a:p>
            <a:r>
              <a:rPr lang="ru-RU" sz="4000" b="1" dirty="0" err="1" smtClean="0">
                <a:solidFill>
                  <a:srgbClr val="0070C0"/>
                </a:solidFill>
              </a:rPr>
              <a:t>рі</a:t>
            </a:r>
            <a:r>
              <a:rPr lang="ru-RU" sz="4000" b="1" dirty="0" err="1" smtClean="0">
                <a:solidFill>
                  <a:srgbClr val="FF0000"/>
                </a:solidFill>
              </a:rPr>
              <a:t>ч</a:t>
            </a:r>
            <a:r>
              <a:rPr lang="ru-RU" sz="4000" b="1" dirty="0" err="1" smtClean="0">
                <a:solidFill>
                  <a:srgbClr val="0070C0"/>
                </a:solidFill>
              </a:rPr>
              <a:t>ка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2" name="Picture 2" descr="Картинки про букву Ч детям — учим русский алфави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2" t="11492" r="7267" b="14759"/>
          <a:stretch/>
        </p:blipFill>
        <p:spPr bwMode="auto">
          <a:xfrm>
            <a:off x="843595" y="1658958"/>
            <a:ext cx="2731429" cy="350847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/>
        </p:spPr>
      </p:pic>
      <p:pic>
        <p:nvPicPr>
          <p:cNvPr id="7" name="Picture 7" descr="C:\Users\Вчитель\Desktop\Без названия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509" y="3739799"/>
            <a:ext cx="1865387" cy="142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Вчитель\Desktop\Без названия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509" y="1658957"/>
            <a:ext cx="2357035" cy="160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74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4120" y="422910"/>
            <a:ext cx="9781540" cy="16344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</a:t>
            </a:r>
            <a:r>
              <a:rPr lang="uk-UA" sz="2800" b="1" dirty="0">
                <a:solidFill>
                  <a:schemeClr val="bg1"/>
                </a:solidFill>
              </a:rPr>
              <a:t>роблять ці букви? Чому художник намалював їх саме біля човна? Що, на </a:t>
            </a:r>
            <a:r>
              <a:rPr lang="uk-UA" sz="2800" b="1" dirty="0" smtClean="0">
                <a:solidFill>
                  <a:schemeClr val="bg1"/>
                </a:solidFill>
              </a:rPr>
              <a:t>твою </a:t>
            </a:r>
            <a:r>
              <a:rPr lang="uk-UA" sz="2800" b="1" dirty="0">
                <a:solidFill>
                  <a:schemeClr val="bg1"/>
                </a:solidFill>
              </a:rPr>
              <a:t>думку, букви робитимуть далі?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</a:t>
            </a:r>
            <a:r>
              <a:rPr lang="uk-UA" sz="2800" b="1" dirty="0">
                <a:solidFill>
                  <a:schemeClr val="bg1"/>
                </a:solidFill>
              </a:rPr>
              <a:t>потрібно мати, щоб керувати човном? 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155575" y="2394000"/>
            <a:ext cx="2411736" cy="30253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8987" t="39299" r="35098" b="14462"/>
          <a:stretch/>
        </p:blipFill>
        <p:spPr>
          <a:xfrm>
            <a:off x="2554575" y="2218908"/>
            <a:ext cx="6880922" cy="320042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594255" y="2218908"/>
            <a:ext cx="2210881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Чи доводилось </a:t>
            </a:r>
            <a:r>
              <a:rPr lang="uk-UA" sz="2000" b="1" dirty="0" smtClean="0">
                <a:solidFill>
                  <a:schemeClr val="bg1"/>
                </a:solidFill>
              </a:rPr>
              <a:t>тобі плавати </a:t>
            </a:r>
            <a:r>
              <a:rPr lang="uk-UA" sz="2000" b="1" dirty="0">
                <a:solidFill>
                  <a:schemeClr val="bg1"/>
                </a:solidFill>
              </a:rPr>
              <a:t>на човні? Де, з ким і коли саме? 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87284" y="446708"/>
            <a:ext cx="10252710" cy="10068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Склади речення. Що </a:t>
            </a:r>
            <a:r>
              <a:rPr lang="uk-UA" sz="3200" b="1" dirty="0">
                <a:solidFill>
                  <a:schemeClr val="bg1"/>
                </a:solidFill>
              </a:rPr>
              <a:t>робить буква «</a:t>
            </a:r>
            <a:r>
              <a:rPr lang="uk-UA" sz="3200" b="1" dirty="0" err="1" smtClean="0">
                <a:solidFill>
                  <a:schemeClr val="bg1"/>
                </a:solidFill>
              </a:rPr>
              <a:t>че</a:t>
            </a:r>
            <a:r>
              <a:rPr lang="uk-UA" sz="3200" b="1" dirty="0" smtClean="0">
                <a:solidFill>
                  <a:schemeClr val="bg1"/>
                </a:solidFill>
              </a:rPr>
              <a:t>»?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 </a:t>
            </a:r>
            <a:r>
              <a:rPr lang="uk-UA" sz="3200" b="1" dirty="0">
                <a:solidFill>
                  <a:schemeClr val="bg1"/>
                </a:solidFill>
              </a:rPr>
              <a:t>місце звука </a:t>
            </a:r>
            <a:r>
              <a:rPr lang="en-US" sz="3200" b="1" dirty="0">
                <a:solidFill>
                  <a:schemeClr val="bg1"/>
                </a:solidFill>
              </a:rPr>
              <a:t>[</a:t>
            </a:r>
            <a:r>
              <a:rPr lang="uk-UA" sz="3200" b="1" dirty="0">
                <a:solidFill>
                  <a:schemeClr val="bg1"/>
                </a:solidFill>
              </a:rPr>
              <a:t>ч</a:t>
            </a:r>
            <a:r>
              <a:rPr lang="en-US" sz="3200" b="1" dirty="0">
                <a:solidFill>
                  <a:schemeClr val="bg1"/>
                </a:solidFill>
              </a:rPr>
              <a:t>] </a:t>
            </a:r>
            <a:r>
              <a:rPr lang="uk-UA" sz="3200" b="1" dirty="0">
                <a:solidFill>
                  <a:schemeClr val="bg1"/>
                </a:solidFill>
              </a:rPr>
              <a:t>в </a:t>
            </a:r>
            <a:r>
              <a:rPr lang="uk-UA" sz="3200" b="1" dirty="0" smtClean="0">
                <a:solidFill>
                  <a:schemeClr val="bg1"/>
                </a:solidFill>
              </a:rPr>
              <a:t>словах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 flipH="1">
            <a:off x="8455400" y="1770200"/>
            <a:ext cx="2762990" cy="3332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9825" t="34501" r="72549" b="31576"/>
          <a:stretch/>
        </p:blipFill>
        <p:spPr>
          <a:xfrm>
            <a:off x="527050" y="1558214"/>
            <a:ext cx="3528433" cy="381980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57513" y="4636292"/>
            <a:ext cx="4012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/>
              <a:t>ч  </a:t>
            </a:r>
            <a:endParaRPr lang="ru-RU" sz="5400" dirty="0"/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27433" t="32896" r="52924" b="31398"/>
          <a:stretch/>
        </p:blipFill>
        <p:spPr>
          <a:xfrm>
            <a:off x="4251960" y="1588858"/>
            <a:ext cx="3705841" cy="378916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46903" t="31654" r="33454" b="31240"/>
          <a:stretch/>
        </p:blipFill>
        <p:spPr>
          <a:xfrm>
            <a:off x="8149343" y="1617417"/>
            <a:ext cx="3512263" cy="373204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6078799" y="4652707"/>
            <a:ext cx="4012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/>
              <a:t>ч  </a:t>
            </a:r>
            <a:endParaRPr lang="ru-RU" sz="5400" dirty="0"/>
          </a:p>
        </p:txBody>
      </p:sp>
      <p:sp>
        <p:nvSpPr>
          <p:cNvPr id="16" name="TextBox 15"/>
          <p:cNvSpPr txBox="1"/>
          <p:nvPr/>
        </p:nvSpPr>
        <p:spPr>
          <a:xfrm>
            <a:off x="10130403" y="4584127"/>
            <a:ext cx="4012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/>
              <a:t>ч  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97273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38275" y="617220"/>
            <a:ext cx="8756193" cy="8115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завдання </a:t>
            </a:r>
            <a:r>
              <a:rPr lang="uk-UA" sz="4000" b="1" dirty="0" err="1">
                <a:solidFill>
                  <a:schemeClr val="bg1"/>
                </a:solidFill>
              </a:rPr>
              <a:t>Читалочки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9" y="1428750"/>
            <a:ext cx="2017184" cy="21259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669" t="4569" r="993" b="6114"/>
          <a:stretch/>
        </p:blipFill>
        <p:spPr>
          <a:xfrm>
            <a:off x="1856520" y="1879724"/>
            <a:ext cx="5976000" cy="1224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7139" t="50113" r="24750" b="26771"/>
          <a:stretch/>
        </p:blipFill>
        <p:spPr>
          <a:xfrm>
            <a:off x="1856520" y="3140706"/>
            <a:ext cx="7357872" cy="14045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56520" y="4579582"/>
            <a:ext cx="5835870" cy="143655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о</a:t>
            </a:r>
            <a:r>
              <a:rPr lang="ru-RU" sz="4000" b="1" dirty="0" err="1">
                <a:solidFill>
                  <a:srgbClr val="00AFF0"/>
                </a:solidFill>
              </a:rPr>
              <a:t>чі</a:t>
            </a:r>
            <a:r>
              <a:rPr lang="ru-RU" sz="4000" b="1" dirty="0">
                <a:solidFill>
                  <a:srgbClr val="00AFF0"/>
                </a:solidFill>
              </a:rPr>
              <a:t>     </a:t>
            </a:r>
            <a:r>
              <a:rPr lang="ru-RU" sz="4000" b="1" dirty="0" smtClean="0">
                <a:solidFill>
                  <a:srgbClr val="00AFF0"/>
                </a:solidFill>
              </a:rPr>
              <a:t>     </a:t>
            </a:r>
            <a:r>
              <a:rPr lang="ru-RU" sz="4000" b="1" dirty="0">
                <a:solidFill>
                  <a:srgbClr val="00AFF0"/>
                </a:solidFill>
              </a:rPr>
              <a:t>чу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б</a:t>
            </a:r>
            <a:r>
              <a:rPr lang="ru-RU" sz="4000" b="1" dirty="0">
                <a:solidFill>
                  <a:srgbClr val="000000"/>
                </a:solidFill>
              </a:rPr>
              <a:t>       </a:t>
            </a:r>
            <a:r>
              <a:rPr lang="ru-RU" sz="4000" b="1" dirty="0" smtClean="0">
                <a:solidFill>
                  <a:srgbClr val="000000"/>
                </a:solidFill>
              </a:rPr>
              <a:t>    </a:t>
            </a:r>
            <a:r>
              <a:rPr lang="ru-RU" sz="4000" b="1" dirty="0" err="1">
                <a:solidFill>
                  <a:srgbClr val="00AFF0"/>
                </a:solidFill>
              </a:rPr>
              <a:t>чи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тати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ово</a:t>
            </a:r>
            <a:r>
              <a:rPr lang="ru-RU" sz="4000" b="1" dirty="0" err="1">
                <a:solidFill>
                  <a:srgbClr val="00AFF0"/>
                </a:solidFill>
              </a:rPr>
              <a:t>чі</a:t>
            </a:r>
            <a:r>
              <a:rPr lang="ru-RU" sz="4000" b="1" dirty="0">
                <a:solidFill>
                  <a:srgbClr val="00AFF0"/>
                </a:solidFill>
              </a:rPr>
              <a:t>   </a:t>
            </a:r>
            <a:r>
              <a:rPr lang="ru-RU" sz="4000" b="1" dirty="0" smtClean="0">
                <a:solidFill>
                  <a:srgbClr val="00AFF0"/>
                </a:solidFill>
              </a:rPr>
              <a:t>  чу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бчик</a:t>
            </a:r>
            <a:r>
              <a:rPr lang="ru-RU" sz="4000" b="1" dirty="0" smtClean="0">
                <a:solidFill>
                  <a:srgbClr val="000000"/>
                </a:solidFill>
              </a:rPr>
              <a:t>     </a:t>
            </a:r>
            <a:r>
              <a:rPr lang="ru-RU" sz="4000" b="1" dirty="0" err="1">
                <a:solidFill>
                  <a:srgbClr val="00AFF0"/>
                </a:solidFill>
              </a:rPr>
              <a:t>чи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тачі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артинки до тестів\!!!!_Эсмира_2\_free_2023-10-05-21-48-24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" b="9478"/>
          <a:stretch/>
        </p:blipFill>
        <p:spPr bwMode="auto">
          <a:xfrm>
            <a:off x="7594870" y="1795428"/>
            <a:ext cx="4197045" cy="381160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863091" y="548616"/>
            <a:ext cx="8618219" cy="8458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 err="1" smtClean="0">
                <a:solidFill>
                  <a:schemeClr val="bg1"/>
                </a:solidFill>
              </a:rPr>
              <a:t>чистомовку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0375" y="2201253"/>
            <a:ext cx="7088048" cy="255454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accent2">
                    <a:lumMod val="75000"/>
                  </a:schemeClr>
                </a:solidFill>
              </a:rPr>
              <a:t>ЧА-ЧА-ЧА – </a:t>
            </a:r>
            <a:r>
              <a:rPr lang="uk-UA" sz="4000" b="1" dirty="0">
                <a:solidFill>
                  <a:srgbClr val="0070C0"/>
                </a:solidFill>
              </a:rPr>
              <a:t>граємо в м</a:t>
            </a:r>
            <a:r>
              <a:rPr lang="uk-UA" sz="4000" b="1" dirty="0">
                <a:solidFill>
                  <a:srgbClr val="0070C0"/>
                </a:solidFill>
                <a:latin typeface="Times New Roman"/>
                <a:cs typeface="Times New Roman"/>
              </a:rPr>
              <a:t>'</a:t>
            </a:r>
            <a:r>
              <a:rPr lang="uk-UA" sz="4000" b="1" dirty="0">
                <a:solidFill>
                  <a:srgbClr val="0070C0"/>
                </a:solidFill>
              </a:rPr>
              <a:t>я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</a:rPr>
              <a:t>ча.</a:t>
            </a:r>
          </a:p>
          <a:p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ЧУ-ЧУ-ЧУ 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uk-UA" sz="4000" b="1" dirty="0">
                <a:solidFill>
                  <a:srgbClr val="0070C0"/>
                </a:solidFill>
              </a:rPr>
              <a:t>я й тебе нав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</a:rPr>
              <a:t>чу.</a:t>
            </a:r>
          </a:p>
          <a:p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АЧ-АЧ-АЧ 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uk-UA" sz="4000" b="1" dirty="0">
                <a:solidFill>
                  <a:srgbClr val="0070C0"/>
                </a:solidFill>
              </a:rPr>
              <a:t>передали тобі м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'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</a:rPr>
              <a:t>яч.</a:t>
            </a:r>
          </a:p>
          <a:p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ИЧ-ИЧ- 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</a:rPr>
              <a:t>ИЧ – </a:t>
            </a:r>
            <a:r>
              <a:rPr lang="uk-UA" sz="4000" b="1" dirty="0">
                <a:solidFill>
                  <a:srgbClr val="0070C0"/>
                </a:solidFill>
              </a:rPr>
              <a:t>бігай, не стовб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</a:rPr>
              <a:t>ич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51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2326895" y="445746"/>
            <a:ext cx="8756193" cy="5658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Прочитай текст. Придумай заголовок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0835" y="1095542"/>
            <a:ext cx="11118215" cy="48320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Жив собі зайчик. Дуже скромний і ввічливий. Одного разу він вирішив переночувати в печері. Спочатку зазирнув усередину. Там нікого не побачив. Але вирішив привітатись із печерою.</a:t>
            </a:r>
          </a:p>
          <a:p>
            <a:pPr indent="361950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— Здрастуйте, добра печеро! Будь ласка, дозвольте мені увійти.</a:t>
            </a:r>
          </a:p>
          <a:p>
            <a:pPr indent="361950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А в темному куточку печери вже відпочивала лисичка. Почувши зайчиків голосок, зраділа.</a:t>
            </a:r>
          </a:p>
          <a:p>
            <a:pPr indent="361950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— Заходь, заходь, зайчику, — гостинно запросила вона. Зайчик упізнав лисиччин голос. Відчув небезпеку.</a:t>
            </a:r>
          </a:p>
          <a:p>
            <a:pPr indent="361950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— Вибачте, — поспішно сказав він, — не буду вас турбувати.</a:t>
            </a:r>
          </a:p>
          <a:p>
            <a:pPr indent="361950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І швидко помчав від печери подалі.</a:t>
            </a:r>
          </a:p>
          <a:p>
            <a:pPr indent="361950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Так увічливість уберегла зайчика від біди.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8145" t="24419" r="31701" b="33681"/>
          <a:stretch/>
        </p:blipFill>
        <p:spPr>
          <a:xfrm>
            <a:off x="10100288" y="4186376"/>
            <a:ext cx="1965600" cy="2298753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31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371600" y="5818908"/>
            <a:ext cx="600075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1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163672" y="1698694"/>
            <a:ext cx="7517788" cy="42791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 indent="-354013">
              <a:buAutoNum type="arabicPeriod"/>
            </a:pPr>
            <a:r>
              <a:rPr lang="ru-RU" sz="2800" b="1" dirty="0"/>
              <a:t>Як </a:t>
            </a:r>
            <a:r>
              <a:rPr lang="ru-RU" sz="2800" b="1" dirty="0" err="1"/>
              <a:t>т</a:t>
            </a:r>
            <a:r>
              <a:rPr lang="ru-RU" sz="2800" b="1" dirty="0" err="1" smtClean="0"/>
              <a:t>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розумієш</a:t>
            </a:r>
            <a:r>
              <a:rPr lang="ru-RU" sz="2800" b="1" dirty="0" smtClean="0"/>
              <a:t> </a:t>
            </a:r>
            <a:r>
              <a:rPr lang="ru-RU" sz="2800" b="1" dirty="0" err="1"/>
              <a:t>значення</a:t>
            </a:r>
            <a:r>
              <a:rPr lang="ru-RU" sz="2800" b="1" dirty="0"/>
              <a:t> </a:t>
            </a:r>
            <a:r>
              <a:rPr lang="ru-RU" sz="2800" b="1" dirty="0" err="1"/>
              <a:t>слів</a:t>
            </a:r>
            <a:r>
              <a:rPr lang="ru-RU" sz="2800" b="1" dirty="0"/>
              <a:t> </a:t>
            </a:r>
            <a:r>
              <a:rPr lang="ru-RU" sz="2800" b="1" i="1" dirty="0" err="1"/>
              <a:t>скромний</a:t>
            </a:r>
            <a:r>
              <a:rPr lang="ru-RU" sz="2800" b="1" dirty="0"/>
              <a:t>, </a:t>
            </a:r>
            <a:r>
              <a:rPr lang="ru-RU" sz="2800" b="1" i="1" dirty="0" err="1"/>
              <a:t>ввічливий</a:t>
            </a:r>
            <a:r>
              <a:rPr lang="ru-RU" sz="2800" b="1" dirty="0"/>
              <a:t>, </a:t>
            </a:r>
            <a:r>
              <a:rPr lang="ru-RU" sz="2800" b="1" i="1" dirty="0" err="1"/>
              <a:t>печера</a:t>
            </a:r>
            <a:r>
              <a:rPr lang="ru-RU" sz="2800" b="1" dirty="0"/>
              <a:t>?</a:t>
            </a:r>
          </a:p>
          <a:p>
            <a:pPr marL="354013" indent="-354013">
              <a:buAutoNum type="arabicPeriod"/>
            </a:pPr>
            <a:r>
              <a:rPr lang="ru-RU" sz="2800" b="1" dirty="0"/>
              <a:t>Про кого </a:t>
            </a:r>
            <a:r>
              <a:rPr lang="ru-RU" sz="2800" b="1" dirty="0" err="1"/>
              <a:t>розповідається</a:t>
            </a:r>
            <a:r>
              <a:rPr lang="ru-RU" sz="2800" b="1" dirty="0"/>
              <a:t> в </a:t>
            </a:r>
            <a:r>
              <a:rPr lang="ru-RU" sz="2800" b="1" dirty="0" err="1"/>
              <a:t>тексті</a:t>
            </a:r>
            <a:r>
              <a:rPr lang="ru-RU" sz="2800" b="1" dirty="0"/>
              <a:t>?</a:t>
            </a:r>
          </a:p>
          <a:p>
            <a:pPr marL="354013" indent="-354013">
              <a:buAutoNum type="arabicPeriod"/>
            </a:pPr>
            <a:r>
              <a:rPr lang="ru-RU" sz="2800" b="1" dirty="0" err="1"/>
              <a:t>Що</a:t>
            </a:r>
            <a:r>
              <a:rPr lang="ru-RU" sz="2800" b="1" dirty="0"/>
              <a:t> </a:t>
            </a:r>
            <a:r>
              <a:rPr lang="ru-RU" sz="2800" b="1" dirty="0" err="1"/>
              <a:t>вирішив</a:t>
            </a:r>
            <a:r>
              <a:rPr lang="ru-RU" sz="2800" b="1" dirty="0"/>
              <a:t> </a:t>
            </a:r>
            <a:r>
              <a:rPr lang="ru-RU" sz="2800" b="1" dirty="0" err="1"/>
              <a:t>зробити</a:t>
            </a:r>
            <a:r>
              <a:rPr lang="ru-RU" sz="2800" b="1" dirty="0"/>
              <a:t> зайчик?</a:t>
            </a:r>
          </a:p>
          <a:p>
            <a:pPr marL="354013" indent="-354013">
              <a:buAutoNum type="arabicPeriod"/>
            </a:pPr>
            <a:r>
              <a:rPr lang="ru-RU" sz="2800" b="1" dirty="0" err="1"/>
              <a:t>Чому</a:t>
            </a:r>
            <a:r>
              <a:rPr lang="ru-RU" sz="2800" b="1" dirty="0"/>
              <a:t> </a:t>
            </a:r>
            <a:r>
              <a:rPr lang="ru-RU" sz="2800" b="1" dirty="0" err="1"/>
              <a:t>він</a:t>
            </a:r>
            <a:r>
              <a:rPr lang="ru-RU" sz="2800" b="1" dirty="0"/>
              <a:t> </a:t>
            </a:r>
            <a:r>
              <a:rPr lang="ru-RU" sz="2800" b="1" dirty="0" err="1"/>
              <a:t>вирішив</a:t>
            </a:r>
            <a:r>
              <a:rPr lang="ru-RU" sz="2800" b="1" dirty="0"/>
              <a:t> </a:t>
            </a:r>
            <a:r>
              <a:rPr lang="ru-RU" sz="2800" b="1" dirty="0" err="1"/>
              <a:t>привітатися</a:t>
            </a:r>
            <a:r>
              <a:rPr lang="ru-RU" sz="2800" b="1" dirty="0"/>
              <a:t> з </a:t>
            </a:r>
            <a:r>
              <a:rPr lang="ru-RU" sz="2800" b="1" dirty="0" err="1"/>
              <a:t>печерою</a:t>
            </a:r>
            <a:r>
              <a:rPr lang="ru-RU" sz="2800" b="1" dirty="0"/>
              <a:t>?</a:t>
            </a:r>
          </a:p>
          <a:p>
            <a:pPr marL="354013" indent="-354013">
              <a:buAutoNum type="arabicPeriod"/>
            </a:pPr>
            <a:r>
              <a:rPr lang="ru-RU" sz="2800" b="1" dirty="0" err="1"/>
              <a:t>Хто</a:t>
            </a:r>
            <a:r>
              <a:rPr lang="ru-RU" sz="2800" b="1" dirty="0"/>
              <a:t> </a:t>
            </a:r>
            <a:r>
              <a:rPr lang="ru-RU" sz="2800" b="1" dirty="0" err="1"/>
              <a:t>йому</a:t>
            </a:r>
            <a:r>
              <a:rPr lang="ru-RU" sz="2800" b="1" dirty="0"/>
              <a:t> </a:t>
            </a:r>
            <a:r>
              <a:rPr lang="ru-RU" sz="2800" b="1" dirty="0" err="1"/>
              <a:t>відповів</a:t>
            </a:r>
            <a:r>
              <a:rPr lang="ru-RU" sz="2800" b="1" dirty="0"/>
              <a:t>?</a:t>
            </a:r>
          </a:p>
          <a:p>
            <a:pPr marL="354013" indent="-354013">
              <a:buAutoNum type="arabicPeriod"/>
            </a:pPr>
            <a:r>
              <a:rPr lang="ru-RU" sz="2800" b="1" dirty="0" err="1"/>
              <a:t>Що</a:t>
            </a:r>
            <a:r>
              <a:rPr lang="ru-RU" sz="2800" b="1" dirty="0"/>
              <a:t> </a:t>
            </a:r>
            <a:r>
              <a:rPr lang="ru-RU" sz="2800" b="1" dirty="0" err="1"/>
              <a:t>зробив</a:t>
            </a:r>
            <a:r>
              <a:rPr lang="ru-RU" sz="2800" b="1" dirty="0"/>
              <a:t> </a:t>
            </a:r>
            <a:r>
              <a:rPr lang="ru-RU" sz="2800" b="1" dirty="0" err="1"/>
              <a:t>після</a:t>
            </a:r>
            <a:r>
              <a:rPr lang="ru-RU" sz="2800" b="1" dirty="0"/>
              <a:t> </a:t>
            </a:r>
            <a:r>
              <a:rPr lang="ru-RU" sz="2800" b="1" dirty="0" err="1"/>
              <a:t>цього</a:t>
            </a:r>
            <a:r>
              <a:rPr lang="ru-RU" sz="2800" b="1" dirty="0"/>
              <a:t> зайчик?</a:t>
            </a:r>
          </a:p>
          <a:p>
            <a:pPr marL="354013" indent="-354013">
              <a:buAutoNum type="arabicPeriod"/>
            </a:pPr>
            <a:r>
              <a:rPr lang="ru-RU" sz="2800" b="1" dirty="0" err="1"/>
              <a:t>Від</a:t>
            </a:r>
            <a:r>
              <a:rPr lang="ru-RU" sz="2800" b="1" dirty="0"/>
              <a:t> </a:t>
            </a:r>
            <a:r>
              <a:rPr lang="ru-RU" sz="2800" b="1" dirty="0" err="1"/>
              <a:t>якої</a:t>
            </a:r>
            <a:r>
              <a:rPr lang="ru-RU" sz="2800" b="1" dirty="0"/>
              <a:t> </a:t>
            </a:r>
            <a:r>
              <a:rPr lang="ru-RU" sz="2800" b="1" dirty="0" err="1"/>
              <a:t>біди</a:t>
            </a:r>
            <a:r>
              <a:rPr lang="ru-RU" sz="2800" b="1" dirty="0"/>
              <a:t> </a:t>
            </a:r>
            <a:r>
              <a:rPr lang="ru-RU" sz="2800" b="1" dirty="0" err="1"/>
              <a:t>вберегла</a:t>
            </a:r>
            <a:r>
              <a:rPr lang="ru-RU" sz="2800" b="1" dirty="0"/>
              <a:t> зайчика </a:t>
            </a:r>
            <a:r>
              <a:rPr lang="ru-RU" sz="2800" b="1" dirty="0" err="1"/>
              <a:t>ввічливість</a:t>
            </a:r>
            <a:r>
              <a:rPr lang="ru-RU" sz="2800" b="1" dirty="0"/>
              <a:t>?</a:t>
            </a:r>
          </a:p>
        </p:txBody>
      </p:sp>
      <p:pic>
        <p:nvPicPr>
          <p:cNvPr id="7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7" y="1927295"/>
            <a:ext cx="3712408" cy="371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618236" y="577281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Вправа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«</a:t>
            </a:r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тексту»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3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87075" y="494528"/>
            <a:ext cx="8732066" cy="728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Розгадай ребус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6502" y="1036489"/>
            <a:ext cx="9604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5000" b="1" dirty="0">
                <a:solidFill>
                  <a:srgbClr val="7030A0"/>
                </a:solidFill>
              </a:rPr>
              <a:t>ч</a:t>
            </a:r>
            <a:endParaRPr lang="ru-RU" sz="15000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86071" y="4710058"/>
            <a:ext cx="2514481" cy="78483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500" b="1" dirty="0">
                <a:solidFill>
                  <a:schemeClr val="accent2">
                    <a:lumMod val="75000"/>
                  </a:schemeClr>
                </a:solidFill>
              </a:rPr>
              <a:t>чайка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70740" y="1036489"/>
            <a:ext cx="220397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5000" b="1" dirty="0">
                <a:solidFill>
                  <a:srgbClr val="7030A0"/>
                </a:solidFill>
              </a:rPr>
              <a:t>м</a:t>
            </a:r>
            <a:endParaRPr lang="ru-RU" sz="15000" b="1" dirty="0">
              <a:solidFill>
                <a:srgbClr val="7030A0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4649404" y="1691640"/>
            <a:ext cx="1446646" cy="129159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38627" y="3229453"/>
            <a:ext cx="2514481" cy="7848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500" b="1" dirty="0">
                <a:solidFill>
                  <a:schemeClr val="accent2">
                    <a:lumMod val="75000"/>
                  </a:schemeClr>
                </a:solidFill>
              </a:rPr>
              <a:t>майка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4388092" y="3320350"/>
            <a:ext cx="286307" cy="641457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3762" r="18933"/>
          <a:stretch/>
        </p:blipFill>
        <p:spPr>
          <a:xfrm>
            <a:off x="6660000" y="1429167"/>
            <a:ext cx="1620000" cy="24067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857407" y="3229453"/>
            <a:ext cx="421578" cy="78483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500" b="1" dirty="0">
                <a:solidFill>
                  <a:schemeClr val="accent2">
                    <a:lumMod val="75000"/>
                  </a:schemeClr>
                </a:solidFill>
              </a:rPr>
              <a:t>ч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6524" b="14157"/>
          <a:stretch/>
        </p:blipFill>
        <p:spPr>
          <a:xfrm>
            <a:off x="5449145" y="4211703"/>
            <a:ext cx="2830855" cy="1962329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2905635" y="1223238"/>
            <a:ext cx="5735445" cy="2818611"/>
          </a:xfrm>
          <a:prstGeom prst="roundRect">
            <a:avLst/>
          </a:prstGeom>
          <a:noFill/>
          <a:ln w="38100">
            <a:solidFill>
              <a:srgbClr val="322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91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1 клас\1. Навчання грамоти\1 УРОКИ 2023\Читання\5 Блок г ґ ж ш ь х ч\070 - Звук [ч]. Мала буква ч. Читання слів, речень і тексту з вивченими літерами\2024-02-05_1154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973" y="1541650"/>
            <a:ext cx="8616266" cy="409305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71" y="660164"/>
            <a:ext cx="2563902" cy="3135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856740" y="434341"/>
            <a:ext cx="9163561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38519" y="1776691"/>
            <a:ext cx="4581781" cy="77219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Назви малюнки. Побудуй звукові схеми цих слів.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3695" y="4365684"/>
            <a:ext cx="2518352" cy="11566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малу букву ч і склади з нею у клітинках.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69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1 клас\1. Навчання грамоти\1 УРОКИ 2023\Читання\5 Блок г ґ ж ш ь х ч\070 - Звук [ч]. Мала буква ч. Читання слів, речень і тексту з вивченими літерами\2024-02-05_1945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255" y="2356292"/>
            <a:ext cx="7819500" cy="197734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smtClean="0">
                <a:solidFill>
                  <a:schemeClr val="bg1"/>
                </a:solidFill>
              </a:rPr>
              <a:t>64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1534257"/>
            <a:ext cx="2529444" cy="3093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3109159" y="1473062"/>
            <a:ext cx="7502286" cy="57101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Устав пропущену букву ч і прочитай скоромовку. 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114254" y="1404482"/>
            <a:ext cx="7517967" cy="8402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З’єднай стрілочками малюнки і слова.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Надрукуй у клітинках назви цих малюнків. 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09159" y="1382874"/>
            <a:ext cx="7547903" cy="8607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речення за світлиною і схемами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389332" y="2744376"/>
            <a:ext cx="337539" cy="50786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ч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72171" y="2763993"/>
            <a:ext cx="337539" cy="50786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ч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950564" y="2778666"/>
            <a:ext cx="337539" cy="50786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ч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380407" y="2770885"/>
            <a:ext cx="337539" cy="50786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ч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986109" y="3357991"/>
            <a:ext cx="337539" cy="50786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ч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100018" y="3380851"/>
            <a:ext cx="337539" cy="50786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ч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2" descr="D:\1 клас\1. Навчання грамоти\1 УРОКИ 2023\Читання\5 Блок г ґ ж ш ь х ч\070 - Звук [ч]. Мала буква ч. Читання слів, речень і тексту з вивченими літерами\2024-02-05_1156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255" y="2337532"/>
            <a:ext cx="7843190" cy="253296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Прямая со стрелкой 34"/>
          <p:cNvCxnSpPr/>
          <p:nvPr/>
        </p:nvCxnSpPr>
        <p:spPr>
          <a:xfrm flipH="1">
            <a:off x="4122090" y="2770885"/>
            <a:ext cx="935569" cy="1562752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/>
          <p:nvPr/>
        </p:nvCxnSpPr>
        <p:spPr>
          <a:xfrm flipH="1" flipV="1">
            <a:off x="3920491" y="3634785"/>
            <a:ext cx="1005839" cy="663646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 flipV="1">
            <a:off x="3920490" y="2998309"/>
            <a:ext cx="1108711" cy="382542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Прямоугольник 60"/>
          <p:cNvSpPr/>
          <p:nvPr/>
        </p:nvSpPr>
        <p:spPr>
          <a:xfrm>
            <a:off x="8206739" y="4044498"/>
            <a:ext cx="2194559" cy="50786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порічки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8206740" y="2451576"/>
            <a:ext cx="2194559" cy="54673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курчата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8161019" y="3148902"/>
            <a:ext cx="1735300" cy="51765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качка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1" name="Picture 3" descr="D:\1 клас\1. Навчання грамоти\1 УРОКИ 2023\Читання\5 Блок г ґ ж ш ь х ч\070 - Звук [ч]. Мала буква ч. Читання слів, речень і тексту з вивченими літерами\2024-02-05_1958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254" y="2337532"/>
            <a:ext cx="7863967" cy="341020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91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1" grpId="0" animBg="1"/>
      <p:bldP spid="25" grpId="0" animBg="1"/>
      <p:bldP spid="28" grpId="0" animBg="1"/>
      <p:bldP spid="29" grpId="0" animBg="1"/>
      <p:bldP spid="30" grpId="0" animBg="1"/>
      <p:bldP spid="34" grpId="0" animBg="1"/>
      <p:bldP spid="40" grpId="0" animBg="1"/>
      <p:bldP spid="61" grpId="0" animBg="1"/>
      <p:bldP spid="62" grpId="0" animBg="1"/>
      <p:bldP spid="6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1284" y="720193"/>
            <a:ext cx="9712596" cy="8592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Емоційне налаштування </a:t>
            </a:r>
            <a:r>
              <a:rPr lang="uk-UA" sz="4000" b="1" dirty="0" smtClean="0">
                <a:solidFill>
                  <a:schemeClr val="bg1"/>
                </a:solidFill>
              </a:rPr>
              <a:t>«Я зараз …»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D:\Картинки до тестів\!!!_Эсмира Настрій\Веселый\_free_2024-01-13-18-27-18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6" y="2675180"/>
            <a:ext cx="2327563" cy="232756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Картинки до тестів\!!!_Эсмира Настрій\Довольный\_free_2024-01-13-18-20-48_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846" y="2676981"/>
            <a:ext cx="2347691" cy="234769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3499597" y="5169307"/>
            <a:ext cx="2386940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Замріяний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748145" y="5169307"/>
            <a:ext cx="2327563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Щасливий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D:\Картинки до тестів\!!!_Эсмира Настрій\Ничего не понял\_free_2024-01-13-18-22-44_00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538" y="2697109"/>
            <a:ext cx="2327563" cy="232756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6242538" y="5169307"/>
            <a:ext cx="2561896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Агресивний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5127" name="Picture 7" descr="D:\Картинки до тестів\!!!_Эсмира Настрій\Уставший\_free_2024-01-13-18-19-06_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254" y="2736358"/>
            <a:ext cx="2347697" cy="234769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9120250" y="5186551"/>
            <a:ext cx="2386940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Втомлений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2244436" y="1660308"/>
            <a:ext cx="7635833" cy="91940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Вибери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ілюстрацію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твого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настрою на початку уроку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і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закінчи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речення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«Я зараз …»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53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903564" y="430752"/>
            <a:ext cx="8811364" cy="8265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9069" y="2194249"/>
            <a:ext cx="1203649" cy="120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83306" y="606392"/>
            <a:ext cx="8755124" cy="8109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3750462" y="1812442"/>
            <a:ext cx="4993488" cy="3194266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4951" y="2070747"/>
            <a:ext cx="49604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уроці.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 звук вона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позначає?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 знаєш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цей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з буквою «че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096647" y="2253627"/>
            <a:ext cx="2773126" cy="347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1284" y="720193"/>
            <a:ext cx="9712596" cy="8592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 «Я зараз …»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D:\Картинки до тестів\!!!_Эсмира Настрій\Веселый\_free_2024-01-13-18-27-18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6" y="2675180"/>
            <a:ext cx="2327563" cy="232756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Картинки до тестів\!!!_Эсмира Настрій\Довольный\_free_2024-01-13-18-20-48_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846" y="2676981"/>
            <a:ext cx="2347691" cy="234769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3499597" y="5169307"/>
            <a:ext cx="2386940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Замріяний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748145" y="5169307"/>
            <a:ext cx="2327563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Щасливий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D:\Картинки до тестів\!!!_Эсмира Настрій\Ничего не понял\_free_2024-01-13-18-22-44_00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538" y="2697109"/>
            <a:ext cx="2327563" cy="232756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6242538" y="5169307"/>
            <a:ext cx="2561896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Агресивний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5127" name="Picture 7" descr="D:\Картинки до тестів\!!!_Эсмира Настрій\Уставший\_free_2024-01-13-18-19-06_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254" y="2736358"/>
            <a:ext cx="2347697" cy="234769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9120250" y="5186551"/>
            <a:ext cx="2386940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Втомлений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1211284" y="1660308"/>
            <a:ext cx="9712596" cy="91940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Вибери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ілюстрацію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твого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настрою в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кінці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уроку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і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закінчи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речення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«Я зараз …»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Чи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змінився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твій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настрій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?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Чому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0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546014" y="604268"/>
            <a:ext cx="8762661" cy="7330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Артикуляційні вправи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3366" y="2225265"/>
            <a:ext cx="3865744" cy="180474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Посміхн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и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ся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трохи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відкрий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рот,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висуни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язик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якомога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далі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вперед і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роби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ним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рухи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праворуч-ліворуч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торкаючись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поперемінно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куточків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рота.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81888" y="1389396"/>
            <a:ext cx="2884322" cy="7643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«Годинник»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Купить настенные часы стеклянные &amp;quot;Оранжевый смайлик&amp;quot; круглые - интернет  магазин Timer-ok (Таймер-Ок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695" y="4305592"/>
            <a:ext cx="2068336" cy="20683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5181" y="2225265"/>
            <a:ext cx="3355708" cy="180474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Язик без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напруження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почергово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впирається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в праву та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ліву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щоки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затримуючись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у кожному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положенні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на 3—5 секунд.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48144" y="1399347"/>
            <a:ext cx="2822725" cy="7643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«Хом'ячок»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201" y="4182524"/>
            <a:ext cx="1740050" cy="23144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35290" y="2225265"/>
            <a:ext cx="3774591" cy="21452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Висуни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широкий і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розслаблений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язик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. «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Розчеши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»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його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зубами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від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кінчика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до серединки, а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потім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від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серединки до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кінчика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Рахунок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: 1-2.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340875" y="1399347"/>
            <a:ext cx="2860525" cy="7643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«Гребінець»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15" name="Picture 2" descr="Щетка для волос Faberlic детская с зеркалом - «Очень красивый, яркий  аксессуар для детей, поместится в детскую сумочку. Есть зеркало для юных  модниц» | отзыв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r="19769"/>
          <a:stretch/>
        </p:blipFill>
        <p:spPr bwMode="auto">
          <a:xfrm>
            <a:off x="9509760" y="4458594"/>
            <a:ext cx="1173930" cy="176233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61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773321" y="445745"/>
            <a:ext cx="8756193" cy="676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>
                <a:solidFill>
                  <a:schemeClr val="bg1"/>
                </a:solidFill>
              </a:rPr>
              <a:t>Читаємо</a:t>
            </a:r>
            <a:r>
              <a:rPr lang="ru-RU" sz="3600" b="1" dirty="0" smtClean="0">
                <a:solidFill>
                  <a:schemeClr val="bg1"/>
                </a:solidFill>
              </a:rPr>
              <a:t> текст </a:t>
            </a:r>
            <a:r>
              <a:rPr lang="ru-RU" sz="3600" b="1" dirty="0" err="1" smtClean="0">
                <a:solidFill>
                  <a:schemeClr val="bg1"/>
                </a:solidFill>
              </a:rPr>
              <a:t>ланцюжком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3143" y="1122656"/>
            <a:ext cx="10996551" cy="526297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    Хитрий Хома</a:t>
            </a:r>
          </a:p>
          <a:p>
            <a:pPr algn="just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    Хома не хотів ходити до школи. Він удавав, ніби захворів. Лежав тихо в ліжку. Ховав голову під пухову ковдру.</a:t>
            </a:r>
          </a:p>
          <a:p>
            <a:pPr algn="just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    Мама схвильовано метушилась коло Хоми. Поставила термометр. Заварила напій з лікарських трав. Дістала малину, калину, смородину.</a:t>
            </a:r>
          </a:p>
          <a:p>
            <a:pPr algn="just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    Хома все споживав, але не видужував. Поки не прийшли його друзі. Вони хотіли запросити Хому пограти в хокей. Але ж він хворий!</a:t>
            </a:r>
          </a:p>
          <a:p>
            <a:pPr algn="just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    Слово «хокей» мало дивовижну силу. У Хоми одразу зникла хвороба. Він повеселів і став просити маму відпустити його на хокей.</a:t>
            </a:r>
          </a:p>
          <a:p>
            <a:pPr algn="just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       — Ох і хитра в тебе хвороба! — усміхнулась мама.</a:t>
            </a:r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29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175657" y="5415148"/>
            <a:ext cx="629392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84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6836" y="666714"/>
            <a:ext cx="8732066" cy="719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Робота зі скоромовкою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D9F4608-7AD8-4B8E-AC44-2CFDDE2B7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912" r="13329" b="11505"/>
          <a:stretch/>
        </p:blipFill>
        <p:spPr>
          <a:xfrm flipH="1">
            <a:off x="434340" y="1701206"/>
            <a:ext cx="2116401" cy="4511842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="" xmlns:a16="http://schemas.microsoft.com/office/drawing/2014/main" id="{82EE71A2-5B11-4F4E-AE96-039F9C5E3212}"/>
              </a:ext>
            </a:extLst>
          </p:cNvPr>
          <p:cNvSpPr/>
          <p:nvPr/>
        </p:nvSpPr>
        <p:spPr>
          <a:xfrm>
            <a:off x="3241297" y="1789038"/>
            <a:ext cx="3719573" cy="11179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 чотирьох черепашок четверо черепашенят.</a:t>
            </a:r>
          </a:p>
        </p:txBody>
      </p:sp>
      <p:pic>
        <p:nvPicPr>
          <p:cNvPr id="1028" name="Picture 4" descr="Черепашка - Фрилансер Алексей Смирнов alexs92 - Портфоли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30" y="1789038"/>
            <a:ext cx="3809208" cy="278252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5350657" y="4110932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368228" y="4151457"/>
            <a:ext cx="378601" cy="9941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922038" y="4093523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862847" y="4172551"/>
            <a:ext cx="378601" cy="8138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448543" y="4091555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926080" y="3957127"/>
            <a:ext cx="4400279" cy="48710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900228" y="4165134"/>
            <a:ext cx="378601" cy="821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031251" y="4165134"/>
            <a:ext cx="378601" cy="8952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4794847" y="3958097"/>
            <a:ext cx="2" cy="4861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971975" y="4156403"/>
            <a:ext cx="378601" cy="8952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81966" y="3062580"/>
            <a:ext cx="3572974" cy="56029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err="1" smtClean="0">
                <a:solidFill>
                  <a:schemeClr val="accent6">
                    <a:lumMod val="75000"/>
                  </a:schemeClr>
                </a:solidFill>
              </a:rPr>
              <a:t>че</a:t>
            </a:r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ре </a:t>
            </a:r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па – </a:t>
            </a:r>
            <a:r>
              <a:rPr lang="uk-UA" sz="3200" b="1" dirty="0" err="1" smtClean="0">
                <a:solidFill>
                  <a:schemeClr val="accent6">
                    <a:lumMod val="75000"/>
                  </a:schemeClr>
                </a:solidFill>
              </a:rPr>
              <a:t>шка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5718791" y="3975020"/>
            <a:ext cx="2" cy="4861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2907330" y="4641454"/>
            <a:ext cx="4437777" cy="5602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 </a:t>
            </a:r>
            <a:r>
              <a:rPr lang="uk-UA" sz="2800" b="1" dirty="0" smtClean="0">
                <a:solidFill>
                  <a:schemeClr val="bg1"/>
                </a:solidFill>
              </a:rPr>
              <a:t>склади, </a:t>
            </a:r>
            <a:r>
              <a:rPr lang="uk-UA" sz="2800" b="1" dirty="0" smtClean="0">
                <a:solidFill>
                  <a:schemeClr val="bg1"/>
                </a:solidFill>
              </a:rPr>
              <a:t>9 </a:t>
            </a:r>
            <a:r>
              <a:rPr lang="uk-UA" sz="2800" b="1" dirty="0" smtClean="0">
                <a:solidFill>
                  <a:schemeClr val="bg1"/>
                </a:solidFill>
              </a:rPr>
              <a:t>букв, </a:t>
            </a:r>
            <a:r>
              <a:rPr lang="uk-UA" sz="2800" b="1" dirty="0" smtClean="0">
                <a:solidFill>
                  <a:schemeClr val="bg1"/>
                </a:solidFill>
              </a:rPr>
              <a:t>9 </a:t>
            </a:r>
            <a:r>
              <a:rPr lang="uk-UA" sz="2800" b="1" dirty="0" smtClean="0">
                <a:solidFill>
                  <a:schemeClr val="bg1"/>
                </a:solidFill>
              </a:rPr>
              <a:t>звуків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3503663" y="4096261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3861397" y="3950895"/>
            <a:ext cx="2" cy="4861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pic>
        <p:nvPicPr>
          <p:cNvPr id="23" name="Picture 4" descr="Черепашка - Фрилансер Алексей Смирнов alexs92 - Портфоли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602" y="4255733"/>
            <a:ext cx="2057004" cy="1502584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13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3880"/>
            <a:ext cx="4352081" cy="435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21156" y="2128714"/>
            <a:ext cx="6810724" cy="33711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читання ми познайомимось з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малою 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друкованою буквою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удосконалювати вміння читати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та речення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працювати з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прочитаним твором. </a:t>
            </a:r>
          </a:p>
        </p:txBody>
      </p:sp>
    </p:spTree>
    <p:extLst>
      <p:ext uri="{BB962C8B-B14F-4D97-AF65-F5344CB8AC3E}">
        <p14:creationId xmlns:p14="http://schemas.microsoft.com/office/powerpoint/2010/main" val="93550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438674" y="4287642"/>
            <a:ext cx="1881016" cy="19311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28405" y="582483"/>
            <a:ext cx="8732066" cy="759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«Буква загубилася»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23375" y="3379032"/>
            <a:ext cx="1937028" cy="7848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500" b="1" dirty="0">
                <a:solidFill>
                  <a:schemeClr val="accent2">
                    <a:lumMod val="75000"/>
                  </a:schemeClr>
                </a:solidFill>
              </a:rPr>
              <a:t>_</a:t>
            </a:r>
            <a:r>
              <a:rPr lang="uk-UA" sz="4500" b="1" dirty="0" err="1">
                <a:solidFill>
                  <a:schemeClr val="accent2">
                    <a:lumMod val="75000"/>
                  </a:schemeClr>
                </a:solidFill>
              </a:rPr>
              <a:t>ашка</a:t>
            </a:r>
            <a:endParaRPr lang="ru-RU" sz="4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19611" y="4151685"/>
            <a:ext cx="2531696" cy="7848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500" b="1" dirty="0">
                <a:solidFill>
                  <a:schemeClr val="accent2">
                    <a:lumMod val="75000"/>
                  </a:schemeClr>
                </a:solidFill>
              </a:rPr>
              <a:t>_</a:t>
            </a:r>
            <a:r>
              <a:rPr lang="uk-UA" sz="4500" b="1" dirty="0" err="1">
                <a:solidFill>
                  <a:schemeClr val="accent2">
                    <a:lumMod val="75000"/>
                  </a:schemeClr>
                </a:solidFill>
              </a:rPr>
              <a:t>ерепаха</a:t>
            </a:r>
            <a:endParaRPr lang="ru-RU" sz="4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94438" y="3270554"/>
            <a:ext cx="1856869" cy="7848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500" b="1" dirty="0">
                <a:solidFill>
                  <a:schemeClr val="accent2">
                    <a:lumMod val="75000"/>
                  </a:schemeClr>
                </a:solidFill>
              </a:rPr>
              <a:t>_</a:t>
            </a:r>
            <a:r>
              <a:rPr lang="uk-UA" sz="4500" b="1" dirty="0" err="1">
                <a:solidFill>
                  <a:schemeClr val="accent2">
                    <a:lumMod val="75000"/>
                  </a:schemeClr>
                </a:solidFill>
              </a:rPr>
              <a:t>айка</a:t>
            </a:r>
            <a:endParaRPr lang="ru-RU" sz="4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23375" y="3366855"/>
            <a:ext cx="4849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b="1" dirty="0">
                <a:solidFill>
                  <a:srgbClr val="0070C0"/>
                </a:solidFill>
              </a:rPr>
              <a:t>ч</a:t>
            </a:r>
            <a:endParaRPr lang="ru-RU" sz="45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19611" y="4151685"/>
            <a:ext cx="4849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b="1" dirty="0">
                <a:solidFill>
                  <a:srgbClr val="0070C0"/>
                </a:solidFill>
              </a:rPr>
              <a:t>ч</a:t>
            </a:r>
            <a:endParaRPr lang="ru-RU" sz="45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73735" y="3270554"/>
            <a:ext cx="4849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b="1" dirty="0">
                <a:solidFill>
                  <a:srgbClr val="0070C0"/>
                </a:solidFill>
              </a:rPr>
              <a:t>ч</a:t>
            </a:r>
            <a:endParaRPr lang="ru-RU" sz="4500" b="1" dirty="0">
              <a:solidFill>
                <a:srgbClr val="0070C0"/>
              </a:solidFill>
            </a:endParaRPr>
          </a:p>
        </p:txBody>
      </p:sp>
      <p:pic>
        <p:nvPicPr>
          <p:cNvPr id="5126" name="Picture 6" descr="Чашка фарфоровая NEON Optima promo 300 мл оптом под нанесение логотипа в  Киеве / ProGifts.com.u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03" y="1693722"/>
            <a:ext cx="1685173" cy="157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Чайка рисунок (2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482" y="1746109"/>
            <a:ext cx="2680154" cy="143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Картинки про букву Ч детям — учим русский алфави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707" y="1670409"/>
            <a:ext cx="2911599" cy="328667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58811" y="2258859"/>
            <a:ext cx="3714750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Цілий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день я букву Н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доганяв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як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кішка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мишку.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Наштовхнулась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Н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на пень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і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зламала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ліву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ніжку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Ну,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тепер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не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утече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від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погоні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буква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Ч.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Ігор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Січовик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" name="Picture 5" descr="C:\Users\Вчитель\Desktop\0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" t="8875" r="2227" b="16135"/>
          <a:stretch/>
        </p:blipFill>
        <p:spPr bwMode="auto">
          <a:xfrm>
            <a:off x="8451636" y="1670408"/>
            <a:ext cx="2956300" cy="326610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36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/>
      <p:bldP spid="21" grpId="0"/>
      <p:bldP spid="23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8756" y="460239"/>
            <a:ext cx="10424160" cy="8313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Допоможи </a:t>
            </a:r>
            <a:r>
              <a:rPr lang="uk-UA" sz="3600" b="1" dirty="0">
                <a:solidFill>
                  <a:schemeClr val="bg1"/>
                </a:solidFill>
              </a:rPr>
              <a:t>черепашці прочитати буквосполучення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89975" y="1520189"/>
            <a:ext cx="2480861" cy="436626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4800" b="1" dirty="0" err="1" smtClean="0">
                <a:solidFill>
                  <a:schemeClr val="accent6">
                    <a:lumMod val="75000"/>
                  </a:schemeClr>
                </a:solidFill>
              </a:rPr>
              <a:t>ча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  <a:t>      </a:t>
            </a:r>
            <a:r>
              <a:rPr lang="ru-RU" sz="4800" b="1" dirty="0" err="1">
                <a:solidFill>
                  <a:schemeClr val="accent6">
                    <a:lumMod val="75000"/>
                  </a:schemeClr>
                </a:solidFill>
              </a:rPr>
              <a:t>ач</a:t>
            </a:r>
            <a:endParaRPr lang="ru-RU" sz="48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4800" b="1" dirty="0" err="1" smtClean="0">
                <a:solidFill>
                  <a:schemeClr val="accent6">
                    <a:lumMod val="75000"/>
                  </a:schemeClr>
                </a:solidFill>
              </a:rPr>
              <a:t>чі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  <a:t>       </a:t>
            </a:r>
            <a:r>
              <a:rPr lang="ru-RU" sz="4800" b="1" dirty="0" err="1">
                <a:solidFill>
                  <a:schemeClr val="accent6">
                    <a:lumMod val="75000"/>
                  </a:schemeClr>
                </a:solidFill>
              </a:rPr>
              <a:t>іч</a:t>
            </a:r>
            <a:endParaRPr lang="ru-RU" sz="48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  <a:t> че      </a:t>
            </a:r>
            <a:r>
              <a:rPr lang="ru-RU" sz="4800" b="1" dirty="0" err="1">
                <a:solidFill>
                  <a:schemeClr val="accent6">
                    <a:lumMod val="75000"/>
                  </a:schemeClr>
                </a:solidFill>
              </a:rPr>
              <a:t>еч</a:t>
            </a:r>
            <a:endParaRPr lang="ru-RU" sz="48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4800" b="1" dirty="0" err="1" smtClean="0">
                <a:solidFill>
                  <a:schemeClr val="accent6">
                    <a:lumMod val="75000"/>
                  </a:schemeClr>
                </a:solidFill>
              </a:rPr>
              <a:t>чи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  <a:t>      </a:t>
            </a:r>
            <a:r>
              <a:rPr lang="ru-RU" sz="4800" b="1" dirty="0" err="1">
                <a:solidFill>
                  <a:schemeClr val="accent6">
                    <a:lumMod val="75000"/>
                  </a:schemeClr>
                </a:solidFill>
              </a:rPr>
              <a:t>ич</a:t>
            </a:r>
            <a:endParaRPr lang="ru-RU" sz="48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  <a:t> чу      </a:t>
            </a:r>
            <a:r>
              <a:rPr lang="ru-RU" sz="4800" b="1" dirty="0" err="1">
                <a:solidFill>
                  <a:schemeClr val="accent6">
                    <a:lumMod val="75000"/>
                  </a:schemeClr>
                </a:solidFill>
              </a:rPr>
              <a:t>уч</a:t>
            </a:r>
            <a:endParaRPr lang="ru-RU" sz="48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4800" b="1" dirty="0" err="1" smtClean="0">
                <a:solidFill>
                  <a:schemeClr val="accent6">
                    <a:lumMod val="75000"/>
                  </a:schemeClr>
                </a:solidFill>
              </a:rPr>
              <a:t>чо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  <a:t>      </a:t>
            </a:r>
            <a:r>
              <a:rPr lang="ru-RU" sz="4800" b="1" dirty="0" err="1">
                <a:solidFill>
                  <a:schemeClr val="accent6">
                    <a:lumMod val="75000"/>
                  </a:schemeClr>
                </a:solidFill>
              </a:rPr>
              <a:t>оч</a:t>
            </a:r>
            <a:endParaRPr lang="ru-RU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AutoShape 2" descr="Детские тигренка - векторные изображения, Детские тигренк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1520190"/>
            <a:ext cx="2544907" cy="441216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Picture 2" descr="Рисунки Ракеты — Стихи, картинки и любов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760" y="4409704"/>
            <a:ext cx="2011059" cy="188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277864" y="1341119"/>
            <a:ext cx="1756376" cy="499514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>
                <a:solidFill>
                  <a:srgbClr val="0070C0"/>
                </a:solidFill>
              </a:rPr>
              <a:t>піч</a:t>
            </a:r>
            <a:endParaRPr lang="ru-RU" sz="3600" b="1" dirty="0">
              <a:solidFill>
                <a:srgbClr val="0070C0"/>
              </a:solidFill>
            </a:endParaRPr>
          </a:p>
          <a:p>
            <a:pPr algn="ctr"/>
            <a:r>
              <a:rPr lang="ru-RU" sz="3600" b="1" dirty="0" err="1">
                <a:solidFill>
                  <a:srgbClr val="0070C0"/>
                </a:solidFill>
              </a:rPr>
              <a:t>річ</a:t>
            </a:r>
            <a:endParaRPr lang="ru-RU" sz="3600" b="1" dirty="0">
              <a:solidFill>
                <a:srgbClr val="0070C0"/>
              </a:solidFill>
            </a:endParaRPr>
          </a:p>
          <a:p>
            <a:pPr algn="ctr"/>
            <a:r>
              <a:rPr lang="ru-RU" sz="3600" b="1" dirty="0" err="1">
                <a:solidFill>
                  <a:srgbClr val="0070C0"/>
                </a:solidFill>
              </a:rPr>
              <a:t>ніч</a:t>
            </a:r>
            <a:endParaRPr lang="ru-RU" sz="3600" b="1" dirty="0">
              <a:solidFill>
                <a:srgbClr val="0070C0"/>
              </a:solidFill>
            </a:endParaRPr>
          </a:p>
          <a:p>
            <a:pPr algn="ctr"/>
            <a:r>
              <a:rPr lang="ru-RU" sz="3600" b="1" dirty="0">
                <a:solidFill>
                  <a:srgbClr val="0070C0"/>
                </a:solidFill>
              </a:rPr>
              <a:t>меч</a:t>
            </a:r>
          </a:p>
          <a:p>
            <a:pPr algn="ctr"/>
            <a:r>
              <a:rPr lang="ru-RU" sz="3600" b="1" dirty="0" err="1">
                <a:solidFill>
                  <a:srgbClr val="0070C0"/>
                </a:solidFill>
              </a:rPr>
              <a:t>очі</a:t>
            </a:r>
            <a:endParaRPr lang="ru-RU" sz="3600" b="1" dirty="0">
              <a:solidFill>
                <a:srgbClr val="0070C0"/>
              </a:solidFill>
            </a:endParaRPr>
          </a:p>
          <a:p>
            <a:pPr algn="ctr"/>
            <a:r>
              <a:rPr lang="ru-RU" sz="3600" b="1" dirty="0">
                <a:solidFill>
                  <a:srgbClr val="0070C0"/>
                </a:solidFill>
              </a:rPr>
              <a:t>чуб</a:t>
            </a:r>
          </a:p>
          <a:p>
            <a:pPr algn="ctr"/>
            <a:r>
              <a:rPr lang="ru-RU" sz="3600" b="1" dirty="0">
                <a:solidFill>
                  <a:srgbClr val="0070C0"/>
                </a:solidFill>
              </a:rPr>
              <a:t>чай</a:t>
            </a:r>
          </a:p>
          <a:p>
            <a:pPr algn="ctr"/>
            <a:r>
              <a:rPr lang="ru-RU" sz="3600" b="1" dirty="0">
                <a:solidFill>
                  <a:srgbClr val="0070C0"/>
                </a:solidFill>
              </a:rPr>
              <a:t>час</a:t>
            </a:r>
          </a:p>
          <a:p>
            <a:pPr algn="ctr"/>
            <a:r>
              <a:rPr lang="ru-RU" sz="3600" b="1" dirty="0">
                <a:solidFill>
                  <a:srgbClr val="0070C0"/>
                </a:solidFill>
              </a:rPr>
              <a:t>чек</a:t>
            </a:r>
          </a:p>
        </p:txBody>
      </p:sp>
    </p:spTree>
    <p:extLst>
      <p:ext uri="{BB962C8B-B14F-4D97-AF65-F5344CB8AC3E}">
        <p14:creationId xmlns:p14="http://schemas.microsoft.com/office/powerpoint/2010/main" val="365291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носка-облако 13"/>
          <p:cNvSpPr/>
          <p:nvPr/>
        </p:nvSpPr>
        <p:spPr>
          <a:xfrm rot="272255">
            <a:off x="3493425" y="1560868"/>
            <a:ext cx="5474908" cy="3701328"/>
          </a:xfrm>
          <a:prstGeom prst="cloudCallout">
            <a:avLst>
              <a:gd name="adj1" fmla="val -63346"/>
              <a:gd name="adj2" fmla="val 21243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50435" y="1954883"/>
            <a:ext cx="3667691" cy="4424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18126" y="1954883"/>
            <a:ext cx="47737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Виділи перший звук </a:t>
            </a:r>
            <a:r>
              <a:rPr lang="uk-UA" sz="2400" b="1" dirty="0">
                <a:solidFill>
                  <a:srgbClr val="FFFF00"/>
                </a:solidFill>
              </a:rPr>
              <a:t>у </a:t>
            </a:r>
            <a:r>
              <a:rPr lang="uk-UA" sz="2400" b="1" dirty="0" smtClean="0">
                <a:solidFill>
                  <a:srgbClr val="FFFF00"/>
                </a:solidFill>
              </a:rPr>
              <a:t>слові </a:t>
            </a:r>
          </a:p>
          <a:p>
            <a:pPr algn="ctr"/>
            <a:r>
              <a:rPr lang="uk-UA" sz="2400" b="1" i="1" dirty="0" smtClean="0">
                <a:solidFill>
                  <a:schemeClr val="bg1"/>
                </a:solidFill>
              </a:rPr>
              <a:t>чай</a:t>
            </a:r>
            <a:r>
              <a:rPr lang="uk-UA" sz="2400" b="1" dirty="0" smtClean="0">
                <a:solidFill>
                  <a:srgbClr val="FFFF00"/>
                </a:solidFill>
              </a:rPr>
              <a:t>.</a:t>
            </a:r>
            <a:endParaRPr lang="uk-UA" sz="2400" b="1" dirty="0" smtClean="0">
              <a:solidFill>
                <a:srgbClr val="FFFF0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Простеж </a:t>
            </a:r>
            <a:r>
              <a:rPr lang="uk-UA" sz="2400" b="1" dirty="0">
                <a:solidFill>
                  <a:srgbClr val="FFFF00"/>
                </a:solidFill>
              </a:rPr>
              <a:t>за </a:t>
            </a:r>
            <a:r>
              <a:rPr lang="uk-UA" sz="2400" b="1" dirty="0" smtClean="0">
                <a:solidFill>
                  <a:srgbClr val="FFFF00"/>
                </a:solidFill>
              </a:rPr>
              <a:t>його вимовою. 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Під </a:t>
            </a:r>
            <a:r>
              <a:rPr lang="uk-UA" sz="2400" b="1" dirty="0">
                <a:solidFill>
                  <a:srgbClr val="FFFF00"/>
                </a:solidFill>
              </a:rPr>
              <a:t>час вимовляння </a:t>
            </a:r>
            <a:r>
              <a:rPr lang="uk-UA" sz="2400" b="1" dirty="0" smtClean="0">
                <a:solidFill>
                  <a:srgbClr val="FFFF00"/>
                </a:solidFill>
              </a:rPr>
              <a:t>звуку </a:t>
            </a:r>
            <a:r>
              <a:rPr lang="uk-UA" sz="2400" b="1" dirty="0" smtClean="0">
                <a:solidFill>
                  <a:schemeClr val="bg1"/>
                </a:solidFill>
              </a:rPr>
              <a:t>[ч]  </a:t>
            </a:r>
            <a:r>
              <a:rPr lang="uk-UA" sz="2400" b="1" dirty="0" smtClean="0">
                <a:solidFill>
                  <a:srgbClr val="FFFF00"/>
                </a:solidFill>
              </a:rPr>
              <a:t>видихуване </a:t>
            </a:r>
            <a:r>
              <a:rPr lang="uk-UA" sz="2400" b="1" dirty="0">
                <a:solidFill>
                  <a:srgbClr val="FFFF00"/>
                </a:solidFill>
              </a:rPr>
              <a:t>повітря натрапляє на </a:t>
            </a:r>
            <a:r>
              <a:rPr lang="uk-UA" sz="2400" b="1" dirty="0" smtClean="0">
                <a:solidFill>
                  <a:srgbClr val="FFFF00"/>
                </a:solidFill>
              </a:rPr>
              <a:t>перешкоди.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Отже</a:t>
            </a:r>
            <a:r>
              <a:rPr lang="uk-UA" sz="2400" b="1" dirty="0">
                <a:solidFill>
                  <a:srgbClr val="FFFF00"/>
                </a:solidFill>
              </a:rPr>
              <a:t>, цей звук </a:t>
            </a:r>
            <a:r>
              <a:rPr lang="uk-UA" sz="2400" b="1" dirty="0">
                <a:solidFill>
                  <a:schemeClr val="bg1"/>
                </a:solidFill>
              </a:rPr>
              <a:t>приголосний</a:t>
            </a:r>
            <a:r>
              <a:rPr lang="uk-UA" sz="2400" b="1" dirty="0">
                <a:solidFill>
                  <a:srgbClr val="FFFF00"/>
                </a:solidFill>
              </a:rPr>
              <a:t>.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59274" y="472123"/>
            <a:ext cx="8756193" cy="811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Проведи дослідження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705630" y="3411532"/>
            <a:ext cx="8258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</a:rPr>
              <a:t>[</a:t>
            </a:r>
            <a:r>
              <a:rPr lang="uk-UA" sz="4400" b="1" dirty="0" smtClean="0">
                <a:solidFill>
                  <a:srgbClr val="0070C0"/>
                </a:solidFill>
              </a:rPr>
              <a:t>ч</a:t>
            </a:r>
            <a:r>
              <a:rPr lang="en-US" sz="4400" b="1" dirty="0" smtClean="0">
                <a:solidFill>
                  <a:srgbClr val="0070C0"/>
                </a:solidFill>
              </a:rPr>
              <a:t>]</a:t>
            </a: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11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9" t="66808" r="9988" b="14404"/>
          <a:stretch/>
        </p:blipFill>
        <p:spPr bwMode="auto">
          <a:xfrm>
            <a:off x="9210097" y="1954883"/>
            <a:ext cx="2241756" cy="1246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18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52201</TotalTime>
  <Words>843</Words>
  <Application>Microsoft Office PowerPoint</Application>
  <PresentationFormat>Произвольный</PresentationFormat>
  <Paragraphs>160</Paragraphs>
  <Slides>22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3249</cp:revision>
  <dcterms:created xsi:type="dcterms:W3CDTF">2018-01-05T16:38:53Z</dcterms:created>
  <dcterms:modified xsi:type="dcterms:W3CDTF">2024-02-05T18:02:57Z</dcterms:modified>
</cp:coreProperties>
</file>