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1716" r:id="rId3"/>
    <p:sldId id="1717" r:id="rId4"/>
    <p:sldId id="1634" r:id="rId5"/>
    <p:sldId id="1676" r:id="rId6"/>
    <p:sldId id="1677" r:id="rId7"/>
    <p:sldId id="1665" r:id="rId8"/>
    <p:sldId id="1710" r:id="rId9"/>
    <p:sldId id="1718" r:id="rId10"/>
    <p:sldId id="1702" r:id="rId11"/>
    <p:sldId id="1693" r:id="rId12"/>
    <p:sldId id="1705" r:id="rId13"/>
    <p:sldId id="1674" r:id="rId14"/>
    <p:sldId id="1714" r:id="rId15"/>
    <p:sldId id="1645" r:id="rId16"/>
    <p:sldId id="1715" r:id="rId17"/>
    <p:sldId id="1440" r:id="rId18"/>
    <p:sldId id="151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B7FF"/>
    <a:srgbClr val="FF3300"/>
    <a:srgbClr val="354B80"/>
    <a:srgbClr val="FF3399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32" autoAdjust="0"/>
    <p:restoredTop sz="95274" autoAdjust="0"/>
  </p:normalViewPr>
  <p:slideViewPr>
    <p:cSldViewPr snapToGrid="0">
      <p:cViewPr>
        <p:scale>
          <a:sx n="80" d="100"/>
          <a:sy n="80" d="100"/>
        </p:scale>
        <p:origin x="-480" y="-186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27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microsoft.com/office/2007/relationships/hdphoto" Target="../media/hdphoto5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hyperlink" Target="https://learningapps.org/watch?v=p3a98b59k22" TargetMode="Externa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349826" y="4345132"/>
            <a:ext cx="9433401" cy="1736646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Задачі на зменшення числа </a:t>
            </a:r>
            <a:endParaRPr lang="uk-UA" sz="4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на </a:t>
            </a:r>
            <a:r>
              <a:rPr lang="uk-UA" sz="4800" b="1" dirty="0">
                <a:solidFill>
                  <a:schemeClr val="bg1"/>
                </a:solidFill>
              </a:rPr>
              <a:t>кілька одиниць</a:t>
            </a:r>
            <a:r>
              <a:rPr lang="uk-UA" sz="4800" dirty="0">
                <a:solidFill>
                  <a:schemeClr val="bg1"/>
                </a:solidFill>
              </a:rPr>
              <a:t> 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5561" y="1128866"/>
            <a:ext cx="3367667" cy="228147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І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. Задачі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70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!!!_Эсмира Настрій\Успешный\_free_2024-01-13-18-31-14_00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7" y="1128867"/>
            <a:ext cx="2873118" cy="287311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16696" y="506404"/>
            <a:ext cx="8732066" cy="75238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Тренуюсь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1A1DC464-5624-1972-BEB1-88CD24E70222}"/>
              </a:ext>
            </a:extLst>
          </p:cNvPr>
          <p:cNvSpPr/>
          <p:nvPr/>
        </p:nvSpPr>
        <p:spPr>
          <a:xfrm>
            <a:off x="603582" y="1496291"/>
            <a:ext cx="2103994" cy="8550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Збільш на 3 кожне число.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385449"/>
              </p:ext>
            </p:extLst>
          </p:nvPr>
        </p:nvGraphicFramePr>
        <p:xfrm>
          <a:off x="2975072" y="1390623"/>
          <a:ext cx="8732066" cy="196811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47438">
                  <a:extLst>
                    <a:ext uri="{9D8B030D-6E8A-4147-A177-3AD203B41FA5}">
                      <a16:colId xmlns="" xmlns:a16="http://schemas.microsoft.com/office/drawing/2014/main" val="1662696697"/>
                    </a:ext>
                  </a:extLst>
                </a:gridCol>
                <a:gridCol w="1247438">
                  <a:extLst>
                    <a:ext uri="{9D8B030D-6E8A-4147-A177-3AD203B41FA5}">
                      <a16:colId xmlns="" xmlns:a16="http://schemas.microsoft.com/office/drawing/2014/main" val="3899547133"/>
                    </a:ext>
                  </a:extLst>
                </a:gridCol>
                <a:gridCol w="1247438">
                  <a:extLst>
                    <a:ext uri="{9D8B030D-6E8A-4147-A177-3AD203B41FA5}">
                      <a16:colId xmlns="" xmlns:a16="http://schemas.microsoft.com/office/drawing/2014/main" val="66692304"/>
                    </a:ext>
                  </a:extLst>
                </a:gridCol>
                <a:gridCol w="1247438">
                  <a:extLst>
                    <a:ext uri="{9D8B030D-6E8A-4147-A177-3AD203B41FA5}">
                      <a16:colId xmlns="" xmlns:a16="http://schemas.microsoft.com/office/drawing/2014/main" val="3669085016"/>
                    </a:ext>
                  </a:extLst>
                </a:gridCol>
                <a:gridCol w="1247438">
                  <a:extLst>
                    <a:ext uri="{9D8B030D-6E8A-4147-A177-3AD203B41FA5}">
                      <a16:colId xmlns="" xmlns:a16="http://schemas.microsoft.com/office/drawing/2014/main" val="405571541"/>
                    </a:ext>
                  </a:extLst>
                </a:gridCol>
                <a:gridCol w="1247438">
                  <a:extLst>
                    <a:ext uri="{9D8B030D-6E8A-4147-A177-3AD203B41FA5}">
                      <a16:colId xmlns="" xmlns:a16="http://schemas.microsoft.com/office/drawing/2014/main" val="2629680246"/>
                    </a:ext>
                  </a:extLst>
                </a:gridCol>
                <a:gridCol w="1247438">
                  <a:extLst>
                    <a:ext uri="{9D8B030D-6E8A-4147-A177-3AD203B41FA5}">
                      <a16:colId xmlns="" xmlns:a16="http://schemas.microsoft.com/office/drawing/2014/main" val="2115742357"/>
                    </a:ext>
                  </a:extLst>
                </a:gridCol>
              </a:tblGrid>
              <a:tr h="984058"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433308"/>
                  </a:ext>
                </a:extLst>
              </a:tr>
              <a:tr h="984058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7757124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2908" y="2543958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74435" y="2543957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74145" y="2543956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45998" y="2525206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097525" y="2525205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349052" y="2543956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569088" y="2525204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4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10FC1AB-471A-A600-CD0E-DD7822600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4" t="14006" r="2935" b="-56"/>
          <a:stretch/>
        </p:blipFill>
        <p:spPr>
          <a:xfrm>
            <a:off x="1318161" y="3394969"/>
            <a:ext cx="10012568" cy="29057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CC2680-E1A7-AE72-29A0-B8BD5291DFE8}"/>
              </a:ext>
            </a:extLst>
          </p:cNvPr>
          <p:cNvSpPr txBox="1"/>
          <p:nvPr/>
        </p:nvSpPr>
        <p:spPr>
          <a:xfrm>
            <a:off x="4410578" y="5013265"/>
            <a:ext cx="53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2548D9C-1817-93D6-5455-276497C4136B}"/>
              </a:ext>
            </a:extLst>
          </p:cNvPr>
          <p:cNvSpPr txBox="1"/>
          <p:nvPr/>
        </p:nvSpPr>
        <p:spPr>
          <a:xfrm>
            <a:off x="5424982" y="5013265"/>
            <a:ext cx="53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173FCED-A48E-67AE-1122-1FA43F36FA01}"/>
              </a:ext>
            </a:extLst>
          </p:cNvPr>
          <p:cNvSpPr txBox="1"/>
          <p:nvPr/>
        </p:nvSpPr>
        <p:spPr>
          <a:xfrm>
            <a:off x="6605712" y="5013265"/>
            <a:ext cx="53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A3A30B2-3AD0-B0B3-D122-32033E9BE34A}"/>
              </a:ext>
            </a:extLst>
          </p:cNvPr>
          <p:cNvSpPr txBox="1"/>
          <p:nvPr/>
        </p:nvSpPr>
        <p:spPr>
          <a:xfrm>
            <a:off x="7564640" y="5013265"/>
            <a:ext cx="53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42608BB-1E24-5DA9-8B07-6D66066C7455}"/>
              </a:ext>
            </a:extLst>
          </p:cNvPr>
          <p:cNvSpPr txBox="1"/>
          <p:nvPr/>
        </p:nvSpPr>
        <p:spPr>
          <a:xfrm>
            <a:off x="8523809" y="5013265"/>
            <a:ext cx="53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A97218F-6474-67C1-7219-EC9528739996}"/>
              </a:ext>
            </a:extLst>
          </p:cNvPr>
          <p:cNvSpPr txBox="1"/>
          <p:nvPr/>
        </p:nvSpPr>
        <p:spPr>
          <a:xfrm>
            <a:off x="9508894" y="5013265"/>
            <a:ext cx="53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79DE97B-5303-C00A-8471-6231084C8AEF}"/>
              </a:ext>
            </a:extLst>
          </p:cNvPr>
          <p:cNvSpPr txBox="1"/>
          <p:nvPr/>
        </p:nvSpPr>
        <p:spPr>
          <a:xfrm>
            <a:off x="10541461" y="5013265"/>
            <a:ext cx="53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1A1DC464-5624-1972-BEB1-88CD24E70222}"/>
              </a:ext>
            </a:extLst>
          </p:cNvPr>
          <p:cNvSpPr/>
          <p:nvPr/>
        </p:nvSpPr>
        <p:spPr>
          <a:xfrm>
            <a:off x="603582" y="2451177"/>
            <a:ext cx="2103994" cy="8550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Зменш </a:t>
            </a:r>
            <a:r>
              <a:rPr lang="uk-UA" sz="2400" b="1" dirty="0">
                <a:solidFill>
                  <a:srgbClr val="7030A0"/>
                </a:solidFill>
              </a:rPr>
              <a:t>на 3 кожне число.</a:t>
            </a:r>
          </a:p>
        </p:txBody>
      </p:sp>
      <p:sp>
        <p:nvSpPr>
          <p:cNvPr id="30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3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  <p:bldP spid="24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кутник: округлені кути 1">
            <a:extLst>
              <a:ext uri="{FF2B5EF4-FFF2-40B4-BE49-F238E27FC236}">
                <a16:creationId xmlns="" xmlns:a16="http://schemas.microsoft.com/office/drawing/2014/main" id="{AB40231A-05DD-DEBE-2840-0D3CABC01D7F}"/>
              </a:ext>
            </a:extLst>
          </p:cNvPr>
          <p:cNvSpPr/>
          <p:nvPr/>
        </p:nvSpPr>
        <p:spPr>
          <a:xfrm>
            <a:off x="496686" y="1525074"/>
            <a:ext cx="4980835" cy="274748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027915" y="551113"/>
            <a:ext cx="8732066" cy="84025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>
                <a:solidFill>
                  <a:schemeClr val="bg1"/>
                </a:solidFill>
              </a:rPr>
              <a:t>’</a:t>
            </a:r>
            <a:r>
              <a:rPr lang="uk-UA" sz="4000" b="1" dirty="0" err="1">
                <a:solidFill>
                  <a:schemeClr val="bg1"/>
                </a:solidFill>
              </a:rPr>
              <a:t>язую</a:t>
            </a:r>
            <a:r>
              <a:rPr lang="uk-UA" sz="4000" b="1" dirty="0">
                <a:solidFill>
                  <a:schemeClr val="bg1"/>
                </a:solidFill>
              </a:rPr>
              <a:t> задачі</a:t>
            </a:r>
          </a:p>
        </p:txBody>
      </p:sp>
      <p:pic>
        <p:nvPicPr>
          <p:cNvPr id="36" name="Picture 2" descr="Маленькие мальчики играют с машинками векторные иллюстрации | Премиум  векторы">
            <a:extLst>
              <a:ext uri="{FF2B5EF4-FFF2-40B4-BE49-F238E27FC236}">
                <a16:creationId xmlns="" xmlns:a16="http://schemas.microsoft.com/office/drawing/2014/main" id="{8CB5B685-E133-2571-EECA-3A85975E4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5" y="1580033"/>
            <a:ext cx="2023402" cy="143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5918967" y="2787417"/>
            <a:ext cx="454319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В Олеся 8 іграшкових машинок, а в Маркіяна — на 2 менше.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r>
              <a:rPr lang="uk-UA" sz="2400" b="1" dirty="0" smtClean="0">
                <a:solidFill>
                  <a:srgbClr val="7030A0"/>
                </a:solidFill>
              </a:rPr>
              <a:t>Скільки </a:t>
            </a:r>
            <a:r>
              <a:rPr lang="uk-UA" sz="2400" b="1" dirty="0">
                <a:solidFill>
                  <a:srgbClr val="7030A0"/>
                </a:solidFill>
              </a:rPr>
              <a:t>іграшкових машинок у Маркіяна</a:t>
            </a:r>
            <a:r>
              <a:rPr lang="uk-UA" sz="2400" b="1" dirty="0" smtClean="0">
                <a:solidFill>
                  <a:srgbClr val="7030A0"/>
                </a:solidFill>
              </a:rPr>
              <a:t>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47" name="Picture 2" descr="Парта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88C15C08-5298-82FC-19BE-F7847A23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30" y="4923391"/>
            <a:ext cx="1694306" cy="16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Peabody &amp; Sherman - Facebook Sticker Repository">
            <a:extLst>
              <a:ext uri="{FF2B5EF4-FFF2-40B4-BE49-F238E27FC236}">
                <a16:creationId xmlns="" xmlns:a16="http://schemas.microsoft.com/office/drawing/2014/main" id="{B577C875-EE10-BF7D-898C-D4E484DF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2353555" y="4245308"/>
            <a:ext cx="977988" cy="13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03B08700-C30B-8A77-DBF9-D7BD7361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62161" y="3811877"/>
            <a:ext cx="1485656" cy="281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2B7D57E0-DD5D-A996-4B28-63FB62A07D6C}"/>
              </a:ext>
            </a:extLst>
          </p:cNvPr>
          <p:cNvSpPr/>
          <p:nvPr/>
        </p:nvSpPr>
        <p:spPr>
          <a:xfrm>
            <a:off x="5918967" y="1643098"/>
            <a:ext cx="4566946" cy="106403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Прочитай задачу. Розглянь схему та розв’язання. Поясни, що означають слова «на 2 менше».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0E31FCB9-5AFF-7BF2-1A05-CFFA3B26CAF8}"/>
              </a:ext>
            </a:extLst>
          </p:cNvPr>
          <p:cNvSpPr txBox="1"/>
          <p:nvPr/>
        </p:nvSpPr>
        <p:spPr>
          <a:xfrm>
            <a:off x="3063451" y="2002956"/>
            <a:ext cx="1837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8 – 2 = 6</a:t>
            </a:r>
          </a:p>
        </p:txBody>
      </p:sp>
      <p:sp>
        <p:nvSpPr>
          <p:cNvPr id="73" name="Рівнобедрений трикутник 6">
            <a:extLst>
              <a:ext uri="{FF2B5EF4-FFF2-40B4-BE49-F238E27FC236}">
                <a16:creationId xmlns="" xmlns:a16="http://schemas.microsoft.com/office/drawing/2014/main" id="{9030BCD6-CE1C-82F1-DE8C-F7585F5FE6CE}"/>
              </a:ext>
            </a:extLst>
          </p:cNvPr>
          <p:cNvSpPr/>
          <p:nvPr/>
        </p:nvSpPr>
        <p:spPr>
          <a:xfrm>
            <a:off x="949221" y="2856936"/>
            <a:ext cx="469769" cy="422358"/>
          </a:xfrm>
          <a:prstGeom prst="triangle">
            <a:avLst/>
          </a:prstGeom>
          <a:solidFill>
            <a:srgbClr val="33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Рівнобедрений трикутник 27">
            <a:extLst>
              <a:ext uri="{FF2B5EF4-FFF2-40B4-BE49-F238E27FC236}">
                <a16:creationId xmlns="" xmlns:a16="http://schemas.microsoft.com/office/drawing/2014/main" id="{81ED3620-F837-698C-5E26-F4B8972045EE}"/>
              </a:ext>
            </a:extLst>
          </p:cNvPr>
          <p:cNvSpPr/>
          <p:nvPr/>
        </p:nvSpPr>
        <p:spPr>
          <a:xfrm>
            <a:off x="997882" y="3425113"/>
            <a:ext cx="469769" cy="422358"/>
          </a:xfrm>
          <a:prstGeom prst="triangle">
            <a:avLst/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Рівнобедрений трикутник 28">
            <a:extLst>
              <a:ext uri="{FF2B5EF4-FFF2-40B4-BE49-F238E27FC236}">
                <a16:creationId xmlns="" xmlns:a16="http://schemas.microsoft.com/office/drawing/2014/main" id="{5D9EF531-5BB6-D5A1-52BB-C916C7CF4E66}"/>
              </a:ext>
            </a:extLst>
          </p:cNvPr>
          <p:cNvSpPr/>
          <p:nvPr/>
        </p:nvSpPr>
        <p:spPr>
          <a:xfrm>
            <a:off x="1494987" y="2856936"/>
            <a:ext cx="469769" cy="422358"/>
          </a:xfrm>
          <a:prstGeom prst="triangle">
            <a:avLst/>
          </a:prstGeom>
          <a:solidFill>
            <a:srgbClr val="33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Рівнобедрений трикутник 29">
            <a:extLst>
              <a:ext uri="{FF2B5EF4-FFF2-40B4-BE49-F238E27FC236}">
                <a16:creationId xmlns="" xmlns:a16="http://schemas.microsoft.com/office/drawing/2014/main" id="{04566A40-C4B2-DD65-A8BD-3D5C86733A05}"/>
              </a:ext>
            </a:extLst>
          </p:cNvPr>
          <p:cNvSpPr/>
          <p:nvPr/>
        </p:nvSpPr>
        <p:spPr>
          <a:xfrm>
            <a:off x="1543648" y="3425113"/>
            <a:ext cx="469769" cy="422358"/>
          </a:xfrm>
          <a:prstGeom prst="triangle">
            <a:avLst/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Рівнобедрений трикутник 33">
            <a:extLst>
              <a:ext uri="{FF2B5EF4-FFF2-40B4-BE49-F238E27FC236}">
                <a16:creationId xmlns="" xmlns:a16="http://schemas.microsoft.com/office/drawing/2014/main" id="{6CE5EE78-015D-F210-CC64-9CFDA67F2735}"/>
              </a:ext>
            </a:extLst>
          </p:cNvPr>
          <p:cNvSpPr/>
          <p:nvPr/>
        </p:nvSpPr>
        <p:spPr>
          <a:xfrm>
            <a:off x="2027915" y="2856936"/>
            <a:ext cx="469769" cy="422358"/>
          </a:xfrm>
          <a:prstGeom prst="triangle">
            <a:avLst/>
          </a:prstGeom>
          <a:solidFill>
            <a:srgbClr val="33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Рівнобедрений трикутник 34">
            <a:extLst>
              <a:ext uri="{FF2B5EF4-FFF2-40B4-BE49-F238E27FC236}">
                <a16:creationId xmlns="" xmlns:a16="http://schemas.microsoft.com/office/drawing/2014/main" id="{CDF274A3-A47D-3E0A-D4CD-EA7B3AC995A5}"/>
              </a:ext>
            </a:extLst>
          </p:cNvPr>
          <p:cNvSpPr/>
          <p:nvPr/>
        </p:nvSpPr>
        <p:spPr>
          <a:xfrm>
            <a:off x="2076576" y="3425113"/>
            <a:ext cx="469769" cy="422358"/>
          </a:xfrm>
          <a:prstGeom prst="triangle">
            <a:avLst/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Рівнобедрений трикутник 38">
            <a:extLst>
              <a:ext uri="{FF2B5EF4-FFF2-40B4-BE49-F238E27FC236}">
                <a16:creationId xmlns="" xmlns:a16="http://schemas.microsoft.com/office/drawing/2014/main" id="{620B4C2C-CD06-C471-D556-1A17BDC59250}"/>
              </a:ext>
            </a:extLst>
          </p:cNvPr>
          <p:cNvSpPr/>
          <p:nvPr/>
        </p:nvSpPr>
        <p:spPr>
          <a:xfrm>
            <a:off x="2533392" y="2856936"/>
            <a:ext cx="469769" cy="422358"/>
          </a:xfrm>
          <a:prstGeom prst="triangle">
            <a:avLst/>
          </a:prstGeom>
          <a:solidFill>
            <a:srgbClr val="33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Рівнобедрений трикутник 39">
            <a:extLst>
              <a:ext uri="{FF2B5EF4-FFF2-40B4-BE49-F238E27FC236}">
                <a16:creationId xmlns="" xmlns:a16="http://schemas.microsoft.com/office/drawing/2014/main" id="{8AE387F7-C727-FFB4-8A02-D0F639B7FABE}"/>
              </a:ext>
            </a:extLst>
          </p:cNvPr>
          <p:cNvSpPr/>
          <p:nvPr/>
        </p:nvSpPr>
        <p:spPr>
          <a:xfrm>
            <a:off x="2582053" y="3425113"/>
            <a:ext cx="469769" cy="422358"/>
          </a:xfrm>
          <a:prstGeom prst="triangle">
            <a:avLst/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Рівнобедрений трикутник 40">
            <a:extLst>
              <a:ext uri="{FF2B5EF4-FFF2-40B4-BE49-F238E27FC236}">
                <a16:creationId xmlns="" xmlns:a16="http://schemas.microsoft.com/office/drawing/2014/main" id="{F655DA8E-EEF1-B3E0-F18B-4840970E3463}"/>
              </a:ext>
            </a:extLst>
          </p:cNvPr>
          <p:cNvSpPr/>
          <p:nvPr/>
        </p:nvSpPr>
        <p:spPr>
          <a:xfrm>
            <a:off x="3046832" y="2856936"/>
            <a:ext cx="469769" cy="422358"/>
          </a:xfrm>
          <a:prstGeom prst="triangle">
            <a:avLst/>
          </a:prstGeom>
          <a:solidFill>
            <a:srgbClr val="33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Рівнобедрений трикутник 41">
            <a:extLst>
              <a:ext uri="{FF2B5EF4-FFF2-40B4-BE49-F238E27FC236}">
                <a16:creationId xmlns="" xmlns:a16="http://schemas.microsoft.com/office/drawing/2014/main" id="{89F300F9-D7EF-FD49-55F6-2A6A43204B6E}"/>
              </a:ext>
            </a:extLst>
          </p:cNvPr>
          <p:cNvSpPr/>
          <p:nvPr/>
        </p:nvSpPr>
        <p:spPr>
          <a:xfrm>
            <a:off x="3095493" y="3425113"/>
            <a:ext cx="469769" cy="422358"/>
          </a:xfrm>
          <a:prstGeom prst="triangle">
            <a:avLst/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Рівнобедрений трикутник 42">
            <a:extLst>
              <a:ext uri="{FF2B5EF4-FFF2-40B4-BE49-F238E27FC236}">
                <a16:creationId xmlns="" xmlns:a16="http://schemas.microsoft.com/office/drawing/2014/main" id="{3AA10C30-972F-181B-F4E3-91A71FBBE320}"/>
              </a:ext>
            </a:extLst>
          </p:cNvPr>
          <p:cNvSpPr/>
          <p:nvPr/>
        </p:nvSpPr>
        <p:spPr>
          <a:xfrm>
            <a:off x="3592598" y="2856936"/>
            <a:ext cx="469769" cy="422358"/>
          </a:xfrm>
          <a:prstGeom prst="triangle">
            <a:avLst/>
          </a:prstGeom>
          <a:solidFill>
            <a:srgbClr val="33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Рівнобедрений трикутник 43">
            <a:extLst>
              <a:ext uri="{FF2B5EF4-FFF2-40B4-BE49-F238E27FC236}">
                <a16:creationId xmlns="" xmlns:a16="http://schemas.microsoft.com/office/drawing/2014/main" id="{1D9B235D-3642-8AE7-FEF7-71363FD76A73}"/>
              </a:ext>
            </a:extLst>
          </p:cNvPr>
          <p:cNvSpPr/>
          <p:nvPr/>
        </p:nvSpPr>
        <p:spPr>
          <a:xfrm>
            <a:off x="3641259" y="3425113"/>
            <a:ext cx="469769" cy="422358"/>
          </a:xfrm>
          <a:prstGeom prst="triangle">
            <a:avLst/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Рівнобедрений трикутник 44">
            <a:extLst>
              <a:ext uri="{FF2B5EF4-FFF2-40B4-BE49-F238E27FC236}">
                <a16:creationId xmlns="" xmlns:a16="http://schemas.microsoft.com/office/drawing/2014/main" id="{6EEBE2F6-C9FB-95FB-ECC7-DB8668F3A87B}"/>
              </a:ext>
            </a:extLst>
          </p:cNvPr>
          <p:cNvSpPr/>
          <p:nvPr/>
        </p:nvSpPr>
        <p:spPr>
          <a:xfrm>
            <a:off x="4125526" y="2856936"/>
            <a:ext cx="469769" cy="422358"/>
          </a:xfrm>
          <a:prstGeom prst="triangle">
            <a:avLst/>
          </a:prstGeom>
          <a:solidFill>
            <a:srgbClr val="33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Рівнобедрений трикутник 45">
            <a:extLst>
              <a:ext uri="{FF2B5EF4-FFF2-40B4-BE49-F238E27FC236}">
                <a16:creationId xmlns="" xmlns:a16="http://schemas.microsoft.com/office/drawing/2014/main" id="{63A558B0-F401-4F7A-410E-78E74B53492C}"/>
              </a:ext>
            </a:extLst>
          </p:cNvPr>
          <p:cNvSpPr/>
          <p:nvPr/>
        </p:nvSpPr>
        <p:spPr>
          <a:xfrm>
            <a:off x="4174187" y="3425113"/>
            <a:ext cx="469769" cy="422358"/>
          </a:xfrm>
          <a:prstGeom prst="triangle">
            <a:avLst/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Рівнобедрений трикутник 46">
            <a:extLst>
              <a:ext uri="{FF2B5EF4-FFF2-40B4-BE49-F238E27FC236}">
                <a16:creationId xmlns="" xmlns:a16="http://schemas.microsoft.com/office/drawing/2014/main" id="{B031D6D4-7867-9B7B-CB93-122B728D4AE1}"/>
              </a:ext>
            </a:extLst>
          </p:cNvPr>
          <p:cNvSpPr/>
          <p:nvPr/>
        </p:nvSpPr>
        <p:spPr>
          <a:xfrm>
            <a:off x="4631003" y="2856936"/>
            <a:ext cx="469769" cy="422358"/>
          </a:xfrm>
          <a:prstGeom prst="triangle">
            <a:avLst/>
          </a:prstGeom>
          <a:solidFill>
            <a:srgbClr val="33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Рівнобедрений трикутник 47">
            <a:extLst>
              <a:ext uri="{FF2B5EF4-FFF2-40B4-BE49-F238E27FC236}">
                <a16:creationId xmlns="" xmlns:a16="http://schemas.microsoft.com/office/drawing/2014/main" id="{63238B8A-96FC-70A4-23E8-A1D9F205C810}"/>
              </a:ext>
            </a:extLst>
          </p:cNvPr>
          <p:cNvSpPr/>
          <p:nvPr/>
        </p:nvSpPr>
        <p:spPr>
          <a:xfrm>
            <a:off x="4679664" y="3425113"/>
            <a:ext cx="469769" cy="422358"/>
          </a:xfrm>
          <a:prstGeom prst="triangle">
            <a:avLst/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89" name="Пряма сполучна лінія 8">
            <a:extLst>
              <a:ext uri="{FF2B5EF4-FFF2-40B4-BE49-F238E27FC236}">
                <a16:creationId xmlns="" xmlns:a16="http://schemas.microsoft.com/office/drawing/2014/main" id="{41C9129A-EEF3-8319-9E8B-B52F353F18E2}"/>
              </a:ext>
            </a:extLst>
          </p:cNvPr>
          <p:cNvCxnSpPr/>
          <p:nvPr/>
        </p:nvCxnSpPr>
        <p:spPr>
          <a:xfrm flipH="1">
            <a:off x="4191574" y="3387965"/>
            <a:ext cx="421108" cy="59733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 сполучна лінія 48">
            <a:extLst>
              <a:ext uri="{FF2B5EF4-FFF2-40B4-BE49-F238E27FC236}">
                <a16:creationId xmlns="" xmlns:a16="http://schemas.microsoft.com/office/drawing/2014/main" id="{0375625D-DDB5-889F-8C9E-8EABA455F84F}"/>
              </a:ext>
            </a:extLst>
          </p:cNvPr>
          <p:cNvCxnSpPr/>
          <p:nvPr/>
        </p:nvCxnSpPr>
        <p:spPr>
          <a:xfrm flipH="1">
            <a:off x="4705490" y="3387965"/>
            <a:ext cx="421108" cy="59733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A7C59856-CF83-45D0-B82F-D2E14DE2DD1C}"/>
              </a:ext>
            </a:extLst>
          </p:cNvPr>
          <p:cNvSpPr/>
          <p:nvPr/>
        </p:nvSpPr>
        <p:spPr>
          <a:xfrm>
            <a:off x="4595295" y="4467200"/>
            <a:ext cx="5424858" cy="16744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Це задача на зменшення числа на кілька одиниць.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Її </a:t>
            </a:r>
            <a:r>
              <a:rPr lang="uk-UA" sz="2800" b="1" dirty="0">
                <a:solidFill>
                  <a:schemeClr val="bg1"/>
                </a:solidFill>
              </a:rPr>
              <a:t>розв’язують дією віднімання.</a:t>
            </a:r>
          </a:p>
        </p:txBody>
      </p:sp>
      <p:sp>
        <p:nvSpPr>
          <p:cNvPr id="37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7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кутник: округлені кути 27">
            <a:extLst>
              <a:ext uri="{FF2B5EF4-FFF2-40B4-BE49-F238E27FC236}">
                <a16:creationId xmlns="" xmlns:a16="http://schemas.microsoft.com/office/drawing/2014/main" id="{045934BF-6EBB-780D-FD58-936CB8D02114}"/>
              </a:ext>
            </a:extLst>
          </p:cNvPr>
          <p:cNvSpPr/>
          <p:nvPr/>
        </p:nvSpPr>
        <p:spPr>
          <a:xfrm>
            <a:off x="5925150" y="4452394"/>
            <a:ext cx="3415028" cy="111533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Стрілка: вправо 20">
            <a:extLst>
              <a:ext uri="{FF2B5EF4-FFF2-40B4-BE49-F238E27FC236}">
                <a16:creationId xmlns="" xmlns:a16="http://schemas.microsoft.com/office/drawing/2014/main" id="{E08D5E68-12FE-E5CA-CAAF-E2DAEFB66D1F}"/>
              </a:ext>
            </a:extLst>
          </p:cNvPr>
          <p:cNvSpPr/>
          <p:nvPr/>
        </p:nvSpPr>
        <p:spPr>
          <a:xfrm>
            <a:off x="6302139" y="2176264"/>
            <a:ext cx="514185" cy="492816"/>
          </a:xfrm>
          <a:prstGeom prst="rightArrow">
            <a:avLst/>
          </a:prstGeom>
          <a:solidFill>
            <a:srgbClr val="FFE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6940180" y="1822508"/>
            <a:ext cx="399699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На маршрути з депо вийшло 8 автобусів, а трамваїв — </a:t>
            </a:r>
            <a:endParaRPr lang="uk-UA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3 менше.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7015857" y="3163185"/>
            <a:ext cx="392131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Скільки трамваїв вийшло на маршрути?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ED8710D8-DDF4-097E-91CF-FBA1E34CB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5890354" y="4396712"/>
            <a:ext cx="3484620" cy="122669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A0F89FB2-15B0-1DF7-AE90-26DBBD7F8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597406" y="4979920"/>
            <a:ext cx="336084" cy="220623"/>
          </a:xfrm>
          <a:prstGeom prst="rect">
            <a:avLst/>
          </a:prstGeom>
        </p:spPr>
      </p:pic>
      <p:sp>
        <p:nvSpPr>
          <p:cNvPr id="42" name="Прямокутник: округлені кути 1">
            <a:extLst>
              <a:ext uri="{FF2B5EF4-FFF2-40B4-BE49-F238E27FC236}">
                <a16:creationId xmlns="" xmlns:a16="http://schemas.microsoft.com/office/drawing/2014/main" id="{AB40231A-05DD-DEBE-2840-0D3CABC01D7F}"/>
              </a:ext>
            </a:extLst>
          </p:cNvPr>
          <p:cNvSpPr/>
          <p:nvPr/>
        </p:nvSpPr>
        <p:spPr>
          <a:xfrm>
            <a:off x="496687" y="1555802"/>
            <a:ext cx="4980835" cy="2545004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5" name="Picture 2" descr="Парта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88C15C08-5298-82FC-19BE-F7847A23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30" y="4923391"/>
            <a:ext cx="1694306" cy="16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Peabody &amp; Sherman - Facebook Sticker Repository">
            <a:extLst>
              <a:ext uri="{FF2B5EF4-FFF2-40B4-BE49-F238E27FC236}">
                <a16:creationId xmlns="" xmlns:a16="http://schemas.microsoft.com/office/drawing/2014/main" id="{B577C875-EE10-BF7D-898C-D4E484DF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2353555" y="4245308"/>
            <a:ext cx="977988" cy="13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B0A2E56-525F-6767-9B19-0337D2A0D73A}"/>
              </a:ext>
            </a:extLst>
          </p:cNvPr>
          <p:cNvSpPr txBox="1"/>
          <p:nvPr/>
        </p:nvSpPr>
        <p:spPr>
          <a:xfrm>
            <a:off x="5912906" y="5768133"/>
            <a:ext cx="4204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Відповідь: 5 трамваїв.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3" name="Стрілка: вправо 64">
            <a:extLst>
              <a:ext uri="{FF2B5EF4-FFF2-40B4-BE49-F238E27FC236}">
                <a16:creationId xmlns="" xmlns:a16="http://schemas.microsoft.com/office/drawing/2014/main" id="{F6EE4F23-558A-E9E9-F7F7-EC2AD2944C00}"/>
              </a:ext>
            </a:extLst>
          </p:cNvPr>
          <p:cNvSpPr/>
          <p:nvPr/>
        </p:nvSpPr>
        <p:spPr>
          <a:xfrm>
            <a:off x="6315395" y="3168513"/>
            <a:ext cx="514185" cy="492816"/>
          </a:xfrm>
          <a:prstGeom prst="right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4" name="Прямокутник: округлені кути 65">
            <a:extLst>
              <a:ext uri="{FF2B5EF4-FFF2-40B4-BE49-F238E27FC236}">
                <a16:creationId xmlns="" xmlns:a16="http://schemas.microsoft.com/office/drawing/2014/main" id="{9FE0BA55-A41A-0748-F713-0EA4A031D0D2}"/>
              </a:ext>
            </a:extLst>
          </p:cNvPr>
          <p:cNvSpPr/>
          <p:nvPr/>
        </p:nvSpPr>
        <p:spPr>
          <a:xfrm>
            <a:off x="5859263" y="1585189"/>
            <a:ext cx="5256042" cy="2515616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3F9D1B6C-5C6C-DB30-3B96-AD84823191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9580" y="4922582"/>
            <a:ext cx="265014" cy="21824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29F94B6D-0F4A-B709-3B25-E6056DBC49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7193074" y="4701673"/>
            <a:ext cx="424330" cy="686891"/>
          </a:xfrm>
          <a:prstGeom prst="rect">
            <a:avLst/>
          </a:prstGeom>
        </p:spPr>
      </p:pic>
      <p:pic>
        <p:nvPicPr>
          <p:cNvPr id="57" name="Picture 2" descr="Транспорт клипарт - фото и картинки abrakadabra.fun">
            <a:extLst>
              <a:ext uri="{FF2B5EF4-FFF2-40B4-BE49-F238E27FC236}">
                <a16:creationId xmlns="" xmlns:a16="http://schemas.microsoft.com/office/drawing/2014/main" id="{B7E0BAF2-4419-4662-00DB-031BAA8D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921035"/>
            <a:ext cx="4577385" cy="221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иконка автобус Png - bagno.site">
            <a:extLst>
              <a:ext uri="{FF2B5EF4-FFF2-40B4-BE49-F238E27FC236}">
                <a16:creationId xmlns="" xmlns:a16="http://schemas.microsoft.com/office/drawing/2014/main" id="{0869831B-025F-20FD-DF1A-DCF910992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25834" y="1431763"/>
            <a:ext cx="1736750" cy="17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6F69349E-1E1F-DDE1-B7DA-DEAFFAAC40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6405250" y="4701673"/>
            <a:ext cx="424330" cy="68689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24E4C110-393D-21B9-9B88-8103492EBB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7895891" y="4632000"/>
            <a:ext cx="424330" cy="686891"/>
          </a:xfrm>
          <a:prstGeom prst="rect">
            <a:avLst/>
          </a:prstGeom>
        </p:spPr>
      </p:pic>
      <p:sp>
        <p:nvSpPr>
          <p:cNvPr id="2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027915" y="551113"/>
            <a:ext cx="8732066" cy="84025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>
                <a:solidFill>
                  <a:schemeClr val="bg1"/>
                </a:solidFill>
              </a:rPr>
              <a:t>’</a:t>
            </a:r>
            <a:r>
              <a:rPr lang="uk-UA" sz="4000" b="1" dirty="0" err="1">
                <a:solidFill>
                  <a:schemeClr val="bg1"/>
                </a:solidFill>
              </a:rPr>
              <a:t>язую</a:t>
            </a:r>
            <a:r>
              <a:rPr lang="uk-UA" sz="4000" b="1" dirty="0">
                <a:solidFill>
                  <a:schemeClr val="bg1"/>
                </a:solidFill>
              </a:rPr>
              <a:t> задачі</a:t>
            </a:r>
          </a:p>
        </p:txBody>
      </p:sp>
      <p:sp>
        <p:nvSpPr>
          <p:cNvPr id="26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78923" y="4680678"/>
            <a:ext cx="10935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uk-UA" sz="4000" dirty="0" err="1" smtClean="0">
                <a:solidFill>
                  <a:schemeClr val="tx2">
                    <a:lumMod val="75000"/>
                  </a:schemeClr>
                </a:solidFill>
              </a:rPr>
              <a:t>тр</a:t>
            </a:r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  <a:t>.)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484416" y="541154"/>
            <a:ext cx="9121171" cy="7888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Обчисли. Порівняй. </a:t>
            </a:r>
            <a:endParaRPr lang="uk-UA" sz="4000" b="1" dirty="0"/>
          </a:p>
        </p:txBody>
      </p:sp>
      <p:pic>
        <p:nvPicPr>
          <p:cNvPr id="9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2" y="2346558"/>
            <a:ext cx="1838900" cy="40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2392322" y="1635249"/>
            <a:ext cx="2774710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600" dirty="0">
                <a:solidFill>
                  <a:srgbClr val="7030A0"/>
                </a:solidFill>
              </a:rPr>
              <a:t>7 – 3 – 2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652903" y="1667737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127375" y="1174056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392322" y="2807110"/>
            <a:ext cx="2774709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600" dirty="0">
                <a:solidFill>
                  <a:srgbClr val="7030A0"/>
                </a:solidFill>
              </a:rPr>
              <a:t>8 – 2 – 2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776180" y="2890375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135341" y="2314068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392322" y="4023487"/>
            <a:ext cx="2774710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600" dirty="0">
                <a:solidFill>
                  <a:srgbClr val="7030A0"/>
                </a:solidFill>
              </a:rPr>
              <a:t>6 + 1 + 3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587713" y="4055976"/>
            <a:ext cx="700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149245" y="3529611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74056" y="1653905"/>
            <a:ext cx="2894014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600" dirty="0" smtClean="0">
                <a:solidFill>
                  <a:srgbClr val="7030A0"/>
                </a:solidFill>
              </a:rPr>
              <a:t>10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6 </a:t>
            </a:r>
            <a:r>
              <a:rPr lang="uk-UA" sz="3600" dirty="0">
                <a:solidFill>
                  <a:srgbClr val="7030A0"/>
                </a:solidFill>
              </a:rPr>
              <a:t>– 1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4056" y="2844054"/>
            <a:ext cx="2894014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600" dirty="0">
                <a:solidFill>
                  <a:srgbClr val="7030A0"/>
                </a:solidFill>
              </a:rPr>
              <a:t>9 – 3 – 6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4056" y="4042144"/>
            <a:ext cx="2894014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600" dirty="0" smtClean="0">
                <a:solidFill>
                  <a:srgbClr val="7030A0"/>
                </a:solidFill>
              </a:rPr>
              <a:t>5 </a:t>
            </a:r>
            <a:r>
              <a:rPr lang="uk-UA" sz="3600" dirty="0">
                <a:solidFill>
                  <a:srgbClr val="7030A0"/>
                </a:solidFill>
              </a:rPr>
              <a:t>+ 2 + 3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23364" y="1686393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92562" y="1201042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4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86220" y="2869448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92561" y="2332724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85216" y="4042144"/>
            <a:ext cx="73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92560" y="3475999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77204" y="5175717"/>
            <a:ext cx="2789827" cy="77382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600" dirty="0">
                <a:solidFill>
                  <a:srgbClr val="7030A0"/>
                </a:solidFill>
              </a:rPr>
              <a:t>7 – 3 – 4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74056" y="5161885"/>
            <a:ext cx="2925838" cy="78765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600" dirty="0">
                <a:solidFill>
                  <a:srgbClr val="7030A0"/>
                </a:solidFill>
              </a:rPr>
              <a:t>4 + 1 + 4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92788" y="5309894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49245" y="4734797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73247" y="5232547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92559" y="4725725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905375" y="1647169"/>
            <a:ext cx="2440090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600" dirty="0" smtClean="0">
                <a:solidFill>
                  <a:srgbClr val="7030A0"/>
                </a:solidFill>
              </a:rPr>
              <a:t>10см   1см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05373" y="2764690"/>
            <a:ext cx="2440092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600" dirty="0" smtClean="0">
                <a:solidFill>
                  <a:srgbClr val="7030A0"/>
                </a:solidFill>
              </a:rPr>
              <a:t>5см    8см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05375" y="3976098"/>
            <a:ext cx="2440093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600" dirty="0" smtClean="0">
                <a:solidFill>
                  <a:srgbClr val="7030A0"/>
                </a:solidFill>
              </a:rPr>
              <a:t>4см    </a:t>
            </a:r>
            <a:r>
              <a:rPr lang="uk-UA" sz="3600" dirty="0" err="1" smtClean="0">
                <a:solidFill>
                  <a:srgbClr val="7030A0"/>
                </a:solidFill>
              </a:rPr>
              <a:t>4см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05373" y="5161885"/>
            <a:ext cx="2440092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600" dirty="0" smtClean="0">
                <a:solidFill>
                  <a:srgbClr val="7030A0"/>
                </a:solidFill>
              </a:rPr>
              <a:t>2см    7см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53032" y="634106"/>
            <a:ext cx="51809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 &gt;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447507" y="634106"/>
            <a:ext cx="5226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&lt;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80787" y="1635249"/>
            <a:ext cx="37606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&gt;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874021" y="2797178"/>
            <a:ext cx="43954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70151" y="634105"/>
            <a:ext cx="41389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=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899669" y="4007696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=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898480" y="5134440"/>
            <a:ext cx="43954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7684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100" grpId="0"/>
      <p:bldP spid="101" grpId="0"/>
      <p:bldP spid="103" grpId="0"/>
      <p:bldP spid="104" grpId="0"/>
      <p:bldP spid="23" grpId="0"/>
      <p:bldP spid="24" grpId="0"/>
      <p:bldP spid="25" grpId="0"/>
      <p:bldP spid="27" grpId="0"/>
      <p:bldP spid="28" grpId="0"/>
      <p:bldP spid="29" grpId="0"/>
      <p:bldP spid="32" grpId="0"/>
      <p:bldP spid="33" grpId="0"/>
      <p:bldP spid="34" grpId="0"/>
      <p:bldP spid="35" grpId="0"/>
      <p:bldP spid="40" grpId="0"/>
      <p:bldP spid="41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3420000" y="1349875"/>
            <a:ext cx="7812000" cy="187199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t="-154" r="66669" b="85467"/>
          <a:stretch/>
        </p:blipFill>
        <p:spPr>
          <a:xfrm>
            <a:off x="3384467" y="1389158"/>
            <a:ext cx="7812000" cy="1880214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718924" y="1736607"/>
            <a:ext cx="436157" cy="55408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458361" y="1736607"/>
            <a:ext cx="436157" cy="55408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206672" y="1736607"/>
            <a:ext cx="436157" cy="55408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954983" y="1736607"/>
            <a:ext cx="436157" cy="55408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703556" y="1736607"/>
            <a:ext cx="436157" cy="55408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467766" y="1736607"/>
            <a:ext cx="436157" cy="55408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250441" y="1736607"/>
            <a:ext cx="436157" cy="5540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965184" y="1736607"/>
            <a:ext cx="436157" cy="55408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9739861" y="1736607"/>
            <a:ext cx="436157" cy="5540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475029" y="1736607"/>
            <a:ext cx="436157" cy="55408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073A34C0-B54B-C4B2-ECC0-59293E2080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717118" y="2465330"/>
            <a:ext cx="455016" cy="56766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99477D2-8BA4-DA45-F1D7-8F7EE8024A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455267" y="2465330"/>
            <a:ext cx="455016" cy="56766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8C093049-462C-9E41-5E18-3F7DB1B638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200637" y="2465330"/>
            <a:ext cx="455016" cy="56766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3B23DF6-7158-6AC6-CAE8-73D222DBF5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934310" y="2465330"/>
            <a:ext cx="455016" cy="56766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67AEE3C6-AEF4-382F-7C45-FE3A2C2861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726084" y="2465330"/>
            <a:ext cx="455016" cy="56766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67E0F46C-8FD9-8216-E229-EE18FFCBF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447441" y="2465330"/>
            <a:ext cx="455016" cy="56766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9F4994ED-7286-A9C4-FFF0-38738EA29E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199099" y="2465330"/>
            <a:ext cx="455016" cy="56766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AABEA395-6DF7-2FB9-7ECC-9D44B0F9CB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002480" y="2465330"/>
            <a:ext cx="455016" cy="56766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EC19BBC6-8767-D4E1-5AAC-86A223022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743853" y="2465330"/>
            <a:ext cx="455016" cy="56766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0E8882A7-15F9-E367-7BFB-09E3D9A2BC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0464793" y="2465330"/>
            <a:ext cx="455016" cy="567661"/>
          </a:xfrm>
          <a:prstGeom prst="rect">
            <a:avLst/>
          </a:prstGeom>
        </p:spPr>
      </p:pic>
      <p:pic>
        <p:nvPicPr>
          <p:cNvPr id="50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5" y="2408907"/>
            <a:ext cx="1350612" cy="298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Скругленный прямоугольник 52"/>
          <p:cNvSpPr/>
          <p:nvPr/>
        </p:nvSpPr>
        <p:spPr>
          <a:xfrm>
            <a:off x="1902024" y="410523"/>
            <a:ext cx="8732066" cy="762111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569256"/>
            <a:ext cx="1338146" cy="1288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r>
              <a:rPr lang="uk-UA" sz="2800" b="1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75461" y="1468176"/>
            <a:ext cx="2119002" cy="86108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>
                <a:solidFill>
                  <a:srgbClr val="7030A0"/>
                </a:solidFill>
              </a:rPr>
              <a:t>Напиши за зразком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6" name="Picture 2" descr="D:\1 клас\2 Матем\1 УРОКИ Листопад\4 Задачі\№070 Задачі на зменшення числа\2024-01-22_1854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77" y="3453333"/>
            <a:ext cx="3718523" cy="274574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6776640" y="3453333"/>
            <a:ext cx="4455360" cy="178650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 Тараса 5 тенісних м’ячів, а в Лізи – на 2 м’ячі менше. Намалюй стільки м’ячів у коробці, скільки їх має Ліза. 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76640" y="5362508"/>
            <a:ext cx="1759662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600" dirty="0" smtClean="0">
                <a:solidFill>
                  <a:srgbClr val="7030A0"/>
                </a:solidFill>
              </a:rPr>
              <a:t>5 </a:t>
            </a:r>
            <a:r>
              <a:rPr lang="uk-UA" sz="3600" dirty="0">
                <a:solidFill>
                  <a:srgbClr val="7030A0"/>
                </a:solidFill>
              </a:rPr>
              <a:t>– 2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666797" y="5369018"/>
            <a:ext cx="1581397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600" dirty="0" smtClean="0">
                <a:solidFill>
                  <a:srgbClr val="7030A0"/>
                </a:solidFill>
              </a:rPr>
              <a:t>3 (м.)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60" name="Picture 4" descr="мячик без фона для большого тенниса">
            <a:extLst>
              <a:ext uri="{FF2B5EF4-FFF2-40B4-BE49-F238E27FC236}">
                <a16:creationId xmlns="" xmlns:a16="http://schemas.microsoft.com/office/drawing/2014/main" id="{39C58B5C-60D2-468E-3032-4F7D6FF04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93" y="5076729"/>
            <a:ext cx="584776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мячик без фона для большого тенниса">
            <a:extLst>
              <a:ext uri="{FF2B5EF4-FFF2-40B4-BE49-F238E27FC236}">
                <a16:creationId xmlns="" xmlns:a16="http://schemas.microsoft.com/office/drawing/2014/main" id="{EAE80447-255D-9563-99F1-95C059960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95" y="5070120"/>
            <a:ext cx="584776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мячик без фона для большого тенниса">
            <a:extLst>
              <a:ext uri="{FF2B5EF4-FFF2-40B4-BE49-F238E27FC236}">
                <a16:creationId xmlns="" xmlns:a16="http://schemas.microsoft.com/office/drawing/2014/main" id="{29163949-AA8B-257F-F224-A335E0D8F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62" y="5344778"/>
            <a:ext cx="584776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3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396554" y="1592414"/>
            <a:ext cx="3441058" cy="13060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Виконай </a:t>
            </a:r>
            <a:r>
              <a:rPr lang="uk-UA" sz="2400" b="1" dirty="0" smtClean="0">
                <a:solidFill>
                  <a:srgbClr val="7030A0"/>
                </a:solidFill>
              </a:rPr>
              <a:t>віднімання. Результати обчислень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в таблицях.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25" name="Таблиця 8">
            <a:extLst>
              <a:ext uri="{FF2B5EF4-FFF2-40B4-BE49-F238E27FC236}">
                <a16:creationId xmlns="" xmlns:a16="http://schemas.microsoft.com/office/drawing/2014/main" id="{2F39FE4A-39C0-6B83-4D31-B573CBB52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278908"/>
              </p:ext>
            </p:extLst>
          </p:nvPr>
        </p:nvGraphicFramePr>
        <p:xfrm>
          <a:off x="4036918" y="1881989"/>
          <a:ext cx="1054101" cy="4554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101">
                  <a:extLst>
                    <a:ext uri="{9D8B030D-6E8A-4147-A177-3AD203B41FA5}">
                      <a16:colId xmlns="" xmlns:a16="http://schemas.microsoft.com/office/drawing/2014/main" val="2305632110"/>
                    </a:ext>
                  </a:extLst>
                </a:gridCol>
              </a:tblGrid>
              <a:tr h="759041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1998476"/>
                  </a:ext>
                </a:extLst>
              </a:tr>
              <a:tr h="759041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402910"/>
                  </a:ext>
                </a:extLst>
              </a:tr>
              <a:tr h="759041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8819655"/>
                  </a:ext>
                </a:extLst>
              </a:tr>
              <a:tr h="759041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6653411"/>
                  </a:ext>
                </a:extLst>
              </a:tr>
              <a:tr h="759041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4395826"/>
                  </a:ext>
                </a:extLst>
              </a:tr>
              <a:tr h="75904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0499330"/>
                  </a:ext>
                </a:extLst>
              </a:tr>
            </a:tbl>
          </a:graphicData>
        </a:graphic>
      </p:graphicFrame>
      <p:graphicFrame>
        <p:nvGraphicFramePr>
          <p:cNvPr id="26" name="Таблиця 8">
            <a:extLst>
              <a:ext uri="{FF2B5EF4-FFF2-40B4-BE49-F238E27FC236}">
                <a16:creationId xmlns="" xmlns:a16="http://schemas.microsoft.com/office/drawing/2014/main" id="{6D31A4ED-CFBB-FF43-B3C5-EA15C12C4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359124"/>
              </p:ext>
            </p:extLst>
          </p:nvPr>
        </p:nvGraphicFramePr>
        <p:xfrm>
          <a:off x="7027091" y="1881989"/>
          <a:ext cx="1054101" cy="4554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101">
                  <a:extLst>
                    <a:ext uri="{9D8B030D-6E8A-4147-A177-3AD203B41FA5}">
                      <a16:colId xmlns="" xmlns:a16="http://schemas.microsoft.com/office/drawing/2014/main" val="2305632110"/>
                    </a:ext>
                  </a:extLst>
                </a:gridCol>
              </a:tblGrid>
              <a:tr h="759041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1998476"/>
                  </a:ext>
                </a:extLst>
              </a:tr>
              <a:tr h="759041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402910"/>
                  </a:ext>
                </a:extLst>
              </a:tr>
              <a:tr h="759041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8819655"/>
                  </a:ext>
                </a:extLst>
              </a:tr>
              <a:tr h="759041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6653411"/>
                  </a:ext>
                </a:extLst>
              </a:tr>
              <a:tr h="759041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4395826"/>
                  </a:ext>
                </a:extLst>
              </a:tr>
              <a:tr h="75904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0499330"/>
                  </a:ext>
                </a:extLst>
              </a:tr>
            </a:tbl>
          </a:graphicData>
        </a:graphic>
      </p:graphicFrame>
      <p:graphicFrame>
        <p:nvGraphicFramePr>
          <p:cNvPr id="27" name="Таблиця 8">
            <a:extLst>
              <a:ext uri="{FF2B5EF4-FFF2-40B4-BE49-F238E27FC236}">
                <a16:creationId xmlns="" xmlns:a16="http://schemas.microsoft.com/office/drawing/2014/main" id="{11D76B76-591E-BCA7-9F03-07BCE4947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473073"/>
              </p:ext>
            </p:extLst>
          </p:nvPr>
        </p:nvGraphicFramePr>
        <p:xfrm>
          <a:off x="10012334" y="1881989"/>
          <a:ext cx="1054101" cy="4554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101">
                  <a:extLst>
                    <a:ext uri="{9D8B030D-6E8A-4147-A177-3AD203B41FA5}">
                      <a16:colId xmlns="" xmlns:a16="http://schemas.microsoft.com/office/drawing/2014/main" val="2305632110"/>
                    </a:ext>
                  </a:extLst>
                </a:gridCol>
              </a:tblGrid>
              <a:tr h="759041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1998476"/>
                  </a:ext>
                </a:extLst>
              </a:tr>
              <a:tr h="759041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402910"/>
                  </a:ext>
                </a:extLst>
              </a:tr>
              <a:tr h="759041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8819655"/>
                  </a:ext>
                </a:extLst>
              </a:tr>
              <a:tr h="759041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6653411"/>
                  </a:ext>
                </a:extLst>
              </a:tr>
              <a:tr h="759041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4395826"/>
                  </a:ext>
                </a:extLst>
              </a:tr>
              <a:tr h="75904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0499330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1F15D69-A263-F66A-C2C0-198C47036110}"/>
              </a:ext>
            </a:extLst>
          </p:cNvPr>
          <p:cNvSpPr txBox="1"/>
          <p:nvPr/>
        </p:nvSpPr>
        <p:spPr>
          <a:xfrm>
            <a:off x="4319832" y="1881989"/>
            <a:ext cx="48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29F446B-FBAE-D8D3-4DD2-21F26D285DD5}"/>
              </a:ext>
            </a:extLst>
          </p:cNvPr>
          <p:cNvSpPr txBox="1"/>
          <p:nvPr/>
        </p:nvSpPr>
        <p:spPr>
          <a:xfrm>
            <a:off x="4319832" y="2640825"/>
            <a:ext cx="48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95FA039-DD91-4E62-0F81-44187F60792E}"/>
              </a:ext>
            </a:extLst>
          </p:cNvPr>
          <p:cNvSpPr txBox="1"/>
          <p:nvPr/>
        </p:nvSpPr>
        <p:spPr>
          <a:xfrm>
            <a:off x="4319832" y="3399661"/>
            <a:ext cx="48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B6CAD4C-7898-CFFB-D4AC-EB829A4EAFA2}"/>
              </a:ext>
            </a:extLst>
          </p:cNvPr>
          <p:cNvSpPr txBox="1"/>
          <p:nvPr/>
        </p:nvSpPr>
        <p:spPr>
          <a:xfrm>
            <a:off x="4319832" y="4158497"/>
            <a:ext cx="48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1F7A69C-794B-A854-9521-589648EC6B12}"/>
              </a:ext>
            </a:extLst>
          </p:cNvPr>
          <p:cNvSpPr txBox="1"/>
          <p:nvPr/>
        </p:nvSpPr>
        <p:spPr>
          <a:xfrm>
            <a:off x="4319832" y="4951620"/>
            <a:ext cx="48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4CE61A4-6AC9-41FD-CAFB-9DFDD9E0FF99}"/>
              </a:ext>
            </a:extLst>
          </p:cNvPr>
          <p:cNvSpPr txBox="1"/>
          <p:nvPr/>
        </p:nvSpPr>
        <p:spPr>
          <a:xfrm>
            <a:off x="4319832" y="5710456"/>
            <a:ext cx="48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Стрілка: вправо 9">
            <a:extLst>
              <a:ext uri="{FF2B5EF4-FFF2-40B4-BE49-F238E27FC236}">
                <a16:creationId xmlns="" xmlns:a16="http://schemas.microsoft.com/office/drawing/2014/main" id="{38E827A8-CBF6-B530-999A-69B22767A8E9}"/>
              </a:ext>
            </a:extLst>
          </p:cNvPr>
          <p:cNvSpPr/>
          <p:nvPr/>
        </p:nvSpPr>
        <p:spPr>
          <a:xfrm>
            <a:off x="5307411" y="3878850"/>
            <a:ext cx="1431835" cy="559293"/>
          </a:xfrm>
          <a:prstGeom prst="right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Стрілка: вправо 67">
            <a:extLst>
              <a:ext uri="{FF2B5EF4-FFF2-40B4-BE49-F238E27FC236}">
                <a16:creationId xmlns="" xmlns:a16="http://schemas.microsoft.com/office/drawing/2014/main" id="{8BCD90CC-4F72-F9C9-EA6E-4E7FE57486B7}"/>
              </a:ext>
            </a:extLst>
          </p:cNvPr>
          <p:cNvSpPr/>
          <p:nvPr/>
        </p:nvSpPr>
        <p:spPr>
          <a:xfrm>
            <a:off x="8330845" y="3878850"/>
            <a:ext cx="1431835" cy="559293"/>
          </a:xfrm>
          <a:prstGeom prst="right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Прямокутник: округлені кути 10">
            <a:extLst>
              <a:ext uri="{FF2B5EF4-FFF2-40B4-BE49-F238E27FC236}">
                <a16:creationId xmlns="" xmlns:a16="http://schemas.microsoft.com/office/drawing/2014/main" id="{932367AA-4CAE-4CC3-2E82-147977DA0919}"/>
              </a:ext>
            </a:extLst>
          </p:cNvPr>
          <p:cNvSpPr/>
          <p:nvPr/>
        </p:nvSpPr>
        <p:spPr>
          <a:xfrm>
            <a:off x="7287811" y="1989917"/>
            <a:ext cx="532660" cy="51108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Прямокутник: округлені кути 68">
            <a:extLst>
              <a:ext uri="{FF2B5EF4-FFF2-40B4-BE49-F238E27FC236}">
                <a16:creationId xmlns="" xmlns:a16="http://schemas.microsoft.com/office/drawing/2014/main" id="{88A62D85-949D-9E86-467C-52F7AE86E366}"/>
              </a:ext>
            </a:extLst>
          </p:cNvPr>
          <p:cNvSpPr/>
          <p:nvPr/>
        </p:nvSpPr>
        <p:spPr>
          <a:xfrm>
            <a:off x="7287811" y="2739226"/>
            <a:ext cx="532660" cy="51108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Прямокутник: округлені кути 69">
            <a:extLst>
              <a:ext uri="{FF2B5EF4-FFF2-40B4-BE49-F238E27FC236}">
                <a16:creationId xmlns="" xmlns:a16="http://schemas.microsoft.com/office/drawing/2014/main" id="{DACD27C1-BBDE-626A-21F9-509DC5684C58}"/>
              </a:ext>
            </a:extLst>
          </p:cNvPr>
          <p:cNvSpPr/>
          <p:nvPr/>
        </p:nvSpPr>
        <p:spPr>
          <a:xfrm>
            <a:off x="7287811" y="3501028"/>
            <a:ext cx="532660" cy="51108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Прямокутник: округлені кути 70">
            <a:extLst>
              <a:ext uri="{FF2B5EF4-FFF2-40B4-BE49-F238E27FC236}">
                <a16:creationId xmlns="" xmlns:a16="http://schemas.microsoft.com/office/drawing/2014/main" id="{FF0F5A6B-D995-FE9F-85F8-8A07894D300A}"/>
              </a:ext>
            </a:extLst>
          </p:cNvPr>
          <p:cNvSpPr/>
          <p:nvPr/>
        </p:nvSpPr>
        <p:spPr>
          <a:xfrm>
            <a:off x="7287811" y="4312102"/>
            <a:ext cx="532660" cy="51108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Прямокутник: округлені кути 71">
            <a:extLst>
              <a:ext uri="{FF2B5EF4-FFF2-40B4-BE49-F238E27FC236}">
                <a16:creationId xmlns="" xmlns:a16="http://schemas.microsoft.com/office/drawing/2014/main" id="{F0C76E9E-A5D4-B7BF-54DF-F3700CC07559}"/>
              </a:ext>
            </a:extLst>
          </p:cNvPr>
          <p:cNvSpPr/>
          <p:nvPr/>
        </p:nvSpPr>
        <p:spPr>
          <a:xfrm>
            <a:off x="7287811" y="5050021"/>
            <a:ext cx="532660" cy="51108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Прямокутник: округлені кути 72">
            <a:extLst>
              <a:ext uri="{FF2B5EF4-FFF2-40B4-BE49-F238E27FC236}">
                <a16:creationId xmlns="" xmlns:a16="http://schemas.microsoft.com/office/drawing/2014/main" id="{102C9782-8B28-D4D3-70FF-375692A66E49}"/>
              </a:ext>
            </a:extLst>
          </p:cNvPr>
          <p:cNvSpPr/>
          <p:nvPr/>
        </p:nvSpPr>
        <p:spPr>
          <a:xfrm>
            <a:off x="7287811" y="5808857"/>
            <a:ext cx="532660" cy="51108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Прямокутник: округлені кути 73">
            <a:extLst>
              <a:ext uri="{FF2B5EF4-FFF2-40B4-BE49-F238E27FC236}">
                <a16:creationId xmlns="" xmlns:a16="http://schemas.microsoft.com/office/drawing/2014/main" id="{F4813D33-EC48-9C93-35D1-2E73F4FF2E3C}"/>
              </a:ext>
            </a:extLst>
          </p:cNvPr>
          <p:cNvSpPr/>
          <p:nvPr/>
        </p:nvSpPr>
        <p:spPr>
          <a:xfrm>
            <a:off x="10270708" y="1989917"/>
            <a:ext cx="532660" cy="51108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Прямокутник: округлені кути 74">
            <a:extLst>
              <a:ext uri="{FF2B5EF4-FFF2-40B4-BE49-F238E27FC236}">
                <a16:creationId xmlns="" xmlns:a16="http://schemas.microsoft.com/office/drawing/2014/main" id="{ACAAD729-93EF-6F90-A6A9-BE3A5A063E7E}"/>
              </a:ext>
            </a:extLst>
          </p:cNvPr>
          <p:cNvSpPr/>
          <p:nvPr/>
        </p:nvSpPr>
        <p:spPr>
          <a:xfrm>
            <a:off x="10270708" y="2739226"/>
            <a:ext cx="532660" cy="51108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Прямокутник: округлені кути 75">
            <a:extLst>
              <a:ext uri="{FF2B5EF4-FFF2-40B4-BE49-F238E27FC236}">
                <a16:creationId xmlns="" xmlns:a16="http://schemas.microsoft.com/office/drawing/2014/main" id="{7283F223-34FC-FBF2-D030-510065A24C3A}"/>
              </a:ext>
            </a:extLst>
          </p:cNvPr>
          <p:cNvSpPr/>
          <p:nvPr/>
        </p:nvSpPr>
        <p:spPr>
          <a:xfrm>
            <a:off x="10270708" y="3501028"/>
            <a:ext cx="532660" cy="51108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Прямокутник: округлені кути 76">
            <a:extLst>
              <a:ext uri="{FF2B5EF4-FFF2-40B4-BE49-F238E27FC236}">
                <a16:creationId xmlns="" xmlns:a16="http://schemas.microsoft.com/office/drawing/2014/main" id="{843C2069-0A7E-E14D-277B-0B27D38E6018}"/>
              </a:ext>
            </a:extLst>
          </p:cNvPr>
          <p:cNvSpPr/>
          <p:nvPr/>
        </p:nvSpPr>
        <p:spPr>
          <a:xfrm>
            <a:off x="10270708" y="4312102"/>
            <a:ext cx="532660" cy="51108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Прямокутник: округлені кути 77">
            <a:extLst>
              <a:ext uri="{FF2B5EF4-FFF2-40B4-BE49-F238E27FC236}">
                <a16:creationId xmlns="" xmlns:a16="http://schemas.microsoft.com/office/drawing/2014/main" id="{2CE235E5-036C-E172-148C-5F2A329A17F8}"/>
              </a:ext>
            </a:extLst>
          </p:cNvPr>
          <p:cNvSpPr/>
          <p:nvPr/>
        </p:nvSpPr>
        <p:spPr>
          <a:xfrm>
            <a:off x="10270708" y="5050021"/>
            <a:ext cx="532660" cy="51108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Прямокутник: округлені кути 78">
            <a:extLst>
              <a:ext uri="{FF2B5EF4-FFF2-40B4-BE49-F238E27FC236}">
                <a16:creationId xmlns="" xmlns:a16="http://schemas.microsoft.com/office/drawing/2014/main" id="{452D9D26-917E-590F-2DF1-35622FF61DDC}"/>
              </a:ext>
            </a:extLst>
          </p:cNvPr>
          <p:cNvSpPr/>
          <p:nvPr/>
        </p:nvSpPr>
        <p:spPr>
          <a:xfrm>
            <a:off x="10270708" y="5808857"/>
            <a:ext cx="532660" cy="51108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0" name="Picture 2" descr="Самолетик клипарт (68 фото) » Рисунки для срисовки и не только">
            <a:extLst>
              <a:ext uri="{FF2B5EF4-FFF2-40B4-BE49-F238E27FC236}">
                <a16:creationId xmlns="" xmlns:a16="http://schemas.microsoft.com/office/drawing/2014/main" id="{94ACB61D-2DAA-2FE1-6198-1F4994C33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312" y="1181795"/>
            <a:ext cx="1697484" cy="181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>
            <a:extLst>
              <a:ext uri="{FF2B5EF4-FFF2-40B4-BE49-F238E27FC236}">
                <a16:creationId xmlns="" xmlns:a16="http://schemas.microsoft.com/office/drawing/2014/main" id="{72F7B8A2-4C5A-9847-65AB-932623BC8DDB}"/>
              </a:ext>
            </a:extLst>
          </p:cNvPr>
          <p:cNvSpPr/>
          <p:nvPr/>
        </p:nvSpPr>
        <p:spPr>
          <a:xfrm>
            <a:off x="5291609" y="1759084"/>
            <a:ext cx="921325" cy="46166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– 2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6" name="Picture 2" descr="Самолетик клипарт (68 фото) » Рисунки для срисовки и не только">
            <a:extLst>
              <a:ext uri="{FF2B5EF4-FFF2-40B4-BE49-F238E27FC236}">
                <a16:creationId xmlns="" xmlns:a16="http://schemas.microsoft.com/office/drawing/2014/main" id="{28F9E65B-239F-7547-7BA9-F1BE3076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260" y="1181795"/>
            <a:ext cx="1697484" cy="181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Овал 66">
            <a:extLst>
              <a:ext uri="{FF2B5EF4-FFF2-40B4-BE49-F238E27FC236}">
                <a16:creationId xmlns="" xmlns:a16="http://schemas.microsoft.com/office/drawing/2014/main" id="{AB937BA2-54F9-AA5A-616F-2E3A2B23C02C}"/>
              </a:ext>
            </a:extLst>
          </p:cNvPr>
          <p:cNvSpPr/>
          <p:nvPr/>
        </p:nvSpPr>
        <p:spPr>
          <a:xfrm>
            <a:off x="8284557" y="1759084"/>
            <a:ext cx="921325" cy="46166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– 2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118F73E9-8B68-BAB1-485C-13F405F695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10416005" y="4969391"/>
            <a:ext cx="317675" cy="68689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8D22FD9-E778-054E-81B8-823F0ED9AF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346168" y="3404811"/>
            <a:ext cx="381740" cy="604335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C15A2E21-2BC6-9AE5-762D-F58B6AE22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7319104" y="4987545"/>
            <a:ext cx="470074" cy="68689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A2C6122B-DFF3-FD5B-B895-3EF38C11D9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7341976" y="3426117"/>
            <a:ext cx="424330" cy="68689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F9AB03F7-5FB5-8BF1-E1DE-F8B28E00C8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10316064" y="1911706"/>
            <a:ext cx="424330" cy="68689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AB05A84D-BEF9-6BEE-9645-335A8756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10300293" y="2598597"/>
            <a:ext cx="424330" cy="68689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F3032CE-86AE-0471-7C56-644940B5A2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7327321" y="1902013"/>
            <a:ext cx="381740" cy="68689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24390D94-A803-BDB0-BF2A-27D350F017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7399754" y="2657257"/>
            <a:ext cx="317675" cy="68689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6A2BCF5-795F-C2CD-9BC5-D64B10318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7308803" y="4168994"/>
            <a:ext cx="424330" cy="68689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DB6FC5AC-9C7C-7CA8-CE5E-B9180451B1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0316064" y="4224686"/>
            <a:ext cx="424330" cy="68689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DF4D0EF0-38DA-4272-54D8-3509EEE014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7315510" y="5720953"/>
            <a:ext cx="424330" cy="68689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4B7DE914-BCBE-D42F-A3DD-DDBE96F234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10286767" y="5720953"/>
            <a:ext cx="470074" cy="686891"/>
          </a:xfrm>
          <a:prstGeom prst="rect">
            <a:avLst/>
          </a:prstGeom>
        </p:spPr>
      </p:pic>
      <p:pic>
        <p:nvPicPr>
          <p:cNvPr id="51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51" y="3040046"/>
            <a:ext cx="1613225" cy="356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Скругленный прямоугольник 51"/>
          <p:cNvSpPr/>
          <p:nvPr/>
        </p:nvSpPr>
        <p:spPr>
          <a:xfrm>
            <a:off x="1902024" y="517401"/>
            <a:ext cx="8732066" cy="762111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1" y="5569256"/>
            <a:ext cx="1030614" cy="1288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r>
              <a:rPr lang="uk-UA" sz="2800" b="1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4718" y="443882"/>
            <a:ext cx="8707026" cy="8861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 Робота з геометричним матеріалом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76" y="1167767"/>
            <a:ext cx="5608850" cy="5608850"/>
          </a:xfrm>
          <a:prstGeom prst="rect">
            <a:avLst/>
          </a:prstGeom>
        </p:spPr>
      </p:pic>
      <p:pic>
        <p:nvPicPr>
          <p:cNvPr id="45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8" y="2245458"/>
            <a:ext cx="1899743" cy="419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 t="73950" r="63976" b="3490"/>
          <a:stretch/>
        </p:blipFill>
        <p:spPr>
          <a:xfrm>
            <a:off x="9374909" y="3749963"/>
            <a:ext cx="1208146" cy="129309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0" t="77117" r="41740" b="5157"/>
          <a:stretch/>
        </p:blipFill>
        <p:spPr>
          <a:xfrm>
            <a:off x="9494073" y="1442864"/>
            <a:ext cx="969818" cy="101600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3" t="77622" r="17580" b="5297"/>
          <a:stretch/>
        </p:blipFill>
        <p:spPr>
          <a:xfrm>
            <a:off x="9550399" y="2687782"/>
            <a:ext cx="951345" cy="979054"/>
          </a:xfrm>
          <a:prstGeom prst="rect">
            <a:avLst/>
          </a:prstGeom>
        </p:spPr>
      </p:pic>
      <p:sp>
        <p:nvSpPr>
          <p:cNvPr id="8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593489" y="1777141"/>
            <a:ext cx="2548787" cy="14001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Який будинок вийде в сумі кожного рядка?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670590" y="456920"/>
            <a:ext cx="8811364" cy="7424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8196" y="2201620"/>
            <a:ext cx="1113464" cy="11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952586" y="494529"/>
            <a:ext cx="8732066" cy="94243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«Рюкзачок»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9936" y="1681762"/>
            <a:ext cx="3405299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зернятко мудрості ви покладете у свій рюкзачок?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60221" y="4932581"/>
            <a:ext cx="611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60221" y="5855074"/>
            <a:ext cx="611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9420" y="3227908"/>
            <a:ext cx="3076600" cy="339234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5205" y="3088699"/>
            <a:ext cx="3112099" cy="357224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6708" y="3194791"/>
            <a:ext cx="3194931" cy="354654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3486" y="2083859"/>
            <a:ext cx="793469" cy="140697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2915" y="1832837"/>
            <a:ext cx="828037" cy="162261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1162" y="2002752"/>
            <a:ext cx="640215" cy="1317223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3482195" y="5194191"/>
            <a:ext cx="1678118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483196" y="5215453"/>
            <a:ext cx="1843940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439893" y="5215453"/>
            <a:ext cx="1825515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434429" y="5264611"/>
            <a:ext cx="1771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просто!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55564" y="5264611"/>
            <a:ext cx="1771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55330" y="5264611"/>
            <a:ext cx="1771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2" y="3542054"/>
            <a:ext cx="2417215" cy="272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609499" y="493526"/>
            <a:ext cx="8732066" cy="7442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8" name="Picture 2" descr="Малыши карандаши (62 фото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74" y="1405353"/>
            <a:ext cx="5871315" cy="404729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14735" y="3421780"/>
            <a:ext cx="2645605" cy="234190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Дзвоник всім нам дав наказ –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До роботи швидше, клас!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Попрацюємо старанно,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911188" y="3529451"/>
            <a:ext cx="2645605" cy="239836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Щоб сказати у кінці.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Що у нашім дружнім класі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Діти – просто молодці!</a:t>
            </a:r>
          </a:p>
        </p:txBody>
      </p:sp>
      <p:pic>
        <p:nvPicPr>
          <p:cNvPr id="1026" name="Picture 2" descr="D:\Картинки до тестів\Цеглини ЛЕГО\Цеглина жовт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694" y="3157750"/>
            <a:ext cx="932611" cy="54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7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70659" y="529805"/>
            <a:ext cx="9780199" cy="931152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 «Дзеркало»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65070" y="1497845"/>
            <a:ext cx="6887688" cy="5937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 якому </a:t>
            </a:r>
            <a:r>
              <a:rPr lang="uk-UA" sz="2400" b="1" dirty="0" smtClean="0">
                <a:solidFill>
                  <a:srgbClr val="7030A0"/>
                </a:solidFill>
              </a:rPr>
              <a:t>«дзеркалі» </a:t>
            </a:r>
            <a:r>
              <a:rPr lang="uk-UA" sz="2400" b="1" dirty="0" smtClean="0">
                <a:solidFill>
                  <a:srgbClr val="7030A0"/>
                </a:solidFill>
              </a:rPr>
              <a:t>ти впізнаєш себе? Чому?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1" y="2075169"/>
            <a:ext cx="1995054" cy="1995054"/>
          </a:xfrm>
          <a:prstGeom prst="plaque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78" y="4070223"/>
            <a:ext cx="2109649" cy="2109649"/>
          </a:xfrm>
          <a:prstGeom prst="plaque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 descr="D:\Картинки до тестів\!!!_Эсмира Настрій\Довольный\_free_2024-01-13-18-20-48_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83" y="2190450"/>
            <a:ext cx="2054431" cy="2054431"/>
          </a:xfrm>
          <a:prstGeom prst="plaqu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Картинки до тестів\!!!_Эсмира Настрій\Ничего не понял\_free_2024-01-13-18-22-54_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08" y="4070223"/>
            <a:ext cx="2109648" cy="2109648"/>
          </a:xfrm>
          <a:prstGeom prst="plaqu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Картинки до тестів\!!!_Эсмира Настрій\Уставший\_free_2024-01-13-18-19-06_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736" y="2159835"/>
            <a:ext cx="2134022" cy="2134022"/>
          </a:xfrm>
          <a:prstGeom prst="plaqu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Картинки до тестів\!!!_Эсмира Настрій\Успешный\_free_2024-01-13-18-31-04_00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875" y="4130509"/>
            <a:ext cx="2049362" cy="2049362"/>
          </a:xfrm>
          <a:prstGeom prst="plaqu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7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TextBox 18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18567" y="508220"/>
            <a:ext cx="9686600" cy="8449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Лічба </a:t>
            </a:r>
            <a:r>
              <a:rPr lang="uk-UA" sz="3600" b="1" dirty="0">
                <a:solidFill>
                  <a:schemeClr val="bg1"/>
                </a:solidFill>
              </a:rPr>
              <a:t>парами в порядку </a:t>
            </a:r>
            <a:r>
              <a:rPr lang="uk-UA" sz="3600" b="1" dirty="0" smtClean="0">
                <a:solidFill>
                  <a:schemeClr val="bg1"/>
                </a:solidFill>
              </a:rPr>
              <a:t>зростання, спадання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48527" t="50873" r="8718"/>
          <a:stretch/>
        </p:blipFill>
        <p:spPr>
          <a:xfrm>
            <a:off x="2226254" y="1438507"/>
            <a:ext cx="1942036" cy="231562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399" y="1451096"/>
            <a:ext cx="1303824" cy="22838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/>
          <a:srcRect l="36642" r="30363" b="51078"/>
          <a:stretch/>
        </p:blipFill>
        <p:spPr>
          <a:xfrm>
            <a:off x="4476977" y="1451096"/>
            <a:ext cx="1496747" cy="23030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/>
          <a:srcRect r="65468" b="50067"/>
          <a:stretch/>
        </p:blipFill>
        <p:spPr>
          <a:xfrm>
            <a:off x="6428363" y="1431938"/>
            <a:ext cx="1534800" cy="230303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>
            <a:off x="432406" y="1451096"/>
            <a:ext cx="1563104" cy="230303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rot="21145537">
            <a:off x="853092" y="2351063"/>
            <a:ext cx="622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09083" y="2286397"/>
            <a:ext cx="50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4574" y="1505371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92978" y="2269402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66788" y="1882685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 flipH="1">
            <a:off x="10226468" y="1438507"/>
            <a:ext cx="1558646" cy="229646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 rot="551850">
            <a:off x="10326596" y="2390517"/>
            <a:ext cx="1049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48527" t="50873" r="8718"/>
          <a:stretch/>
        </p:blipFill>
        <p:spPr>
          <a:xfrm>
            <a:off x="1118567" y="3897293"/>
            <a:ext cx="1963351" cy="23410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780" y="3799705"/>
            <a:ext cx="1505237" cy="263669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/>
          <a:srcRect l="36642" r="30363" b="51078"/>
          <a:stretch/>
        </p:blipFill>
        <p:spPr>
          <a:xfrm>
            <a:off x="3561520" y="3875170"/>
            <a:ext cx="1542915" cy="23740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/>
          <a:srcRect r="65468" b="50067"/>
          <a:stretch/>
        </p:blipFill>
        <p:spPr>
          <a:xfrm>
            <a:off x="5511191" y="3897293"/>
            <a:ext cx="1560126" cy="234103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213958" y="4799407"/>
            <a:ext cx="101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66603" y="3799705"/>
            <a:ext cx="109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90722" y="4799406"/>
            <a:ext cx="1001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80817" y="4419577"/>
            <a:ext cx="105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 flipH="1">
            <a:off x="9502005" y="3799705"/>
            <a:ext cx="1756476" cy="2587944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 rot="551850">
            <a:off x="9739778" y="4904309"/>
            <a:ext cx="1049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40" grpId="0"/>
      <p:bldP spid="54" grpId="0"/>
      <p:bldP spid="55" grpId="0"/>
      <p:bldP spid="56" grpId="0"/>
      <p:bldP spid="57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Тематическое занятие рукавичка | Библейские поделки для детей, Рукавичка,  Идеи для поделок">
            <a:extLst>
              <a:ext uri="{FF2B5EF4-FFF2-40B4-BE49-F238E27FC236}">
                <a16:creationId xmlns="" xmlns:a16="http://schemas.microsoft.com/office/drawing/2014/main" id="{43193109-5F45-66C6-AB21-A2A60444C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9" t="-344" r="2985" b="52710"/>
          <a:stretch/>
        </p:blipFill>
        <p:spPr bwMode="auto">
          <a:xfrm>
            <a:off x="8772981" y="5076677"/>
            <a:ext cx="1070836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Тематическое занятие рукавичка | Библейские поделки для детей, Рукавичка,  Идеи для поделок">
            <a:extLst>
              <a:ext uri="{FF2B5EF4-FFF2-40B4-BE49-F238E27FC236}">
                <a16:creationId xmlns="" xmlns:a16="http://schemas.microsoft.com/office/drawing/2014/main" id="{FFEF78FB-DD35-DF86-FD8A-C44862BBB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74" b="52366"/>
          <a:stretch/>
        </p:blipFill>
        <p:spPr bwMode="auto">
          <a:xfrm>
            <a:off x="5671054" y="4930187"/>
            <a:ext cx="1233925" cy="1612757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2" name="TextBox 1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93180" y="480508"/>
            <a:ext cx="9281013" cy="68800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Завдання від героїв казки «Рукавичка»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304C4B9-6DBB-3FE5-D394-95B613C5B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784" y="1414386"/>
            <a:ext cx="2216650" cy="239788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A044B8F-98F7-DF3A-0A74-5EB0F5BD1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90195" y="4865289"/>
            <a:ext cx="1304059" cy="16776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CCA13FC-CD9D-8FA1-F972-781492F9E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38" y="1372563"/>
            <a:ext cx="2600032" cy="248153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D994C54-EAD5-9159-CA17-8CCE90E718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0283" y="3849763"/>
            <a:ext cx="1923884" cy="26906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22A83FE-F15D-42AE-9F70-F7C0E80E14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9079" y="1339320"/>
            <a:ext cx="1937826" cy="238394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E0ED51F7-C8C8-7552-375F-AC12B78D84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7625" y="5077332"/>
            <a:ext cx="1728708" cy="136623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15B2FFE7-AFC2-B635-F95A-4B870B192F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5613" y="4177492"/>
            <a:ext cx="1423282" cy="2266256"/>
          </a:xfrm>
          <a:prstGeom prst="rect">
            <a:avLst/>
          </a:prstGeom>
        </p:spPr>
      </p:pic>
      <p:sp>
        <p:nvSpPr>
          <p:cNvPr id="23" name="Бульбашка прямої мови: овальна 25">
            <a:extLst>
              <a:ext uri="{FF2B5EF4-FFF2-40B4-BE49-F238E27FC236}">
                <a16:creationId xmlns="" xmlns:a16="http://schemas.microsoft.com/office/drawing/2014/main" id="{0C92B752-7DF4-64E3-CFE2-42696E46F509}"/>
              </a:ext>
            </a:extLst>
          </p:cNvPr>
          <p:cNvSpPr/>
          <p:nvPr/>
        </p:nvSpPr>
        <p:spPr>
          <a:xfrm>
            <a:off x="2517102" y="1240662"/>
            <a:ext cx="1895942" cy="648070"/>
          </a:xfrm>
          <a:prstGeom prst="wedgeEllipseCallout">
            <a:avLst>
              <a:gd name="adj1" fmla="val -55161"/>
              <a:gd name="adj2" fmla="val 8167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2 +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5 +2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4" name="Picture 4" descr="Тематическое занятие рукавичка | Библейские поделки для детей, Рукавичка,  Идеи для поделок">
            <a:extLst>
              <a:ext uri="{FF2B5EF4-FFF2-40B4-BE49-F238E27FC236}">
                <a16:creationId xmlns="" xmlns:a16="http://schemas.microsoft.com/office/drawing/2014/main" id="{E67E9668-5D7C-4830-595E-49BD5F910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74" b="52366"/>
          <a:stretch/>
        </p:blipFill>
        <p:spPr bwMode="auto">
          <a:xfrm>
            <a:off x="2491843" y="2123459"/>
            <a:ext cx="1070836" cy="1399597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Тематическое занятие рукавичка | Библейские поделки для детей, Рукавичка,  Идеи для поделок">
            <a:extLst>
              <a:ext uri="{FF2B5EF4-FFF2-40B4-BE49-F238E27FC236}">
                <a16:creationId xmlns="" xmlns:a16="http://schemas.microsoft.com/office/drawing/2014/main" id="{13083604-DB75-C546-0093-A8EB3E892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9" t="-344" r="2985" b="52710"/>
          <a:stretch/>
        </p:blipFill>
        <p:spPr bwMode="auto">
          <a:xfrm>
            <a:off x="4600218" y="2388280"/>
            <a:ext cx="1070836" cy="1399597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Бульбашка прямої мови: овальна 57">
            <a:extLst>
              <a:ext uri="{FF2B5EF4-FFF2-40B4-BE49-F238E27FC236}">
                <a16:creationId xmlns="" xmlns:a16="http://schemas.microsoft.com/office/drawing/2014/main" id="{D03A5137-8C16-AB18-C0A5-C39E175DA4A4}"/>
              </a:ext>
            </a:extLst>
          </p:cNvPr>
          <p:cNvSpPr/>
          <p:nvPr/>
        </p:nvSpPr>
        <p:spPr>
          <a:xfrm>
            <a:off x="3913435" y="1740210"/>
            <a:ext cx="2248975" cy="648070"/>
          </a:xfrm>
          <a:prstGeom prst="wedgeEllipseCallout">
            <a:avLst>
              <a:gd name="adj1" fmla="val 56901"/>
              <a:gd name="adj2" fmla="val 3856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10 –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3 – 4 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Бульбашка прямої мови: овальна 58">
            <a:extLst>
              <a:ext uri="{FF2B5EF4-FFF2-40B4-BE49-F238E27FC236}">
                <a16:creationId xmlns="" xmlns:a16="http://schemas.microsoft.com/office/drawing/2014/main" id="{DFAC00CC-EC29-C8D6-B5BC-379663D2B81A}"/>
              </a:ext>
            </a:extLst>
          </p:cNvPr>
          <p:cNvSpPr/>
          <p:nvPr/>
        </p:nvSpPr>
        <p:spPr>
          <a:xfrm>
            <a:off x="7934130" y="1275181"/>
            <a:ext cx="2125026" cy="648070"/>
          </a:xfrm>
          <a:prstGeom prst="wedgeEllipseCallout">
            <a:avLst>
              <a:gd name="adj1" fmla="val 53926"/>
              <a:gd name="adj2" fmla="val 10222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2 + 2 + 3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8" name="Picture 4" descr="Тематическое занятие рукавичка | Библейские поделки для детей, Рукавичка,  Идеи для поделок">
            <a:extLst>
              <a:ext uri="{FF2B5EF4-FFF2-40B4-BE49-F238E27FC236}">
                <a16:creationId xmlns="" xmlns:a16="http://schemas.microsoft.com/office/drawing/2014/main" id="{C80776C1-DDD6-8477-CDBB-5A688DDB4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2" t="49297" r="1712" b="3069"/>
          <a:stretch/>
        </p:blipFill>
        <p:spPr bwMode="auto">
          <a:xfrm>
            <a:off x="8604062" y="2123459"/>
            <a:ext cx="1070836" cy="1399597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Бульбашка прямої мови: овальна 60">
            <a:extLst>
              <a:ext uri="{FF2B5EF4-FFF2-40B4-BE49-F238E27FC236}">
                <a16:creationId xmlns="" xmlns:a16="http://schemas.microsoft.com/office/drawing/2014/main" id="{4A1F10CA-963E-801B-BDBD-8C911E7741D9}"/>
              </a:ext>
            </a:extLst>
          </p:cNvPr>
          <p:cNvSpPr/>
          <p:nvPr/>
        </p:nvSpPr>
        <p:spPr>
          <a:xfrm>
            <a:off x="1490971" y="4388121"/>
            <a:ext cx="2001743" cy="648070"/>
          </a:xfrm>
          <a:prstGeom prst="wedgeEllipseCallout">
            <a:avLst>
              <a:gd name="adj1" fmla="val -55161"/>
              <a:gd name="adj2" fmla="val 8167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1 +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4 + 3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" name="Picture 4" descr="Тематическое занятие рукавичка | Библейские поделки для детей, Рукавичка,  Идеи для поделок">
            <a:extLst>
              <a:ext uri="{FF2B5EF4-FFF2-40B4-BE49-F238E27FC236}">
                <a16:creationId xmlns="" xmlns:a16="http://schemas.microsoft.com/office/drawing/2014/main" id="{3FB2EBA8-66D4-41C1-CAF9-A951BED7D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7" t="48864" r="49551" b="3502"/>
          <a:stretch/>
        </p:blipFill>
        <p:spPr bwMode="auto">
          <a:xfrm>
            <a:off x="1678041" y="5109332"/>
            <a:ext cx="1070836" cy="1399597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Бульбашка прямої мови: овальна 62">
            <a:extLst>
              <a:ext uri="{FF2B5EF4-FFF2-40B4-BE49-F238E27FC236}">
                <a16:creationId xmlns="" xmlns:a16="http://schemas.microsoft.com/office/drawing/2014/main" id="{DB733367-B4FC-0911-8778-81321634AF2B}"/>
              </a:ext>
            </a:extLst>
          </p:cNvPr>
          <p:cNvSpPr/>
          <p:nvPr/>
        </p:nvSpPr>
        <p:spPr>
          <a:xfrm>
            <a:off x="2355987" y="3768535"/>
            <a:ext cx="2134885" cy="619586"/>
          </a:xfrm>
          <a:prstGeom prst="wedgeEllipseCallout">
            <a:avLst>
              <a:gd name="adj1" fmla="val 52925"/>
              <a:gd name="adj2" fmla="val 13418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8 –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2 – 2 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2" name="Picture 4" descr="Тематическое занятие рукавичка | Библейские поделки для детей, Рукавичка,  Идеи для поделок">
            <a:extLst>
              <a:ext uri="{FF2B5EF4-FFF2-40B4-BE49-F238E27FC236}">
                <a16:creationId xmlns="" xmlns:a16="http://schemas.microsoft.com/office/drawing/2014/main" id="{E0A7A242-BFBF-6940-063B-5A45255BB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2" t="49297" r="1712" b="3069"/>
          <a:stretch/>
        </p:blipFill>
        <p:spPr bwMode="auto">
          <a:xfrm>
            <a:off x="3241397" y="5056005"/>
            <a:ext cx="1070836" cy="1399597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Бульбашка прямої мови: овальна 64">
            <a:extLst>
              <a:ext uri="{FF2B5EF4-FFF2-40B4-BE49-F238E27FC236}">
                <a16:creationId xmlns="" xmlns:a16="http://schemas.microsoft.com/office/drawing/2014/main" id="{43AF0F0B-8ACF-A501-0036-99CFB9B244AD}"/>
              </a:ext>
            </a:extLst>
          </p:cNvPr>
          <p:cNvSpPr/>
          <p:nvPr/>
        </p:nvSpPr>
        <p:spPr>
          <a:xfrm>
            <a:off x="5624511" y="4088976"/>
            <a:ext cx="2099191" cy="648070"/>
          </a:xfrm>
          <a:prstGeom prst="wedgeEllipseCallout">
            <a:avLst>
              <a:gd name="adj1" fmla="val 33599"/>
              <a:gd name="adj2" fmla="val 11181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3 +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3 + 4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Бульбашка прямої мови: овальна 65">
            <a:extLst>
              <a:ext uri="{FF2B5EF4-FFF2-40B4-BE49-F238E27FC236}">
                <a16:creationId xmlns="" xmlns:a16="http://schemas.microsoft.com/office/drawing/2014/main" id="{5E6C1973-C02B-F6E1-BD49-8712508B9732}"/>
              </a:ext>
            </a:extLst>
          </p:cNvPr>
          <p:cNvSpPr/>
          <p:nvPr/>
        </p:nvSpPr>
        <p:spPr>
          <a:xfrm>
            <a:off x="7709753" y="3768535"/>
            <a:ext cx="2422828" cy="648070"/>
          </a:xfrm>
          <a:prstGeom prst="wedgeEllipseCallout">
            <a:avLst>
              <a:gd name="adj1" fmla="val 42027"/>
              <a:gd name="adj2" fmla="val 1049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9 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5 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uk-UA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D09E0CC9-D0A8-8BF8-2243-162F3CB98245}"/>
              </a:ext>
            </a:extLst>
          </p:cNvPr>
          <p:cNvSpPr/>
          <p:nvPr/>
        </p:nvSpPr>
        <p:spPr>
          <a:xfrm>
            <a:off x="2652196" y="2531292"/>
            <a:ext cx="542728" cy="556787"/>
          </a:xfrm>
          <a:prstGeom prst="ellipse">
            <a:avLst/>
          </a:prstGeom>
          <a:gradFill flip="none" rotWithShape="1">
            <a:gsLst>
              <a:gs pos="0">
                <a:srgbClr val="FFFD00">
                  <a:tint val="66000"/>
                  <a:satMod val="160000"/>
                </a:srgbClr>
              </a:gs>
              <a:gs pos="50000">
                <a:srgbClr val="FFFD00">
                  <a:tint val="44500"/>
                  <a:satMod val="160000"/>
                </a:srgbClr>
              </a:gs>
              <a:gs pos="100000">
                <a:srgbClr val="FFFD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F5CEBF16-85E9-5B89-3DDF-4C6B9FCE4FFF}"/>
              </a:ext>
            </a:extLst>
          </p:cNvPr>
          <p:cNvSpPr/>
          <p:nvPr/>
        </p:nvSpPr>
        <p:spPr>
          <a:xfrm>
            <a:off x="4925436" y="2809741"/>
            <a:ext cx="542728" cy="556787"/>
          </a:xfrm>
          <a:prstGeom prst="ellipse">
            <a:avLst/>
          </a:prstGeom>
          <a:gradFill flip="none" rotWithShape="1">
            <a:gsLst>
              <a:gs pos="0">
                <a:srgbClr val="FFFD00">
                  <a:tint val="66000"/>
                  <a:satMod val="160000"/>
                </a:srgbClr>
              </a:gs>
              <a:gs pos="50000">
                <a:srgbClr val="FFFD00">
                  <a:tint val="44500"/>
                  <a:satMod val="160000"/>
                </a:srgbClr>
              </a:gs>
              <a:gs pos="100000">
                <a:srgbClr val="FFFD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8A14BD44-090D-10D1-4695-6E1662B91776}"/>
              </a:ext>
            </a:extLst>
          </p:cNvPr>
          <p:cNvSpPr/>
          <p:nvPr/>
        </p:nvSpPr>
        <p:spPr>
          <a:xfrm>
            <a:off x="8822341" y="2458444"/>
            <a:ext cx="542728" cy="556787"/>
          </a:xfrm>
          <a:prstGeom prst="ellipse">
            <a:avLst/>
          </a:prstGeom>
          <a:gradFill flip="none" rotWithShape="1">
            <a:gsLst>
              <a:gs pos="0">
                <a:srgbClr val="FFFD00">
                  <a:tint val="66000"/>
                  <a:satMod val="160000"/>
                </a:srgbClr>
              </a:gs>
              <a:gs pos="50000">
                <a:srgbClr val="FFFD00">
                  <a:tint val="44500"/>
                  <a:satMod val="160000"/>
                </a:srgbClr>
              </a:gs>
              <a:gs pos="100000">
                <a:srgbClr val="FFFD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7761236-01F1-F463-DCED-2D51D68817FB}"/>
              </a:ext>
            </a:extLst>
          </p:cNvPr>
          <p:cNvSpPr/>
          <p:nvPr/>
        </p:nvSpPr>
        <p:spPr>
          <a:xfrm>
            <a:off x="1827551" y="5425722"/>
            <a:ext cx="542728" cy="556787"/>
          </a:xfrm>
          <a:prstGeom prst="ellipse">
            <a:avLst/>
          </a:prstGeom>
          <a:gradFill flip="none" rotWithShape="1">
            <a:gsLst>
              <a:gs pos="0">
                <a:srgbClr val="FFFD00">
                  <a:tint val="66000"/>
                  <a:satMod val="160000"/>
                </a:srgbClr>
              </a:gs>
              <a:gs pos="50000">
                <a:srgbClr val="FFFD00">
                  <a:tint val="44500"/>
                  <a:satMod val="160000"/>
                </a:srgbClr>
              </a:gs>
              <a:gs pos="100000">
                <a:srgbClr val="FFFD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6358A049-5923-03FA-8EB1-DFC516CAC5DC}"/>
              </a:ext>
            </a:extLst>
          </p:cNvPr>
          <p:cNvSpPr/>
          <p:nvPr/>
        </p:nvSpPr>
        <p:spPr>
          <a:xfrm>
            <a:off x="3489062" y="5399347"/>
            <a:ext cx="542728" cy="556787"/>
          </a:xfrm>
          <a:prstGeom prst="ellipse">
            <a:avLst/>
          </a:prstGeom>
          <a:gradFill flip="none" rotWithShape="1">
            <a:gsLst>
              <a:gs pos="0">
                <a:srgbClr val="FFFD00">
                  <a:tint val="66000"/>
                  <a:satMod val="160000"/>
                </a:srgbClr>
              </a:gs>
              <a:gs pos="50000">
                <a:srgbClr val="FFFD00">
                  <a:tint val="44500"/>
                  <a:satMod val="160000"/>
                </a:srgbClr>
              </a:gs>
              <a:gs pos="100000">
                <a:srgbClr val="FFFD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3E037998-8832-2033-4284-68B2C1E678B1}"/>
              </a:ext>
            </a:extLst>
          </p:cNvPr>
          <p:cNvSpPr/>
          <p:nvPr/>
        </p:nvSpPr>
        <p:spPr>
          <a:xfrm>
            <a:off x="5788408" y="5521014"/>
            <a:ext cx="885699" cy="556787"/>
          </a:xfrm>
          <a:prstGeom prst="ellipse">
            <a:avLst/>
          </a:prstGeom>
          <a:gradFill flip="none" rotWithShape="1">
            <a:gsLst>
              <a:gs pos="0">
                <a:srgbClr val="FFFD00">
                  <a:tint val="66000"/>
                  <a:satMod val="160000"/>
                </a:srgbClr>
              </a:gs>
              <a:gs pos="50000">
                <a:srgbClr val="FFFD00">
                  <a:tint val="44500"/>
                  <a:satMod val="160000"/>
                </a:srgbClr>
              </a:gs>
              <a:gs pos="100000">
                <a:srgbClr val="FFFD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1A3AE4D3-CA40-700D-5E18-6BBC968F3494}"/>
              </a:ext>
            </a:extLst>
          </p:cNvPr>
          <p:cNvSpPr/>
          <p:nvPr/>
        </p:nvSpPr>
        <p:spPr>
          <a:xfrm>
            <a:off x="9056017" y="5425721"/>
            <a:ext cx="542728" cy="556787"/>
          </a:xfrm>
          <a:prstGeom prst="roundRect">
            <a:avLst/>
          </a:prstGeom>
          <a:gradFill flip="none" rotWithShape="1">
            <a:gsLst>
              <a:gs pos="0">
                <a:srgbClr val="FFFD00">
                  <a:tint val="66000"/>
                  <a:satMod val="160000"/>
                </a:srgbClr>
              </a:gs>
              <a:gs pos="50000">
                <a:srgbClr val="FFFD00">
                  <a:tint val="44500"/>
                  <a:satMod val="160000"/>
                </a:srgbClr>
              </a:gs>
              <a:gs pos="100000">
                <a:srgbClr val="FFFD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TextBox 25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5218CE5B-6837-9594-B41C-2E5B884656FB}"/>
              </a:ext>
            </a:extLst>
          </p:cNvPr>
          <p:cNvSpPr/>
          <p:nvPr/>
        </p:nvSpPr>
        <p:spPr>
          <a:xfrm>
            <a:off x="1753562" y="422212"/>
            <a:ext cx="8732066" cy="7463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Усне опитування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8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53" y="2462116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="" xmlns:a16="http://schemas.microsoft.com/office/drawing/2014/main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3135547" y="1246573"/>
            <a:ext cx="8287549" cy="526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82E8C24-013C-7891-0DE5-2E3BDA7EB639}"/>
              </a:ext>
            </a:extLst>
          </p:cNvPr>
          <p:cNvSpPr txBox="1"/>
          <p:nvPr/>
        </p:nvSpPr>
        <p:spPr>
          <a:xfrm>
            <a:off x="3457483" y="1802718"/>
            <a:ext cx="764367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Скільки рукавичок потрібно людині? (Дві, пара.)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А для </a:t>
            </a:r>
            <a:r>
              <a:rPr lang="uk-UA" sz="2400" b="1" dirty="0" smtClean="0">
                <a:solidFill>
                  <a:srgbClr val="7030A0"/>
                </a:solidFill>
              </a:rPr>
              <a:t>двох людей?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Полічіть </a:t>
            </a:r>
            <a:r>
              <a:rPr lang="uk-UA" sz="2400" b="1" dirty="0">
                <a:solidFill>
                  <a:srgbClr val="7030A0"/>
                </a:solidFill>
              </a:rPr>
              <a:t>у прямому та зворотному порядку по 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Яке попереднє число до </a:t>
            </a:r>
            <a:r>
              <a:rPr lang="uk-UA" sz="2400" b="1" dirty="0" smtClean="0">
                <a:solidFill>
                  <a:srgbClr val="7030A0"/>
                </a:solidFill>
              </a:rPr>
              <a:t>11? </a:t>
            </a:r>
            <a:r>
              <a:rPr lang="uk-UA" sz="2400" b="1" dirty="0">
                <a:solidFill>
                  <a:srgbClr val="7030A0"/>
                </a:solidFill>
              </a:rPr>
              <a:t>наступне до </a:t>
            </a:r>
            <a:r>
              <a:rPr lang="uk-UA" sz="2400" b="1" dirty="0" smtClean="0">
                <a:solidFill>
                  <a:srgbClr val="7030A0"/>
                </a:solidFill>
              </a:rPr>
              <a:t>9?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Сусідами </a:t>
            </a:r>
            <a:r>
              <a:rPr lang="uk-UA" sz="2400" b="1" dirty="0">
                <a:solidFill>
                  <a:srgbClr val="7030A0"/>
                </a:solidFill>
              </a:rPr>
              <a:t>якого числа є цифри 7 та 9, 5 та 3?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Яке число менше 7, але більше 5?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Яке </a:t>
            </a:r>
            <a:r>
              <a:rPr lang="uk-UA" sz="2400" b="1" dirty="0">
                <a:solidFill>
                  <a:srgbClr val="7030A0"/>
                </a:solidFill>
              </a:rPr>
              <a:t>число більше 7, але менше 9</a:t>
            </a:r>
            <a:r>
              <a:rPr lang="uk-UA" sz="2400" b="1" dirty="0" smtClean="0">
                <a:solidFill>
                  <a:srgbClr val="7030A0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Що потрібно зробити, аби </a:t>
            </a:r>
            <a:r>
              <a:rPr lang="uk-UA" sz="2400" b="1" dirty="0" smtClean="0">
                <a:solidFill>
                  <a:srgbClr val="7030A0"/>
                </a:solidFill>
              </a:rPr>
              <a:t>число стало </a:t>
            </a:r>
            <a:r>
              <a:rPr lang="uk-UA" sz="2400" b="1" dirty="0">
                <a:solidFill>
                  <a:srgbClr val="7030A0"/>
                </a:solidFill>
              </a:rPr>
              <a:t>на З більше?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Що треба зробити, щоб </a:t>
            </a:r>
            <a:r>
              <a:rPr lang="uk-UA" sz="2400" b="1" dirty="0" smtClean="0">
                <a:solidFill>
                  <a:srgbClr val="7030A0"/>
                </a:solidFill>
              </a:rPr>
              <a:t>число стало </a:t>
            </a:r>
            <a:r>
              <a:rPr lang="uk-UA" sz="2400" b="1" dirty="0">
                <a:solidFill>
                  <a:srgbClr val="7030A0"/>
                </a:solidFill>
              </a:rPr>
              <a:t>на 2 менше</a:t>
            </a:r>
            <a:r>
              <a:rPr lang="uk-UA" sz="2400" b="1" dirty="0" smtClean="0">
                <a:solidFill>
                  <a:srgbClr val="7030A0"/>
                </a:solidFill>
              </a:rPr>
              <a:t>?</a:t>
            </a:r>
            <a:endParaRPr lang="uk-UA" sz="2400" b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Назвіть склад чисел від З до 10 з числом 2. (Наприклад, 3 – це 2 та 1.)</a:t>
            </a:r>
          </a:p>
        </p:txBody>
      </p:sp>
      <p:pic>
        <p:nvPicPr>
          <p:cNvPr id="51" name="Picture 2" descr="Рукавичка рисунок для детей - 61 фото">
            <a:extLst>
              <a:ext uri="{FF2B5EF4-FFF2-40B4-BE49-F238E27FC236}">
                <a16:creationId xmlns="" xmlns:a16="http://schemas.microsoft.com/office/drawing/2014/main" id="{56CD0658-16B0-4635-1C6F-F390D4FAC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593" y="4932578"/>
            <a:ext cx="1870010" cy="134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Новогодний красный колпак ПНГ на Прозрачном Фоне • Скачать PNG Новогодний  красный колпак">
            <a:extLst>
              <a:ext uri="{FF2B5EF4-FFF2-40B4-BE49-F238E27FC236}">
                <a16:creationId xmlns="" xmlns:a16="http://schemas.microsoft.com/office/drawing/2014/main" id="{94E566E7-92AF-0D99-D688-1D871C748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3984">
            <a:off x="804790" y="2114122"/>
            <a:ext cx="959579" cy="111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4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увати 16">
            <a:extLst>
              <a:ext uri="{FF2B5EF4-FFF2-40B4-BE49-F238E27FC236}">
                <a16:creationId xmlns="" xmlns:a16="http://schemas.microsoft.com/office/drawing/2014/main" id="{8FBA014B-1EA0-E3E2-8A85-7F9B9D070303}"/>
              </a:ext>
            </a:extLst>
          </p:cNvPr>
          <p:cNvGrpSpPr/>
          <p:nvPr/>
        </p:nvGrpSpPr>
        <p:grpSpPr>
          <a:xfrm>
            <a:off x="2743200" y="2693130"/>
            <a:ext cx="4705965" cy="3521083"/>
            <a:chOff x="4798122" y="2480519"/>
            <a:chExt cx="4320000" cy="3204000"/>
          </a:xfrm>
        </p:grpSpPr>
        <p:pic>
          <p:nvPicPr>
            <p:cNvPr id="26" name="Picture 2" descr="Тематический комплект Варежка – Artofit">
              <a:extLst>
                <a:ext uri="{FF2B5EF4-FFF2-40B4-BE49-F238E27FC236}">
                  <a16:creationId xmlns="" xmlns:a16="http://schemas.microsoft.com/office/drawing/2014/main" id="{2D820BA0-E2BC-DE1F-D31D-1C0CDB96B5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" t="5224" r="8339" b="8063"/>
            <a:stretch/>
          </p:blipFill>
          <p:spPr bwMode="auto">
            <a:xfrm rot="16200000">
              <a:off x="5356122" y="1922519"/>
              <a:ext cx="3204000" cy="4320000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кутник 8">
              <a:extLst>
                <a:ext uri="{FF2B5EF4-FFF2-40B4-BE49-F238E27FC236}">
                  <a16:creationId xmlns="" xmlns:a16="http://schemas.microsoft.com/office/drawing/2014/main" id="{3E2E6C86-3A40-69E8-66FE-07E314D1B6F5}"/>
                </a:ext>
              </a:extLst>
            </p:cNvPr>
            <p:cNvSpPr/>
            <p:nvPr/>
          </p:nvSpPr>
          <p:spPr>
            <a:xfrm>
              <a:off x="5965794" y="3580845"/>
              <a:ext cx="443884" cy="444583"/>
            </a:xfrm>
            <a:prstGeom prst="roundRect">
              <a:avLst/>
            </a:prstGeom>
            <a:solidFill>
              <a:srgbClr val="FFFD0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Прямокутник 14">
              <a:extLst>
                <a:ext uri="{FF2B5EF4-FFF2-40B4-BE49-F238E27FC236}">
                  <a16:creationId xmlns="" xmlns:a16="http://schemas.microsoft.com/office/drawing/2014/main" id="{DD39345D-F28C-ECDF-5E81-1D1D6C045244}"/>
                </a:ext>
              </a:extLst>
            </p:cNvPr>
            <p:cNvSpPr/>
            <p:nvPr/>
          </p:nvSpPr>
          <p:spPr>
            <a:xfrm>
              <a:off x="5965794" y="4110225"/>
              <a:ext cx="443884" cy="444583"/>
            </a:xfrm>
            <a:prstGeom prst="roundRect">
              <a:avLst/>
            </a:prstGeom>
            <a:solidFill>
              <a:srgbClr val="FFFD0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" name="Прямокутник 15">
              <a:extLst>
                <a:ext uri="{FF2B5EF4-FFF2-40B4-BE49-F238E27FC236}">
                  <a16:creationId xmlns="" xmlns:a16="http://schemas.microsoft.com/office/drawing/2014/main" id="{7079FB6B-19EB-00A2-0BA8-78D80B5B7ACE}"/>
                </a:ext>
              </a:extLst>
            </p:cNvPr>
            <p:cNvSpPr/>
            <p:nvPr/>
          </p:nvSpPr>
          <p:spPr>
            <a:xfrm>
              <a:off x="5965794" y="4625686"/>
              <a:ext cx="443884" cy="444583"/>
            </a:xfrm>
            <a:prstGeom prst="roundRect">
              <a:avLst/>
            </a:prstGeom>
            <a:solidFill>
              <a:srgbClr val="FFFD0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" name="Рівнобедрений трикутник 11">
              <a:extLst>
                <a:ext uri="{FF2B5EF4-FFF2-40B4-BE49-F238E27FC236}">
                  <a16:creationId xmlns="" xmlns:a16="http://schemas.microsoft.com/office/drawing/2014/main" id="{FA82A095-6A26-106B-E4DA-1F3477FF92F4}"/>
                </a:ext>
              </a:extLst>
            </p:cNvPr>
            <p:cNvSpPr/>
            <p:nvPr/>
          </p:nvSpPr>
          <p:spPr>
            <a:xfrm>
              <a:off x="5243744" y="3775790"/>
              <a:ext cx="532660" cy="515463"/>
            </a:xfrm>
            <a:prstGeom prst="roundRect">
              <a:avLst/>
            </a:prstGeom>
            <a:solidFill>
              <a:srgbClr val="FF99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Рівнобедрений трикутник 18">
              <a:extLst>
                <a:ext uri="{FF2B5EF4-FFF2-40B4-BE49-F238E27FC236}">
                  <a16:creationId xmlns="" xmlns:a16="http://schemas.microsoft.com/office/drawing/2014/main" id="{3626DB0D-B08B-633F-BB4F-85AE0EA1A85F}"/>
                </a:ext>
              </a:extLst>
            </p:cNvPr>
            <p:cNvSpPr/>
            <p:nvPr/>
          </p:nvSpPr>
          <p:spPr>
            <a:xfrm rot="10800000">
              <a:off x="5243744" y="4367954"/>
              <a:ext cx="532660" cy="515463"/>
            </a:xfrm>
            <a:prstGeom prst="roundRect">
              <a:avLst/>
            </a:prstGeom>
            <a:solidFill>
              <a:srgbClr val="FF99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32" name="Овал 31">
              <a:extLst>
                <a:ext uri="{FF2B5EF4-FFF2-40B4-BE49-F238E27FC236}">
                  <a16:creationId xmlns="" xmlns:a16="http://schemas.microsoft.com/office/drawing/2014/main" id="{DC34C251-B83A-F20D-78C8-03DDD6DE797A}"/>
                </a:ext>
              </a:extLst>
            </p:cNvPr>
            <p:cNvSpPr/>
            <p:nvPr/>
          </p:nvSpPr>
          <p:spPr>
            <a:xfrm>
              <a:off x="6555113" y="3800699"/>
              <a:ext cx="531246" cy="508337"/>
            </a:xfrm>
            <a:prstGeom prst="roundRect">
              <a:avLst/>
            </a:prstGeom>
            <a:solidFill>
              <a:srgbClr val="92D05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Овал 32">
              <a:extLst>
                <a:ext uri="{FF2B5EF4-FFF2-40B4-BE49-F238E27FC236}">
                  <a16:creationId xmlns="" xmlns:a16="http://schemas.microsoft.com/office/drawing/2014/main" id="{8EFBBB2F-F5A9-3955-9CDA-85E9B4BCEEC6}"/>
                </a:ext>
              </a:extLst>
            </p:cNvPr>
            <p:cNvSpPr/>
            <p:nvPr/>
          </p:nvSpPr>
          <p:spPr>
            <a:xfrm>
              <a:off x="6555113" y="4340172"/>
              <a:ext cx="531246" cy="508337"/>
            </a:xfrm>
            <a:prstGeom prst="roundRect">
              <a:avLst/>
            </a:prstGeom>
            <a:solidFill>
              <a:srgbClr val="92D05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Рівнобедрений трикутник 21">
              <a:extLst>
                <a:ext uri="{FF2B5EF4-FFF2-40B4-BE49-F238E27FC236}">
                  <a16:creationId xmlns="" xmlns:a16="http://schemas.microsoft.com/office/drawing/2014/main" id="{8D60D3D7-277B-0E56-8E64-510284A09B52}"/>
                </a:ext>
              </a:extLst>
            </p:cNvPr>
            <p:cNvSpPr/>
            <p:nvPr/>
          </p:nvSpPr>
          <p:spPr>
            <a:xfrm rot="15802783">
              <a:off x="7106747" y="3283157"/>
              <a:ext cx="532660" cy="515463"/>
            </a:xfrm>
            <a:prstGeom prst="roundRect">
              <a:avLst/>
            </a:prstGeom>
            <a:solidFill>
              <a:srgbClr val="FF99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" name="Рівнобедрений трикутник 22">
              <a:extLst>
                <a:ext uri="{FF2B5EF4-FFF2-40B4-BE49-F238E27FC236}">
                  <a16:creationId xmlns="" xmlns:a16="http://schemas.microsoft.com/office/drawing/2014/main" id="{6C28AE7A-2115-4E97-D453-DEEED141BB2A}"/>
                </a:ext>
              </a:extLst>
            </p:cNvPr>
            <p:cNvSpPr/>
            <p:nvPr/>
          </p:nvSpPr>
          <p:spPr>
            <a:xfrm rot="15802783">
              <a:off x="7150503" y="3824788"/>
              <a:ext cx="532660" cy="515463"/>
            </a:xfrm>
            <a:prstGeom prst="roundRect">
              <a:avLst/>
            </a:prstGeom>
            <a:solidFill>
              <a:srgbClr val="FF99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6" name="Рівнобедрений трикутник 23">
              <a:extLst>
                <a:ext uri="{FF2B5EF4-FFF2-40B4-BE49-F238E27FC236}">
                  <a16:creationId xmlns="" xmlns:a16="http://schemas.microsoft.com/office/drawing/2014/main" id="{A5D5A9E3-F27A-28EE-A19F-67D161AD37DD}"/>
                </a:ext>
              </a:extLst>
            </p:cNvPr>
            <p:cNvSpPr/>
            <p:nvPr/>
          </p:nvSpPr>
          <p:spPr>
            <a:xfrm rot="15802783">
              <a:off x="7213567" y="4348475"/>
              <a:ext cx="532660" cy="515463"/>
            </a:xfrm>
            <a:prstGeom prst="roundRect">
              <a:avLst/>
            </a:prstGeom>
            <a:solidFill>
              <a:srgbClr val="FF99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7" name="Рівнобедрений трикутник 24">
              <a:extLst>
                <a:ext uri="{FF2B5EF4-FFF2-40B4-BE49-F238E27FC236}">
                  <a16:creationId xmlns="" xmlns:a16="http://schemas.microsoft.com/office/drawing/2014/main" id="{47E0AD31-4A52-92E5-5E70-EFB0DE4DAF02}"/>
                </a:ext>
              </a:extLst>
            </p:cNvPr>
            <p:cNvSpPr/>
            <p:nvPr/>
          </p:nvSpPr>
          <p:spPr>
            <a:xfrm rot="15802783">
              <a:off x="7699491" y="3491890"/>
              <a:ext cx="532660" cy="515463"/>
            </a:xfrm>
            <a:prstGeom prst="roundRect">
              <a:avLst/>
            </a:prstGeom>
            <a:solidFill>
              <a:srgbClr val="FF99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8" name="Рівнобедрений трикутник 25">
              <a:extLst>
                <a:ext uri="{FF2B5EF4-FFF2-40B4-BE49-F238E27FC236}">
                  <a16:creationId xmlns="" xmlns:a16="http://schemas.microsoft.com/office/drawing/2014/main" id="{E954A9EC-4ADF-6866-F4DF-B8270343CD34}"/>
                </a:ext>
              </a:extLst>
            </p:cNvPr>
            <p:cNvSpPr/>
            <p:nvPr/>
          </p:nvSpPr>
          <p:spPr>
            <a:xfrm rot="15802783">
              <a:off x="7743247" y="4033521"/>
              <a:ext cx="532660" cy="515463"/>
            </a:xfrm>
            <a:prstGeom prst="roundRect">
              <a:avLst/>
            </a:prstGeom>
            <a:solidFill>
              <a:srgbClr val="FF99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 useBgFill="1">
        <p:nvSpPr>
          <p:cNvPr id="39" name="TextBox 38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821703" y="491660"/>
            <a:ext cx="8732066" cy="6768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Робота з геометричним матеріалом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3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99138B69-1778-6F74-6999-A5F65BAFC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9" y="2403506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Новогодний красный колпак ПНГ на Прозрачном Фоне • Скачать PNG Новогодний  красный колпак">
            <a:extLst>
              <a:ext uri="{FF2B5EF4-FFF2-40B4-BE49-F238E27FC236}">
                <a16:creationId xmlns="" xmlns:a16="http://schemas.microsoft.com/office/drawing/2014/main" id="{ECADC8D2-D104-D5C2-0F55-BE3B2D174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3984">
            <a:off x="338956" y="1868952"/>
            <a:ext cx="959579" cy="111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8C3F837-66CD-011B-DAED-74BA4A016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135" y="4972700"/>
            <a:ext cx="1728708" cy="1366237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46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B2036541-E527-A397-1457-BB528AB59523}"/>
              </a:ext>
            </a:extLst>
          </p:cNvPr>
          <p:cNvSpPr/>
          <p:nvPr/>
        </p:nvSpPr>
        <p:spPr>
          <a:xfrm>
            <a:off x="1821703" y="1267692"/>
            <a:ext cx="8732066" cy="115847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Діти, допоможіть мишці назвати всі геометричні фігури в орнаменті, порахувати скільки їх </a:t>
            </a:r>
            <a:r>
              <a:rPr lang="uk-UA" sz="2400" b="1" dirty="0" smtClean="0">
                <a:solidFill>
                  <a:srgbClr val="7030A0"/>
                </a:solidFill>
              </a:rPr>
              <a:t>та дізнатися</a:t>
            </a:r>
            <a:r>
              <a:rPr lang="uk-UA" sz="2400" b="1" dirty="0">
                <a:solidFill>
                  <a:srgbClr val="7030A0"/>
                </a:solidFill>
              </a:rPr>
              <a:t>, яких фігур найбільше, а яких – найменше.</a:t>
            </a:r>
          </a:p>
        </p:txBody>
      </p:sp>
      <p:sp>
        <p:nvSpPr>
          <p:cNvPr id="47" name="Рівнобедрений трикутник 26">
            <a:extLst>
              <a:ext uri="{FF2B5EF4-FFF2-40B4-BE49-F238E27FC236}">
                <a16:creationId xmlns="" xmlns:a16="http://schemas.microsoft.com/office/drawing/2014/main" id="{95AF4327-06D6-87D8-6148-20FF8C9A1F4A}"/>
              </a:ext>
            </a:extLst>
          </p:cNvPr>
          <p:cNvSpPr/>
          <p:nvPr/>
        </p:nvSpPr>
        <p:spPr>
          <a:xfrm>
            <a:off x="7641910" y="2592654"/>
            <a:ext cx="532660" cy="515463"/>
          </a:xfrm>
          <a:prstGeom prst="triangl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FF87558-0897-BCDB-C83D-AAA978BD83B9}"/>
              </a:ext>
            </a:extLst>
          </p:cNvPr>
          <p:cNvSpPr txBox="1"/>
          <p:nvPr/>
        </p:nvSpPr>
        <p:spPr>
          <a:xfrm>
            <a:off x="8270588" y="2593737"/>
            <a:ext cx="215580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Трикутник –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1E4DA12-D72D-DEF2-9374-9B67AC778F8F}"/>
              </a:ext>
            </a:extLst>
          </p:cNvPr>
          <p:cNvSpPr txBox="1"/>
          <p:nvPr/>
        </p:nvSpPr>
        <p:spPr>
          <a:xfrm>
            <a:off x="10426390" y="2593737"/>
            <a:ext cx="3987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50" name="Прямокутник 28">
            <a:extLst>
              <a:ext uri="{FF2B5EF4-FFF2-40B4-BE49-F238E27FC236}">
                <a16:creationId xmlns="" xmlns:a16="http://schemas.microsoft.com/office/drawing/2014/main" id="{1B61FD38-856C-5386-8A0F-FF0B31DFAB7D}"/>
              </a:ext>
            </a:extLst>
          </p:cNvPr>
          <p:cNvSpPr/>
          <p:nvPr/>
        </p:nvSpPr>
        <p:spPr>
          <a:xfrm>
            <a:off x="7730686" y="3361469"/>
            <a:ext cx="443884" cy="444583"/>
          </a:xfrm>
          <a:prstGeom prst="rect">
            <a:avLst/>
          </a:prstGeom>
          <a:solidFill>
            <a:srgbClr val="FFF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A3D5404-0244-16D7-E05D-3BD2AD55F7D0}"/>
              </a:ext>
            </a:extLst>
          </p:cNvPr>
          <p:cNvSpPr txBox="1"/>
          <p:nvPr/>
        </p:nvSpPr>
        <p:spPr>
          <a:xfrm>
            <a:off x="8316862" y="3316865"/>
            <a:ext cx="172419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Квадрат –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E9677E4-2BE7-F332-DE64-B161A3F43162}"/>
              </a:ext>
            </a:extLst>
          </p:cNvPr>
          <p:cNvSpPr txBox="1"/>
          <p:nvPr/>
        </p:nvSpPr>
        <p:spPr>
          <a:xfrm>
            <a:off x="10426390" y="3316865"/>
            <a:ext cx="3987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="" xmlns:a16="http://schemas.microsoft.com/office/drawing/2014/main" id="{852B7557-5F7F-CFE5-7AEE-8086CCE81031}"/>
              </a:ext>
            </a:extLst>
          </p:cNvPr>
          <p:cNvSpPr/>
          <p:nvPr/>
        </p:nvSpPr>
        <p:spPr>
          <a:xfrm>
            <a:off x="7720613" y="4025428"/>
            <a:ext cx="531246" cy="5083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475E080-9C97-5CF6-31C5-8D2A287F1511}"/>
              </a:ext>
            </a:extLst>
          </p:cNvPr>
          <p:cNvSpPr txBox="1"/>
          <p:nvPr/>
        </p:nvSpPr>
        <p:spPr>
          <a:xfrm>
            <a:off x="8638523" y="4033521"/>
            <a:ext cx="139514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Коло –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A449D284-F7F3-89EA-4083-AACDBFC5DA15}"/>
              </a:ext>
            </a:extLst>
          </p:cNvPr>
          <p:cNvSpPr txBox="1"/>
          <p:nvPr/>
        </p:nvSpPr>
        <p:spPr>
          <a:xfrm>
            <a:off x="10426390" y="4033521"/>
            <a:ext cx="3987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6168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-25366" y="3269473"/>
            <a:ext cx="3867436" cy="192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101799" y="4233765"/>
            <a:ext cx="8151662" cy="15964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Порахуй кількість кругів, квадратів, трикутників.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Що </a:t>
            </a:r>
            <a:r>
              <a:rPr lang="uk-UA" sz="2400" b="1" dirty="0">
                <a:solidFill>
                  <a:srgbClr val="7030A0"/>
                </a:solidFill>
              </a:rPr>
              <a:t>потрібно зробити, аби їхня </a:t>
            </a:r>
            <a:r>
              <a:rPr lang="uk-UA" sz="2400" b="1" dirty="0" smtClean="0">
                <a:solidFill>
                  <a:srgbClr val="7030A0"/>
                </a:solidFill>
              </a:rPr>
              <a:t>кількість зменшилася </a:t>
            </a:r>
            <a:r>
              <a:rPr lang="uk-UA" sz="2400" b="1" dirty="0">
                <a:solidFill>
                  <a:srgbClr val="7030A0"/>
                </a:solidFill>
              </a:rPr>
              <a:t>на 1? </a:t>
            </a:r>
            <a:r>
              <a:rPr lang="uk-UA" sz="2400" b="1" dirty="0" smtClean="0">
                <a:solidFill>
                  <a:srgbClr val="7030A0"/>
                </a:solidFill>
              </a:rPr>
              <a:t>Складіть </a:t>
            </a:r>
            <a:r>
              <a:rPr lang="uk-UA" sz="2400" b="1" dirty="0">
                <a:solidFill>
                  <a:srgbClr val="7030A0"/>
                </a:solidFill>
              </a:rPr>
              <a:t>приклад до виконаних дій. </a:t>
            </a:r>
            <a:r>
              <a:rPr lang="uk-UA" sz="2400" b="1" dirty="0" smtClean="0">
                <a:solidFill>
                  <a:srgbClr val="7030A0"/>
                </a:solidFill>
              </a:rPr>
              <a:t>Яку арифметичну </a:t>
            </a:r>
            <a:r>
              <a:rPr lang="uk-UA" sz="2400" b="1" dirty="0">
                <a:solidFill>
                  <a:srgbClr val="7030A0"/>
                </a:solidFill>
              </a:rPr>
              <a:t>дію застосуємо?</a:t>
            </a:r>
          </a:p>
        </p:txBody>
      </p:sp>
      <p:pic>
        <p:nvPicPr>
          <p:cNvPr id="8" name="Picture 2" descr="Transparent Cartoon Desk Png - Transparent Background Desk Cartoon Png, Png  Download , Transparent Png Image - PNGitem">
            <a:extLst>
              <a:ext uri="{FF2B5EF4-FFF2-40B4-BE49-F238E27FC236}">
                <a16:creationId xmlns="" xmlns:a16="http://schemas.microsoft.com/office/drawing/2014/main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9" y="4982357"/>
            <a:ext cx="2129740" cy="169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7">
            <a:extLst>
              <a:ext uri="{FF2B5EF4-FFF2-40B4-BE49-F238E27FC236}">
                <a16:creationId xmlns="" xmlns:a16="http://schemas.microsoft.com/office/drawing/2014/main" id="{84196B2B-A369-D8F2-8123-2FCB91BE35C8}"/>
              </a:ext>
            </a:extLst>
          </p:cNvPr>
          <p:cNvSpPr/>
          <p:nvPr/>
        </p:nvSpPr>
        <p:spPr>
          <a:xfrm>
            <a:off x="1943082" y="527241"/>
            <a:ext cx="8732066" cy="82699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Мотивація навчальної </a:t>
            </a:r>
            <a:r>
              <a:rPr lang="uk-UA" sz="4000" b="1" dirty="0" smtClean="0">
                <a:solidFill>
                  <a:schemeClr val="bg1"/>
                </a:solidFill>
              </a:rPr>
              <a:t>діяльності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649E1EC-737C-DF20-7829-9ABB103F2426}"/>
              </a:ext>
            </a:extLst>
          </p:cNvPr>
          <p:cNvSpPr txBox="1"/>
          <p:nvPr/>
        </p:nvSpPr>
        <p:spPr>
          <a:xfrm>
            <a:off x="2700307" y="1817243"/>
            <a:ext cx="2118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1 = 5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Рівнобедрений трикутник 1">
            <a:extLst>
              <a:ext uri="{FF2B5EF4-FFF2-40B4-BE49-F238E27FC236}">
                <a16:creationId xmlns="" xmlns:a16="http://schemas.microsoft.com/office/drawing/2014/main" id="{E48CB43A-6ACA-268D-0D51-40CC5345F552}"/>
              </a:ext>
            </a:extLst>
          </p:cNvPr>
          <p:cNvSpPr/>
          <p:nvPr/>
        </p:nvSpPr>
        <p:spPr>
          <a:xfrm>
            <a:off x="5124476" y="3380246"/>
            <a:ext cx="569121" cy="552270"/>
          </a:xfrm>
          <a:prstGeom prst="triangl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13B3E5A9-190F-1C5C-2C75-33BA1708CA25}"/>
              </a:ext>
            </a:extLst>
          </p:cNvPr>
          <p:cNvSpPr/>
          <p:nvPr/>
        </p:nvSpPr>
        <p:spPr>
          <a:xfrm>
            <a:off x="4921240" y="1836471"/>
            <a:ext cx="615518" cy="552270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Прямокутник 22">
            <a:extLst>
              <a:ext uri="{FF2B5EF4-FFF2-40B4-BE49-F238E27FC236}">
                <a16:creationId xmlns="" xmlns:a16="http://schemas.microsoft.com/office/drawing/2014/main" id="{CC8DB6E8-ECE5-5CF2-09E1-681EE4A827E1}"/>
              </a:ext>
            </a:extLst>
          </p:cNvPr>
          <p:cNvSpPr/>
          <p:nvPr/>
        </p:nvSpPr>
        <p:spPr>
          <a:xfrm>
            <a:off x="5464788" y="2612523"/>
            <a:ext cx="615518" cy="55227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850344AB-8C0C-9C83-60BA-B5A7C019E670}"/>
              </a:ext>
            </a:extLst>
          </p:cNvPr>
          <p:cNvSpPr/>
          <p:nvPr/>
        </p:nvSpPr>
        <p:spPr>
          <a:xfrm>
            <a:off x="5693597" y="1836471"/>
            <a:ext cx="615518" cy="552270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7CDEDC41-3E72-B5C5-4207-7A785AA2F646}"/>
              </a:ext>
            </a:extLst>
          </p:cNvPr>
          <p:cNvSpPr/>
          <p:nvPr/>
        </p:nvSpPr>
        <p:spPr>
          <a:xfrm>
            <a:off x="6465954" y="1836471"/>
            <a:ext cx="615518" cy="552270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D66276BD-2086-82EA-1015-AC852AF3A74D}"/>
              </a:ext>
            </a:extLst>
          </p:cNvPr>
          <p:cNvSpPr/>
          <p:nvPr/>
        </p:nvSpPr>
        <p:spPr>
          <a:xfrm>
            <a:off x="7238311" y="1836471"/>
            <a:ext cx="615518" cy="552270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C5A1B2EF-2B5D-7887-FA18-E33E3DE045A8}"/>
              </a:ext>
            </a:extLst>
          </p:cNvPr>
          <p:cNvSpPr/>
          <p:nvPr/>
        </p:nvSpPr>
        <p:spPr>
          <a:xfrm>
            <a:off x="8010668" y="1836471"/>
            <a:ext cx="615518" cy="552270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5BBEC4CD-ABDE-E80B-AE61-2B6051D4F763}"/>
              </a:ext>
            </a:extLst>
          </p:cNvPr>
          <p:cNvSpPr/>
          <p:nvPr/>
        </p:nvSpPr>
        <p:spPr>
          <a:xfrm>
            <a:off x="8783025" y="1836471"/>
            <a:ext cx="615518" cy="552270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Прямокутник 34">
            <a:extLst>
              <a:ext uri="{FF2B5EF4-FFF2-40B4-BE49-F238E27FC236}">
                <a16:creationId xmlns="" xmlns:a16="http://schemas.microsoft.com/office/drawing/2014/main" id="{97A36EA8-91F6-C395-379E-B1B1EA375DF0}"/>
              </a:ext>
            </a:extLst>
          </p:cNvPr>
          <p:cNvSpPr/>
          <p:nvPr/>
        </p:nvSpPr>
        <p:spPr>
          <a:xfrm>
            <a:off x="6489628" y="2612523"/>
            <a:ext cx="615518" cy="55227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Прямокутник 35">
            <a:extLst>
              <a:ext uri="{FF2B5EF4-FFF2-40B4-BE49-F238E27FC236}">
                <a16:creationId xmlns="" xmlns:a16="http://schemas.microsoft.com/office/drawing/2014/main" id="{0F08EB92-3D2A-5237-8E60-80AB02E3FB1F}"/>
              </a:ext>
            </a:extLst>
          </p:cNvPr>
          <p:cNvSpPr/>
          <p:nvPr/>
        </p:nvSpPr>
        <p:spPr>
          <a:xfrm>
            <a:off x="7469130" y="2612523"/>
            <a:ext cx="615518" cy="55227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Прямокутник 36">
            <a:extLst>
              <a:ext uri="{FF2B5EF4-FFF2-40B4-BE49-F238E27FC236}">
                <a16:creationId xmlns="" xmlns:a16="http://schemas.microsoft.com/office/drawing/2014/main" id="{025A4E7D-78DC-8D7F-5DF6-A1FAEA2A4132}"/>
              </a:ext>
            </a:extLst>
          </p:cNvPr>
          <p:cNvSpPr/>
          <p:nvPr/>
        </p:nvSpPr>
        <p:spPr>
          <a:xfrm>
            <a:off x="8448632" y="2612523"/>
            <a:ext cx="615518" cy="55227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2" name="Рівнобедрений трикутник 37">
            <a:extLst>
              <a:ext uri="{FF2B5EF4-FFF2-40B4-BE49-F238E27FC236}">
                <a16:creationId xmlns="" xmlns:a16="http://schemas.microsoft.com/office/drawing/2014/main" id="{9650F016-8068-4120-8B46-CCB933F67379}"/>
              </a:ext>
            </a:extLst>
          </p:cNvPr>
          <p:cNvSpPr/>
          <p:nvPr/>
        </p:nvSpPr>
        <p:spPr>
          <a:xfrm>
            <a:off x="5813555" y="3380246"/>
            <a:ext cx="569121" cy="552270"/>
          </a:xfrm>
          <a:prstGeom prst="triangl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Рівнобедрений трикутник 38">
            <a:extLst>
              <a:ext uri="{FF2B5EF4-FFF2-40B4-BE49-F238E27FC236}">
                <a16:creationId xmlns="" xmlns:a16="http://schemas.microsoft.com/office/drawing/2014/main" id="{488FDA3E-57D1-33B2-F53E-AAE33FA16EB1}"/>
              </a:ext>
            </a:extLst>
          </p:cNvPr>
          <p:cNvSpPr/>
          <p:nvPr/>
        </p:nvSpPr>
        <p:spPr>
          <a:xfrm>
            <a:off x="6490982" y="3380246"/>
            <a:ext cx="569121" cy="552270"/>
          </a:xfrm>
          <a:prstGeom prst="triangl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Рівнобедрений трикутник 39">
            <a:extLst>
              <a:ext uri="{FF2B5EF4-FFF2-40B4-BE49-F238E27FC236}">
                <a16:creationId xmlns="" xmlns:a16="http://schemas.microsoft.com/office/drawing/2014/main" id="{C66E0DE4-2793-292A-D8E2-4395012364FF}"/>
              </a:ext>
            </a:extLst>
          </p:cNvPr>
          <p:cNvSpPr/>
          <p:nvPr/>
        </p:nvSpPr>
        <p:spPr>
          <a:xfrm>
            <a:off x="7177630" y="3380246"/>
            <a:ext cx="569121" cy="552270"/>
          </a:xfrm>
          <a:prstGeom prst="triangl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Рівнобедрений трикутник 40">
            <a:extLst>
              <a:ext uri="{FF2B5EF4-FFF2-40B4-BE49-F238E27FC236}">
                <a16:creationId xmlns="" xmlns:a16="http://schemas.microsoft.com/office/drawing/2014/main" id="{1BC15CB7-C46A-5F63-381C-E7A3B5198B08}"/>
              </a:ext>
            </a:extLst>
          </p:cNvPr>
          <p:cNvSpPr/>
          <p:nvPr/>
        </p:nvSpPr>
        <p:spPr>
          <a:xfrm>
            <a:off x="7864015" y="3380246"/>
            <a:ext cx="569121" cy="552270"/>
          </a:xfrm>
          <a:prstGeom prst="triangl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Рівнобедрений трикутник 41">
            <a:extLst>
              <a:ext uri="{FF2B5EF4-FFF2-40B4-BE49-F238E27FC236}">
                <a16:creationId xmlns="" xmlns:a16="http://schemas.microsoft.com/office/drawing/2014/main" id="{D47E804C-5878-B646-CFD9-B7E194C16673}"/>
              </a:ext>
            </a:extLst>
          </p:cNvPr>
          <p:cNvSpPr/>
          <p:nvPr/>
        </p:nvSpPr>
        <p:spPr>
          <a:xfrm>
            <a:off x="8497514" y="3380246"/>
            <a:ext cx="569121" cy="552270"/>
          </a:xfrm>
          <a:prstGeom prst="triangl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Рівнобедрений трикутник 42">
            <a:extLst>
              <a:ext uri="{FF2B5EF4-FFF2-40B4-BE49-F238E27FC236}">
                <a16:creationId xmlns="" xmlns:a16="http://schemas.microsoft.com/office/drawing/2014/main" id="{4DA5ECED-9C7C-DA46-1EF7-D4D78C7EA102}"/>
              </a:ext>
            </a:extLst>
          </p:cNvPr>
          <p:cNvSpPr/>
          <p:nvPr/>
        </p:nvSpPr>
        <p:spPr>
          <a:xfrm>
            <a:off x="9165267" y="3380246"/>
            <a:ext cx="569121" cy="552270"/>
          </a:xfrm>
          <a:prstGeom prst="triangl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Прямокутник 43">
            <a:extLst>
              <a:ext uri="{FF2B5EF4-FFF2-40B4-BE49-F238E27FC236}">
                <a16:creationId xmlns="" xmlns:a16="http://schemas.microsoft.com/office/drawing/2014/main" id="{B173D132-CE5C-26CE-1F0E-1C930CA5050C}"/>
              </a:ext>
            </a:extLst>
          </p:cNvPr>
          <p:cNvSpPr/>
          <p:nvPr/>
        </p:nvSpPr>
        <p:spPr>
          <a:xfrm>
            <a:off x="8757090" y="1689215"/>
            <a:ext cx="1025561" cy="877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Прямокутник 44">
            <a:extLst>
              <a:ext uri="{FF2B5EF4-FFF2-40B4-BE49-F238E27FC236}">
                <a16:creationId xmlns="" xmlns:a16="http://schemas.microsoft.com/office/drawing/2014/main" id="{763604E0-5DF5-9EF7-33EE-E3D57DF9CA7F}"/>
              </a:ext>
            </a:extLst>
          </p:cNvPr>
          <p:cNvSpPr/>
          <p:nvPr/>
        </p:nvSpPr>
        <p:spPr>
          <a:xfrm>
            <a:off x="8382404" y="2525129"/>
            <a:ext cx="856314" cy="734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Прямокутник 45">
            <a:extLst>
              <a:ext uri="{FF2B5EF4-FFF2-40B4-BE49-F238E27FC236}">
                <a16:creationId xmlns="" xmlns:a16="http://schemas.microsoft.com/office/drawing/2014/main" id="{3AC0438B-1665-92F9-44CE-5542EC7C046C}"/>
              </a:ext>
            </a:extLst>
          </p:cNvPr>
          <p:cNvSpPr/>
          <p:nvPr/>
        </p:nvSpPr>
        <p:spPr>
          <a:xfrm>
            <a:off x="9165268" y="3269473"/>
            <a:ext cx="777790" cy="734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F35B502-AB9E-D3BD-D07E-E9B0C48C7F24}"/>
              </a:ext>
            </a:extLst>
          </p:cNvPr>
          <p:cNvSpPr txBox="1"/>
          <p:nvPr/>
        </p:nvSpPr>
        <p:spPr>
          <a:xfrm>
            <a:off x="2782761" y="2497440"/>
            <a:ext cx="2118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1 = 3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264DE0D-D7E2-C3D8-1D90-77FE1E1C977E}"/>
              </a:ext>
            </a:extLst>
          </p:cNvPr>
          <p:cNvSpPr txBox="1"/>
          <p:nvPr/>
        </p:nvSpPr>
        <p:spPr>
          <a:xfrm>
            <a:off x="2700307" y="3259193"/>
            <a:ext cx="2118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1 = 6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65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 animBg="1"/>
      <p:bldP spid="29" grpId="0" animBg="1"/>
      <p:bldP spid="30" grpId="0" animBg="1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538868" y="517661"/>
            <a:ext cx="9079625" cy="986306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Складові частини 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2141" y="5530860"/>
            <a:ext cx="3005177" cy="76009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Умова задачі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270085" y="2009379"/>
            <a:ext cx="2520472" cy="390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7" y="1812892"/>
            <a:ext cx="2048407" cy="452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64730" y="4586196"/>
            <a:ext cx="2926005" cy="760095"/>
          </a:xfrm>
          <a:prstGeom prst="plaque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Запитання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7880" y="3689539"/>
            <a:ext cx="2883555" cy="76009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Розв’язання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2748" y="4586198"/>
            <a:ext cx="2810265" cy="76009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Відповідь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5626" y="1812892"/>
            <a:ext cx="5965903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ми будемо розв'язувати задачі на </a:t>
            </a:r>
            <a:r>
              <a:rPr lang="uk-UA" sz="3200" b="1" dirty="0" smtClean="0">
                <a:solidFill>
                  <a:schemeClr val="bg1"/>
                </a:solidFill>
              </a:rPr>
              <a:t>зменшення числа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 </a:t>
            </a:r>
            <a:r>
              <a:rPr lang="uk-UA" sz="3200" b="1" dirty="0">
                <a:solidFill>
                  <a:schemeClr val="bg1"/>
                </a:solidFill>
              </a:rPr>
              <a:t>кілька одиниць.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Порівнювати </a:t>
            </a:r>
            <a:r>
              <a:rPr lang="uk-UA" sz="3200" b="1" dirty="0" smtClean="0">
                <a:solidFill>
                  <a:schemeClr val="bg1"/>
                </a:solidFill>
              </a:rPr>
              <a:t>довжини, </a:t>
            </a:r>
            <a:r>
              <a:rPr lang="uk-UA" sz="3200" b="1" dirty="0">
                <a:solidFill>
                  <a:schemeClr val="bg1"/>
                </a:solidFill>
              </a:rPr>
              <a:t>обчислювати значення виразів.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38868" y="511877"/>
            <a:ext cx="9079625" cy="986306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</p:spTree>
    <p:extLst>
      <p:ext uri="{BB962C8B-B14F-4D97-AF65-F5344CB8AC3E}">
        <p14:creationId xmlns:p14="http://schemas.microsoft.com/office/powerpoint/2010/main" val="287533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9026E-7 4.44444E-6 L -0.00729 -0.500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7182E-6 -4.07407E-6 L -0.12815 -0.2418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8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409E-6 -4.07407E-6 L 0.12242 -0.011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1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8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9466</TotalTime>
  <Words>714</Words>
  <Application>Microsoft Office PowerPoint</Application>
  <PresentationFormat>Произвольный</PresentationFormat>
  <Paragraphs>191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1025</cp:revision>
  <dcterms:created xsi:type="dcterms:W3CDTF">2018-01-05T16:38:53Z</dcterms:created>
  <dcterms:modified xsi:type="dcterms:W3CDTF">2024-01-23T08:52:14Z</dcterms:modified>
</cp:coreProperties>
</file>