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994" r:id="rId3"/>
    <p:sldId id="989" r:id="rId4"/>
    <p:sldId id="973" r:id="rId5"/>
    <p:sldId id="990" r:id="rId6"/>
    <p:sldId id="991" r:id="rId7"/>
    <p:sldId id="976" r:id="rId8"/>
    <p:sldId id="974" r:id="rId9"/>
    <p:sldId id="975" r:id="rId10"/>
    <p:sldId id="982" r:id="rId11"/>
    <p:sldId id="983" r:id="rId12"/>
    <p:sldId id="987" r:id="rId13"/>
    <p:sldId id="978" r:id="rId14"/>
    <p:sldId id="979" r:id="rId15"/>
    <p:sldId id="352" r:id="rId16"/>
    <p:sldId id="866" r:id="rId17"/>
    <p:sldId id="99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CC00CC"/>
    <a:srgbClr val="78B64E"/>
    <a:srgbClr val="FF66FF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6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jpe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1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z9nm1go323" TargetMode="External"/><Relationship Id="rId5" Type="http://schemas.microsoft.com/office/2007/relationships/hdphoto" Target="../media/hdphoto3.wdp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38512" y="4219624"/>
            <a:ext cx="10281426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Написання </a:t>
            </a:r>
            <a:r>
              <a:rPr lang="ru-RU" sz="3600" b="1" dirty="0" err="1">
                <a:solidFill>
                  <a:schemeClr val="bg1"/>
                </a:solidFill>
              </a:rPr>
              <a:t>великої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букви</a:t>
            </a:r>
            <a:r>
              <a:rPr lang="ru-RU" sz="3600" b="1" dirty="0">
                <a:solidFill>
                  <a:schemeClr val="bg1"/>
                </a:solidFill>
              </a:rPr>
              <a:t> Ч. Письмо </a:t>
            </a:r>
            <a:r>
              <a:rPr lang="ru-RU" sz="3600" b="1" dirty="0" err="1">
                <a:solidFill>
                  <a:schemeClr val="bg1"/>
                </a:solidFill>
              </a:rPr>
              <a:t>складів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слів</a:t>
            </a:r>
            <a:r>
              <a:rPr lang="ru-RU" sz="3600" b="1" dirty="0">
                <a:solidFill>
                  <a:schemeClr val="bg1"/>
                </a:solidFill>
              </a:rPr>
              <a:t> і </a:t>
            </a:r>
            <a:r>
              <a:rPr lang="ru-RU" sz="3600" b="1" dirty="0" err="1">
                <a:solidFill>
                  <a:schemeClr val="bg1"/>
                </a:solidFill>
              </a:rPr>
              <a:t>речень</a:t>
            </a:r>
            <a:r>
              <a:rPr lang="ru-RU" sz="3600" b="1" dirty="0">
                <a:solidFill>
                  <a:schemeClr val="bg1"/>
                </a:solidFill>
              </a:rPr>
              <a:t> з </a:t>
            </a:r>
            <a:r>
              <a:rPr lang="ru-RU" sz="3600" b="1" dirty="0" err="1">
                <a:solidFill>
                  <a:schemeClr val="bg1"/>
                </a:solidFill>
              </a:rPr>
              <a:t>вивченими</a:t>
            </a:r>
            <a:r>
              <a:rPr lang="ru-RU" sz="3600" b="1" dirty="0">
                <a:solidFill>
                  <a:schemeClr val="bg1"/>
                </a:solidFill>
              </a:rPr>
              <a:t> буквами. </a:t>
            </a:r>
            <a:r>
              <a:rPr lang="ru-RU" sz="3600" b="1" dirty="0" err="1" smtClean="0">
                <a:solidFill>
                  <a:schemeClr val="bg1"/>
                </a:solidFill>
              </a:rPr>
              <a:t>Побудова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речень</a:t>
            </a:r>
            <a:r>
              <a:rPr lang="ru-RU" sz="3600" b="1" dirty="0">
                <a:solidFill>
                  <a:schemeClr val="bg1"/>
                </a:solidFill>
              </a:rPr>
              <a:t> за </a:t>
            </a:r>
            <a:r>
              <a:rPr lang="ru-RU" sz="3600" b="1" dirty="0" err="1">
                <a:solidFill>
                  <a:schemeClr val="bg1"/>
                </a:solidFill>
              </a:rPr>
              <a:t>поданим</a:t>
            </a:r>
            <a:r>
              <a:rPr lang="ru-RU" sz="3600" b="1" dirty="0">
                <a:solidFill>
                  <a:schemeClr val="bg1"/>
                </a:solidFill>
              </a:rPr>
              <a:t> початком і </a:t>
            </a:r>
            <a:r>
              <a:rPr lang="ru-RU" sz="3600" b="1" dirty="0" err="1">
                <a:solidFill>
                  <a:schemeClr val="bg1"/>
                </a:solidFill>
              </a:rPr>
              <a:t>малюнками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5979" y="1161160"/>
            <a:ext cx="3343597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>
                <a:solidFill>
                  <a:schemeClr val="bg1"/>
                </a:solidFill>
              </a:rPr>
              <a:t>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1 клас\1. Навчання грамоти\1 УРОКИ 2023\Письмо\5 Блок г ґ ж ш ь х ч\071 - Написання великої букви Ч. Письмо складів, слів і речень з вивченими буквами\2024-02-03_235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75" y="1067782"/>
            <a:ext cx="4190848" cy="261447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t="17188" r="42726" b="50041"/>
          <a:stretch/>
        </p:blipFill>
        <p:spPr>
          <a:xfrm>
            <a:off x="1221832" y="1235971"/>
            <a:ext cx="9000000" cy="40557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6" t="38889" r="8979" b="44630"/>
          <a:stretch/>
        </p:blipFill>
        <p:spPr>
          <a:xfrm>
            <a:off x="4054921" y="984361"/>
            <a:ext cx="5648915" cy="13534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1" t="40590" r="56345" b="44999"/>
          <a:stretch/>
        </p:blipFill>
        <p:spPr>
          <a:xfrm>
            <a:off x="1475966" y="1141032"/>
            <a:ext cx="2507508" cy="11665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08382" y="1516381"/>
            <a:ext cx="295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/>
              <a:t>.</a:t>
            </a:r>
            <a:endParaRPr lang="ru-RU" sz="30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6" t="38889" r="8979" b="44630"/>
          <a:stretch/>
        </p:blipFill>
        <p:spPr>
          <a:xfrm>
            <a:off x="4061534" y="1966951"/>
            <a:ext cx="5648915" cy="135344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1" t="40590" r="56345" b="44999"/>
          <a:stretch/>
        </p:blipFill>
        <p:spPr>
          <a:xfrm>
            <a:off x="1475966" y="2112047"/>
            <a:ext cx="2507508" cy="116653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308382" y="2482279"/>
            <a:ext cx="295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/>
              <a:t>.</a:t>
            </a:r>
            <a:endParaRPr lang="ru-RU" sz="30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t="40680" r="60613" b="44588"/>
          <a:stretch/>
        </p:blipFill>
        <p:spPr>
          <a:xfrm>
            <a:off x="2980694" y="3116744"/>
            <a:ext cx="4128534" cy="112982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7" t="46465" r="63583" b="37104"/>
          <a:stretch/>
        </p:blipFill>
        <p:spPr>
          <a:xfrm>
            <a:off x="1389564" y="3133164"/>
            <a:ext cx="951722" cy="111340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95095" y="3435799"/>
            <a:ext cx="335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/>
              <a:t>.</a:t>
            </a:r>
            <a:endParaRPr lang="ru-RU" sz="3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t="40680" r="60613" b="44588"/>
          <a:stretch/>
        </p:blipFill>
        <p:spPr>
          <a:xfrm>
            <a:off x="2440297" y="4092400"/>
            <a:ext cx="4128534" cy="112982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7" t="46465" r="63583" b="37104"/>
          <a:stretch/>
        </p:blipFill>
        <p:spPr>
          <a:xfrm>
            <a:off x="1389564" y="4115754"/>
            <a:ext cx="951722" cy="111340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401233" y="4426553"/>
            <a:ext cx="242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/>
              <a:t>.</a:t>
            </a:r>
            <a:endParaRPr lang="ru-RU" sz="3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60762" y="497516"/>
            <a:ext cx="10803054" cy="754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речення у наступних рядках.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26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703836" y="1379720"/>
            <a:ext cx="2243179" cy="20848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t="40992" r="40197" b="50282"/>
          <a:stretch/>
        </p:blipFill>
        <p:spPr>
          <a:xfrm>
            <a:off x="1224000" y="5291672"/>
            <a:ext cx="9000000" cy="108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2" name="TextBox 31"/>
          <p:cNvSpPr txBox="1"/>
          <p:nvPr/>
        </p:nvSpPr>
        <p:spPr>
          <a:xfrm>
            <a:off x="1650789" y="5480527"/>
            <a:ext cx="45860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/>
              <a:t>Марічка і Тарас </a:t>
            </a:r>
            <a:r>
              <a:rPr lang="uk-UA" sz="3500" dirty="0" smtClean="0"/>
              <a:t>родичі.</a:t>
            </a:r>
            <a:endParaRPr lang="ru-RU" sz="35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1" t="40590" r="56345" b="44999"/>
          <a:stretch/>
        </p:blipFill>
        <p:spPr>
          <a:xfrm>
            <a:off x="1225998" y="5144059"/>
            <a:ext cx="2507508" cy="116653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0" t="40680" r="55686" b="44588"/>
          <a:stretch/>
        </p:blipFill>
        <p:spPr>
          <a:xfrm>
            <a:off x="3659224" y="5222222"/>
            <a:ext cx="569167" cy="112982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0" t="43600" r="40573" b="44241"/>
          <a:stretch/>
        </p:blipFill>
        <p:spPr>
          <a:xfrm>
            <a:off x="6150194" y="5414028"/>
            <a:ext cx="2034073" cy="9325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t="40679" r="77667" b="44150"/>
          <a:stretch/>
        </p:blipFill>
        <p:spPr>
          <a:xfrm>
            <a:off x="4501148" y="5208209"/>
            <a:ext cx="1803151" cy="11634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455995" y="3989797"/>
            <a:ext cx="2175534" cy="20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2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40160" r="40843" b="49737"/>
          <a:stretch/>
        </p:blipFill>
        <p:spPr>
          <a:xfrm>
            <a:off x="527050" y="2252742"/>
            <a:ext cx="5760000" cy="125030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7" t="40923" r="21809" b="43682"/>
          <a:stretch/>
        </p:blipFill>
        <p:spPr>
          <a:xfrm>
            <a:off x="722694" y="2269115"/>
            <a:ext cx="2297650" cy="12004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38367" r="75974" b="44725"/>
          <a:stretch/>
        </p:blipFill>
        <p:spPr>
          <a:xfrm>
            <a:off x="4054622" y="2074500"/>
            <a:ext cx="2232428" cy="131527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27050" y="1589023"/>
            <a:ext cx="2208546" cy="50203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Ужгород</a:t>
            </a:r>
            <a:endParaRPr lang="uk-UA" sz="3200" b="1" i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8099" y="1582230"/>
            <a:ext cx="2002861" cy="50203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Чернігів</a:t>
            </a:r>
            <a:endParaRPr lang="uk-UA" sz="3200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D:\1 клас\1. Навчання грамоти\1 УРОКИ 2023\Письмо\5 Блок г ґ ж ш ь х ч\071 - Написання великої букви Ч. Письмо складів, слів і речень з вивченими буквами\2024-02-03_23325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8652" r="3809" b="7731"/>
          <a:stretch/>
        </p:blipFill>
        <p:spPr bwMode="auto">
          <a:xfrm>
            <a:off x="2855403" y="1373243"/>
            <a:ext cx="1284206" cy="76440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27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40500" r="62000" b="42262"/>
          <a:stretch/>
        </p:blipFill>
        <p:spPr>
          <a:xfrm>
            <a:off x="527050" y="2218516"/>
            <a:ext cx="5760000" cy="213325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5" t="40766" r="61519" b="42326"/>
          <a:stretch/>
        </p:blipFill>
        <p:spPr>
          <a:xfrm>
            <a:off x="1270162" y="2173120"/>
            <a:ext cx="1744928" cy="1325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7" t="39338" r="28473" b="43754"/>
          <a:stretch/>
        </p:blipFill>
        <p:spPr>
          <a:xfrm>
            <a:off x="1288279" y="3070571"/>
            <a:ext cx="1957402" cy="13259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9" t="41599" r="45204" b="41493"/>
          <a:stretch/>
        </p:blipFill>
        <p:spPr>
          <a:xfrm>
            <a:off x="3390662" y="2254383"/>
            <a:ext cx="2088031" cy="13259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39048" r="76128" b="43574"/>
          <a:stretch/>
        </p:blipFill>
        <p:spPr>
          <a:xfrm>
            <a:off x="3073373" y="2992571"/>
            <a:ext cx="2547625" cy="1459671"/>
          </a:xfrm>
          <a:prstGeom prst="rect">
            <a:avLst/>
          </a:prstGeom>
        </p:spPr>
      </p:pic>
      <p:pic>
        <p:nvPicPr>
          <p:cNvPr id="4100" name="Picture 4" descr="Ужгород — Википед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65" y="2252742"/>
            <a:ext cx="2619375" cy="17430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Заповідник «Чернігів стародавній» відновив екскурсійну діяльність - Останні  та актуальні новини України та світу, новини дня онлайн - Україна Молод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889" y="2254304"/>
            <a:ext cx="2624019" cy="174759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59727" y="489982"/>
            <a:ext cx="97127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/>
              <a:t>Порівняй </a:t>
            </a:r>
            <a:r>
              <a:rPr lang="uk-UA" sz="4000" b="1" dirty="0"/>
              <a:t>великі рукописні букви У і Ч</a:t>
            </a:r>
            <a:endParaRPr lang="ru-RU" sz="4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59727" y="465193"/>
            <a:ext cx="97127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Розглянь гілки смородини і черешні з плодами. </a:t>
            </a:r>
          </a:p>
          <a:p>
            <a:pPr algn="ctr"/>
            <a:r>
              <a:rPr lang="uk-UA" sz="3200" b="1" dirty="0" smtClean="0"/>
              <a:t>Які </a:t>
            </a:r>
            <a:r>
              <a:rPr lang="uk-UA" sz="3200" b="1" dirty="0"/>
              <a:t>ці плоди на </a:t>
            </a:r>
            <a:r>
              <a:rPr lang="uk-UA" sz="3200" b="1" dirty="0" smtClean="0"/>
              <a:t>смак? Якої </a:t>
            </a:r>
            <a:r>
              <a:rPr lang="uk-UA" sz="3200" b="1" dirty="0"/>
              <a:t>вони форми і </a:t>
            </a:r>
            <a:r>
              <a:rPr lang="uk-UA" sz="3200" b="1" dirty="0" smtClean="0"/>
              <a:t>кольору? </a:t>
            </a:r>
            <a:endParaRPr lang="ru-RU" sz="32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/>
          <a:srcRect l="11421" t="22920" r="36101" b="39512"/>
          <a:stretch/>
        </p:blipFill>
        <p:spPr>
          <a:xfrm>
            <a:off x="6408565" y="2218516"/>
            <a:ext cx="5351449" cy="215494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1312127" y="4618997"/>
            <a:ext cx="971271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Утвори </a:t>
            </a:r>
            <a:r>
              <a:rPr lang="uk-UA" sz="2400" b="1" dirty="0"/>
              <a:t>і </a:t>
            </a:r>
            <a:r>
              <a:rPr lang="uk-UA" sz="2400" b="1" dirty="0" err="1" smtClean="0"/>
              <a:t>запиши</a:t>
            </a:r>
            <a:r>
              <a:rPr lang="uk-UA" sz="2400" b="1" dirty="0" smtClean="0"/>
              <a:t> </a:t>
            </a:r>
            <a:r>
              <a:rPr lang="uk-UA" sz="2400" b="1" dirty="0"/>
              <a:t>речення про смородину і черешні за поданим початком</a:t>
            </a:r>
            <a:r>
              <a:rPr lang="uk-UA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178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40160" r="45122" b="42602"/>
          <a:stretch/>
        </p:blipFill>
        <p:spPr>
          <a:xfrm>
            <a:off x="1412685" y="4007734"/>
            <a:ext cx="7690580" cy="213325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9" t="38382" r="63363" b="44240"/>
          <a:stretch/>
        </p:blipFill>
        <p:spPr>
          <a:xfrm>
            <a:off x="1566785" y="3818450"/>
            <a:ext cx="1502488" cy="13638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9520" t="38510" r="41041" b="33929"/>
          <a:stretch/>
        </p:blipFill>
        <p:spPr>
          <a:xfrm>
            <a:off x="1412684" y="1976418"/>
            <a:ext cx="6388611" cy="200334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7" t="42048" r="49555" b="40574"/>
          <a:stretch/>
        </p:blipFill>
        <p:spPr>
          <a:xfrm>
            <a:off x="3263053" y="4085894"/>
            <a:ext cx="1608088" cy="14596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6" t="45045" r="30364" b="44624"/>
          <a:stretch/>
        </p:blipFill>
        <p:spPr>
          <a:xfrm>
            <a:off x="5118542" y="4314521"/>
            <a:ext cx="2411916" cy="867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1" t="44004" r="42207" b="36814"/>
          <a:stretch/>
        </p:blipFill>
        <p:spPr>
          <a:xfrm>
            <a:off x="1412683" y="1976418"/>
            <a:ext cx="6388611" cy="19927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40681" r="68622" b="48266"/>
          <a:stretch/>
        </p:blipFill>
        <p:spPr>
          <a:xfrm>
            <a:off x="1336372" y="4996989"/>
            <a:ext cx="3428009" cy="8703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2" t="43762" r="42758" b="45185"/>
          <a:stretch/>
        </p:blipFill>
        <p:spPr>
          <a:xfrm>
            <a:off x="4690819" y="5249433"/>
            <a:ext cx="3428009" cy="8703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39048" r="76128" b="43574"/>
          <a:stretch/>
        </p:blipFill>
        <p:spPr>
          <a:xfrm>
            <a:off x="6555640" y="4815729"/>
            <a:ext cx="2547625" cy="1459671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3687" y="443911"/>
            <a:ext cx="1021587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Склади </a:t>
            </a:r>
            <a:r>
              <a:rPr lang="uk-UA" sz="2800" b="1" dirty="0"/>
              <a:t>розповідь за </a:t>
            </a:r>
            <a:r>
              <a:rPr lang="uk-UA" sz="2800" b="1" dirty="0" smtClean="0"/>
              <a:t>малюнком. Що вкрала сорока? Де лежали черешні? Скільки </a:t>
            </a:r>
            <a:r>
              <a:rPr lang="uk-UA" sz="2800" b="1" dirty="0"/>
              <a:t>черешень понесла </a:t>
            </a:r>
            <a:r>
              <a:rPr lang="uk-UA" sz="2800" b="1" dirty="0" smtClean="0"/>
              <a:t>сорока? </a:t>
            </a:r>
          </a:p>
          <a:p>
            <a:pPr algn="ctr"/>
            <a:r>
              <a:rPr lang="uk-UA" sz="2800" b="1" dirty="0" smtClean="0"/>
              <a:t>Скільки </a:t>
            </a:r>
            <a:r>
              <a:rPr lang="uk-UA" sz="2800" b="1" dirty="0"/>
              <a:t>залишилось на </a:t>
            </a:r>
            <a:r>
              <a:rPr lang="uk-UA" sz="2800" b="1" dirty="0" smtClean="0"/>
              <a:t>тарілці? Скільки </a:t>
            </a:r>
            <a:r>
              <a:rPr lang="uk-UA" sz="2800" b="1" dirty="0"/>
              <a:t>було </a:t>
            </a:r>
            <a:r>
              <a:rPr lang="uk-UA" sz="2800" b="1" dirty="0" smtClean="0"/>
              <a:t>спочатку? 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020895" y="2008597"/>
            <a:ext cx="387905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Прочитай речення під </a:t>
            </a:r>
            <a:r>
              <a:rPr lang="uk-UA" sz="2400" b="1" dirty="0"/>
              <a:t>малюнком, вставляючи пропущені слова.</a:t>
            </a:r>
            <a:endParaRPr lang="ru-RU" sz="2400" b="1" dirty="0"/>
          </a:p>
          <a:p>
            <a:pPr algn="ctr"/>
            <a:r>
              <a:rPr lang="uk-UA" sz="2400" b="1" dirty="0" smtClean="0"/>
              <a:t>Зафарбуй </a:t>
            </a:r>
            <a:r>
              <a:rPr lang="uk-UA" sz="2400" b="1" dirty="0"/>
              <a:t>малюнок кольоровими олівцями.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761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17456" r="50245" b="65756"/>
          <a:stretch/>
        </p:blipFill>
        <p:spPr>
          <a:xfrm>
            <a:off x="1044000" y="4049370"/>
            <a:ext cx="7740000" cy="20775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762964" y="593062"/>
            <a:ext cx="8732066" cy="7785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Малюнковий диктант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888213"/>
              </p:ext>
            </p:extLst>
          </p:nvPr>
        </p:nvGraphicFramePr>
        <p:xfrm>
          <a:off x="5148942" y="1767893"/>
          <a:ext cx="1960110" cy="196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CorelDRAW" r:id="rId4" imgW="982621" imgH="985838" progId="CorelDraw.Graphic.18">
                  <p:embed/>
                </p:oleObj>
              </mc:Choice>
              <mc:Fallback>
                <p:oleObj name="CorelDRAW" r:id="rId4" imgW="982621" imgH="985838" progId="CorelDraw.Graphic.18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8942" y="1767893"/>
                        <a:ext cx="1960110" cy="1966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414516"/>
              </p:ext>
            </p:extLst>
          </p:nvPr>
        </p:nvGraphicFramePr>
        <p:xfrm>
          <a:off x="1863211" y="1755576"/>
          <a:ext cx="2380288" cy="210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CorelDRAW" r:id="rId6" imgW="803491" imgH="710236" progId="CorelDraw.Graphic.18">
                  <p:embed/>
                </p:oleObj>
              </mc:Choice>
              <mc:Fallback>
                <p:oleObj name="CorelDRAW" r:id="rId6" imgW="803491" imgH="710236" progId="CorelDraw.Graphic.18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63211" y="1755576"/>
                        <a:ext cx="2380288" cy="2102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604709"/>
              </p:ext>
            </p:extLst>
          </p:nvPr>
        </p:nvGraphicFramePr>
        <p:xfrm>
          <a:off x="7906480" y="1935173"/>
          <a:ext cx="1814967" cy="1481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CorelDRAW" r:id="rId8" imgW="777160" imgH="634525" progId="CorelDraw.Graphic.18">
                  <p:embed/>
                </p:oleObj>
              </mc:Choice>
              <mc:Fallback>
                <p:oleObj name="CorelDRAW" r:id="rId8" imgW="777160" imgH="634525" progId="CorelDraw.Graphic.18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06480" y="1935173"/>
                        <a:ext cx="1814967" cy="1481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44459" r="36223" b="32942"/>
          <a:stretch/>
        </p:blipFill>
        <p:spPr>
          <a:xfrm>
            <a:off x="1248115" y="3827780"/>
            <a:ext cx="6742545" cy="15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17456" r="43871" b="65756"/>
          <a:stretch/>
        </p:blipFill>
        <p:spPr>
          <a:xfrm>
            <a:off x="792000" y="3865240"/>
            <a:ext cx="8820000" cy="207754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80946" y="645972"/>
            <a:ext cx="10114156" cy="8123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Спиши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речення. Дай </a:t>
            </a:r>
            <a:r>
              <a:rPr lang="uk-UA" sz="4000" b="1" dirty="0">
                <a:solidFill>
                  <a:schemeClr val="bg1"/>
                </a:solidFill>
              </a:rPr>
              <a:t>відповідь на питання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8" t="46462" r="351" b="34815"/>
          <a:stretch/>
        </p:blipFill>
        <p:spPr>
          <a:xfrm>
            <a:off x="1439041" y="3762938"/>
            <a:ext cx="2112051" cy="13430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46465" r="44589" b="37104"/>
          <a:stretch/>
        </p:blipFill>
        <p:spPr>
          <a:xfrm>
            <a:off x="3703781" y="3762938"/>
            <a:ext cx="5855855" cy="115706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4" t="46465" r="8561" b="37104"/>
          <a:stretch/>
        </p:blipFill>
        <p:spPr>
          <a:xfrm>
            <a:off x="1203222" y="4732860"/>
            <a:ext cx="4573841" cy="1157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6" y="1492223"/>
            <a:ext cx="2111924" cy="22707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899" y="1583535"/>
            <a:ext cx="1382170" cy="2051555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94563" y="1792810"/>
            <a:ext cx="5029955" cy="1077218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Черешні</a:t>
            </a:r>
            <a:r>
              <a:rPr lang="ru-RU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корисні</a:t>
            </a:r>
            <a:r>
              <a:rPr lang="ru-RU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. А </a:t>
            </a:r>
            <a:r>
              <a:rPr lang="ru-RU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чипси</a:t>
            </a:r>
            <a:r>
              <a:rPr lang="ru-RU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?  </a:t>
            </a:r>
            <a:r>
              <a:rPr lang="ru-RU" sz="32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Чипси</a:t>
            </a:r>
            <a:r>
              <a:rPr lang="ru-RU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…</a:t>
            </a:r>
            <a:endParaRPr lang="ru-RU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34916" y="2262951"/>
            <a:ext cx="4149248" cy="584775"/>
          </a:xfrm>
          <a:prstGeom prst="rect">
            <a:avLst/>
          </a:prstGeom>
          <a:ln w="3810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Чипси</a:t>
            </a:r>
            <a: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– </a:t>
            </a:r>
            <a:r>
              <a:rPr lang="ru-RU" sz="3200" b="1" smtClean="0">
                <a:solidFill>
                  <a:srgbClr val="0070C0"/>
                </a:solidFill>
                <a:cs typeface="Arial" panose="020B0604020202020204" pitchFamily="34" charset="0"/>
              </a:rPr>
              <a:t>шкідливі</a:t>
            </a:r>
            <a: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98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63348" y="407564"/>
            <a:ext cx="8811364" cy="7967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s://learningapps.org/qrcode.php?id=pz9nm1go3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955" y="2234520"/>
            <a:ext cx="1196657" cy="119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3158" y="494529"/>
            <a:ext cx="8732066" cy="9328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4791" y="2010063"/>
            <a:ext cx="4368800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букву  вчилися писати?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потрібна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велика буква </a:t>
            </a:r>
            <a:r>
              <a:rPr lang="uk-UA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uk-UA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 </a:t>
            </a:r>
            <a:endParaRPr lang="uk-UA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253652" y="2147685"/>
            <a:ext cx="3489300" cy="4208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8761949" y="2622273"/>
            <a:ext cx="2748991" cy="3448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4791" y="3991263"/>
            <a:ext cx="4368800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Чайка, Черкаси, Чернігів, Чернівці</a:t>
            </a:r>
            <a:endParaRPr lang="uk-UA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5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0C00276-E035-40B9-97AD-EA609E587B4C}"/>
              </a:ext>
            </a:extLst>
          </p:cNvPr>
          <p:cNvSpPr txBox="1"/>
          <p:nvPr/>
        </p:nvSpPr>
        <p:spPr>
          <a:xfrm>
            <a:off x="5974701" y="1720337"/>
            <a:ext cx="1712958" cy="12003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Чекаю на наступний урок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36960" y="469730"/>
            <a:ext cx="9357197" cy="984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Рефлексія «Лимонний настрій». Обери емотикон, який відповідає твоєму настрою в кінці уроку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114D2C-C1D8-4522-BC61-ED45351584C4}"/>
              </a:ext>
            </a:extLst>
          </p:cNvPr>
          <p:cNvSpPr txBox="1"/>
          <p:nvPr/>
        </p:nvSpPr>
        <p:spPr>
          <a:xfrm>
            <a:off x="2253296" y="1743830"/>
            <a:ext cx="1660091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Я з усім </a:t>
            </a:r>
            <a:r>
              <a:rPr lang="uk-UA" sz="2400" b="1" dirty="0" smtClean="0">
                <a:solidFill>
                  <a:srgbClr val="0070C0"/>
                </a:solidFill>
              </a:rPr>
              <a:t>впорався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8325223" y="4523407"/>
            <a:ext cx="2268436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Все було легко та просто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FBFCE0-0251-4BB9-A612-87DA6DB82A63}"/>
              </a:ext>
            </a:extLst>
          </p:cNvPr>
          <p:cNvSpPr txBox="1"/>
          <p:nvPr/>
        </p:nvSpPr>
        <p:spPr>
          <a:xfrm>
            <a:off x="1026726" y="4669613"/>
            <a:ext cx="2084463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Було </a:t>
            </a:r>
            <a:r>
              <a:rPr lang="uk-UA" sz="2400" b="1" dirty="0" smtClean="0">
                <a:solidFill>
                  <a:srgbClr val="0070C0"/>
                </a:solidFill>
              </a:rPr>
              <a:t>складно, незрозуміло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9884936" y="1720337"/>
            <a:ext cx="1661602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Я </a:t>
            </a:r>
            <a:r>
              <a:rPr lang="uk-UA" sz="2400" b="1" dirty="0" smtClean="0">
                <a:solidFill>
                  <a:srgbClr val="0070C0"/>
                </a:solidFill>
              </a:rPr>
              <a:t>втомлений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6" y="1784577"/>
            <a:ext cx="2057687" cy="2152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72" y="4059044"/>
            <a:ext cx="2091421" cy="21567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603" y="1697081"/>
            <a:ext cx="2161482" cy="19436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852" y="3813329"/>
            <a:ext cx="1941751" cy="22511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994" y="1743830"/>
            <a:ext cx="1719513" cy="22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7879" y="439671"/>
            <a:ext cx="8732066" cy="7646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Організація класу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5619" y="1765951"/>
            <a:ext cx="6088565" cy="23243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</a:rPr>
              <a:t>Уже дзвінок нам дав сигнал:</a:t>
            </a:r>
          </a:p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bg1"/>
                </a:solidFill>
              </a:rPr>
              <a:t>Працювати</a:t>
            </a:r>
            <a:r>
              <a:rPr lang="ru-RU" sz="3200" b="1" dirty="0">
                <a:solidFill>
                  <a:schemeClr val="bg1"/>
                </a:solidFill>
              </a:rPr>
              <a:t> час настав.</a:t>
            </a:r>
          </a:p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bg1"/>
                </a:solidFill>
              </a:rPr>
              <a:t>Тож</a:t>
            </a:r>
            <a:r>
              <a:rPr lang="ru-RU" sz="3200" b="1" dirty="0">
                <a:solidFill>
                  <a:schemeClr val="bg1"/>
                </a:solidFill>
              </a:rPr>
              <a:t> і ми часу не гаймо </a:t>
            </a:r>
          </a:p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</a:rPr>
              <a:t>Роботу швидше починаймо.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097" y="1706137"/>
            <a:ext cx="4000880" cy="443818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0196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6273" y="534235"/>
            <a:ext cx="9991493" cy="817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Налаштування.  </a:t>
            </a:r>
            <a:r>
              <a:rPr lang="uk-UA" sz="3600" b="1" dirty="0">
                <a:solidFill>
                  <a:schemeClr val="bg1"/>
                </a:solidFill>
              </a:rPr>
              <a:t>Вправа «Чи все взяли на урок?»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4FC4111-E6CB-4AE7-AC6B-FD91A111A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7" b="6631"/>
          <a:stretch/>
        </p:blipFill>
        <p:spPr>
          <a:xfrm>
            <a:off x="580630" y="2198379"/>
            <a:ext cx="3448696" cy="368359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81C3F2DE-F9BC-4F94-ADCC-C9ECF60065AE}"/>
              </a:ext>
            </a:extLst>
          </p:cNvPr>
          <p:cNvSpPr/>
          <p:nvPr/>
        </p:nvSpPr>
        <p:spPr>
          <a:xfrm>
            <a:off x="4889302" y="1477659"/>
            <a:ext cx="5392122" cy="7023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Голова – щоби думати.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4B4DDB1-19F2-4129-9355-47283EADBE36}"/>
              </a:ext>
            </a:extLst>
          </p:cNvPr>
          <p:cNvSpPr/>
          <p:nvPr/>
        </p:nvSpPr>
        <p:spPr>
          <a:xfrm>
            <a:off x="4889302" y="2457630"/>
            <a:ext cx="5392122" cy="7023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Очі – щоби бачити.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98F80B7A-7092-4C05-8B8F-1C11320F7BBD}"/>
              </a:ext>
            </a:extLst>
          </p:cNvPr>
          <p:cNvSpPr/>
          <p:nvPr/>
        </p:nvSpPr>
        <p:spPr>
          <a:xfrm>
            <a:off x="4889302" y="3425068"/>
            <a:ext cx="5392122" cy="7023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Вуха – щоби чути.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FA7D727B-C46D-42C1-8F2C-3E313849BCAD}"/>
              </a:ext>
            </a:extLst>
          </p:cNvPr>
          <p:cNvSpPr/>
          <p:nvPr/>
        </p:nvSpPr>
        <p:spPr>
          <a:xfrm>
            <a:off x="4889302" y="4392507"/>
            <a:ext cx="5392123" cy="797314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Руки – щоби працювати.</a:t>
            </a:r>
          </a:p>
        </p:txBody>
      </p:sp>
      <p:sp>
        <p:nvSpPr>
          <p:cNvPr id="15" name="Сердце 14">
            <a:extLst>
              <a:ext uri="{FF2B5EF4-FFF2-40B4-BE49-F238E27FC236}">
                <a16:creationId xmlns="" xmlns:a16="http://schemas.microsoft.com/office/drawing/2014/main" id="{622F9CDE-33A9-49E4-BCF5-E104680210B7}"/>
              </a:ext>
            </a:extLst>
          </p:cNvPr>
          <p:cNvSpPr/>
          <p:nvPr/>
        </p:nvSpPr>
        <p:spPr>
          <a:xfrm>
            <a:off x="3257068" y="5128591"/>
            <a:ext cx="580300" cy="62285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408161AD-397B-4862-8B81-9BB1CF374784}"/>
              </a:ext>
            </a:extLst>
          </p:cNvPr>
          <p:cNvSpPr/>
          <p:nvPr/>
        </p:nvSpPr>
        <p:spPr>
          <a:xfrm>
            <a:off x="4889302" y="5440017"/>
            <a:ext cx="5392122" cy="79731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Серце – щоби відчувати.</a:t>
            </a:r>
          </a:p>
        </p:txBody>
      </p:sp>
    </p:spTree>
    <p:extLst>
      <p:ext uri="{BB962C8B-B14F-4D97-AF65-F5344CB8AC3E}">
        <p14:creationId xmlns:p14="http://schemas.microsoft.com/office/powerpoint/2010/main" val="15121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3729" y="452809"/>
            <a:ext cx="8732066" cy="7417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«Упіймай звук [ч]»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16814" y="1664304"/>
            <a:ext cx="4524979" cy="33425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Ч</a:t>
            </a:r>
            <a:r>
              <a:rPr lang="ru-RU" sz="2800" b="1" dirty="0"/>
              <a:t>ерез </a:t>
            </a:r>
            <a:r>
              <a:rPr lang="ru-RU" sz="2800" b="1" dirty="0" err="1"/>
              <a:t>рі</a:t>
            </a:r>
            <a:r>
              <a:rPr lang="ru-RU" sz="2800" b="1" dirty="0" err="1">
                <a:solidFill>
                  <a:srgbClr val="FF0000"/>
                </a:solidFill>
              </a:rPr>
              <a:t>ч</a:t>
            </a:r>
            <a:r>
              <a:rPr lang="ru-RU" sz="2800" b="1" dirty="0" err="1"/>
              <a:t>ку</a:t>
            </a:r>
            <a:r>
              <a:rPr lang="ru-RU" sz="2800" b="1" dirty="0"/>
              <a:t>, </a:t>
            </a:r>
            <a:r>
              <a:rPr lang="ru-RU" sz="2800" b="1" dirty="0">
                <a:solidFill>
                  <a:srgbClr val="FF0000"/>
                </a:solidFill>
              </a:rPr>
              <a:t>ч</a:t>
            </a:r>
            <a:r>
              <a:rPr lang="ru-RU" sz="2800" b="1" dirty="0"/>
              <a:t>ерез </a:t>
            </a:r>
            <a:r>
              <a:rPr lang="ru-RU" sz="2800" b="1" dirty="0" err="1"/>
              <a:t>брід</a:t>
            </a:r>
            <a:r>
              <a:rPr lang="ru-RU" sz="2800" b="1" dirty="0"/>
              <a:t> </a:t>
            </a:r>
            <a:br>
              <a:rPr lang="ru-RU" sz="2800" b="1" dirty="0"/>
            </a:br>
            <a:r>
              <a:rPr lang="ru-RU" sz="2800" b="1" dirty="0"/>
              <a:t>ходить </a:t>
            </a:r>
            <a:r>
              <a:rPr lang="ru-RU" sz="2800" b="1" dirty="0" err="1">
                <a:solidFill>
                  <a:srgbClr val="FF0000"/>
                </a:solidFill>
              </a:rPr>
              <a:t>ч</a:t>
            </a:r>
            <a:r>
              <a:rPr lang="ru-RU" sz="2800" b="1" dirty="0" err="1"/>
              <a:t>апля</a:t>
            </a:r>
            <a:r>
              <a:rPr lang="ru-RU" sz="2800" b="1" dirty="0"/>
              <a:t> на </a:t>
            </a:r>
            <a:r>
              <a:rPr lang="ru-RU" sz="2800" b="1" dirty="0" err="1"/>
              <a:t>обід</a:t>
            </a:r>
            <a:r>
              <a:rPr lang="ru-RU" sz="2800" b="1" dirty="0"/>
              <a:t>. </a:t>
            </a:r>
            <a:br>
              <a:rPr lang="ru-RU" sz="2800" b="1" dirty="0"/>
            </a:br>
            <a:r>
              <a:rPr lang="ru-RU" sz="2800" b="1" dirty="0"/>
              <a:t>Для маленьких </a:t>
            </a:r>
            <a:r>
              <a:rPr lang="ru-RU" sz="2800" b="1" dirty="0" err="1">
                <a:solidFill>
                  <a:srgbClr val="FF0000"/>
                </a:solidFill>
              </a:rPr>
              <a:t>ч</a:t>
            </a:r>
            <a:r>
              <a:rPr lang="ru-RU" sz="2800" b="1" dirty="0" err="1"/>
              <a:t>апленят</a:t>
            </a:r>
            <a:r>
              <a:rPr lang="ru-RU" sz="2800" b="1" dirty="0"/>
              <a:t> </a:t>
            </a:r>
            <a:br>
              <a:rPr lang="ru-RU" sz="2800" b="1" dirty="0"/>
            </a:br>
            <a:r>
              <a:rPr lang="ru-RU" sz="2800" b="1" dirty="0"/>
              <a:t>носить </a:t>
            </a:r>
            <a:r>
              <a:rPr lang="ru-RU" sz="2800" b="1" dirty="0" err="1">
                <a:solidFill>
                  <a:srgbClr val="FF0000"/>
                </a:solidFill>
              </a:rPr>
              <a:t>ч</a:t>
            </a:r>
            <a:r>
              <a:rPr lang="ru-RU" sz="2800" b="1" dirty="0" err="1"/>
              <a:t>апля</a:t>
            </a:r>
            <a:r>
              <a:rPr lang="ru-RU" sz="2800" b="1" dirty="0"/>
              <a:t> </a:t>
            </a:r>
            <a:r>
              <a:rPr lang="ru-RU" sz="2800" b="1" dirty="0" err="1"/>
              <a:t>жабенят</a:t>
            </a:r>
            <a:r>
              <a:rPr lang="ru-RU" sz="2800" b="1" dirty="0"/>
              <a:t>. </a:t>
            </a:r>
            <a:br>
              <a:rPr lang="ru-RU" sz="2800" b="1" dirty="0"/>
            </a:br>
            <a:r>
              <a:rPr lang="ru-RU" sz="2800" b="1" dirty="0"/>
              <a:t>А </a:t>
            </a:r>
            <a:r>
              <a:rPr lang="ru-RU" sz="2800" b="1" dirty="0" err="1"/>
              <a:t>маленькі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ч</a:t>
            </a:r>
            <a:r>
              <a:rPr lang="ru-RU" sz="2800" b="1" dirty="0" err="1"/>
              <a:t>апленята</a:t>
            </a:r>
            <a:r>
              <a:rPr lang="ru-RU" sz="2800" b="1" dirty="0"/>
              <a:t> </a:t>
            </a:r>
            <a:br>
              <a:rPr lang="ru-RU" sz="2800" b="1" dirty="0"/>
            </a:br>
            <a:r>
              <a:rPr lang="ru-RU" sz="2800" b="1" dirty="0"/>
              <a:t>скоро </a:t>
            </a:r>
            <a:r>
              <a:rPr lang="ru-RU" sz="2800" b="1" dirty="0" err="1"/>
              <a:t>будуть</a:t>
            </a:r>
            <a:r>
              <a:rPr lang="ru-RU" sz="2800" b="1" dirty="0"/>
              <a:t> </a:t>
            </a:r>
            <a:r>
              <a:rPr lang="ru-RU" sz="2800" b="1" dirty="0" err="1"/>
              <a:t>вже</a:t>
            </a:r>
            <a:r>
              <a:rPr lang="ru-RU" sz="2800" b="1" dirty="0"/>
              <a:t> </a:t>
            </a:r>
            <a:r>
              <a:rPr lang="ru-RU" sz="2800" b="1" dirty="0" err="1"/>
              <a:t>літати</a:t>
            </a:r>
            <a:r>
              <a:rPr lang="ru-RU" sz="2800" b="1" dirty="0"/>
              <a:t>.</a:t>
            </a:r>
          </a:p>
          <a:p>
            <a:pPr algn="ctr"/>
            <a:r>
              <a:rPr lang="ru-RU" sz="2800" b="1" i="1" dirty="0"/>
              <a:t>Ганна </a:t>
            </a:r>
            <a:r>
              <a:rPr lang="ru-RU" sz="2800" b="1" i="1" dirty="0" err="1"/>
              <a:t>Чубач</a:t>
            </a:r>
            <a:endParaRPr lang="ru-RU" sz="2800" b="1" i="1" dirty="0"/>
          </a:p>
        </p:txBody>
      </p:sp>
      <p:pic>
        <p:nvPicPr>
          <p:cNvPr id="3074" name="Picture 2" descr="D:\1 клас\1. Навчання грамоти\1 УРОКИ 2023\Письмо\5 Блок г ґ ж ш ь х ч\071 - Написання великої букви Ч. Письмо складів, слів і речень з вивченими буквами\2024-02-03_222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33" y="2156302"/>
            <a:ext cx="5444212" cy="235859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5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44196" y="4436480"/>
            <a:ext cx="2476975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CC"/>
                </a:solidFill>
              </a:rPr>
              <a:t>че-ре-</a:t>
            </a:r>
            <a:r>
              <a:rPr lang="ru-RU" sz="3600" b="1" dirty="0" err="1" smtClean="0">
                <a:solidFill>
                  <a:srgbClr val="CC00CC"/>
                </a:solidFill>
              </a:rPr>
              <a:t>шні</a:t>
            </a:r>
            <a:r>
              <a:rPr lang="ru-RU" sz="3600" b="1" dirty="0" smtClean="0">
                <a:solidFill>
                  <a:srgbClr val="CC00CC"/>
                </a:solidFill>
              </a:rPr>
              <a:t> </a:t>
            </a:r>
            <a:endParaRPr lang="ru-RU" sz="3600" b="1" dirty="0">
              <a:solidFill>
                <a:srgbClr val="CC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1386" y="3875936"/>
            <a:ext cx="969199" cy="52303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613238" y="4003503"/>
            <a:ext cx="261917" cy="2480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86933" y="4064085"/>
            <a:ext cx="312056" cy="12683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00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50585" y="3871535"/>
            <a:ext cx="969199" cy="52303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562613" y="4013452"/>
            <a:ext cx="261917" cy="2480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04250" y="4064085"/>
            <a:ext cx="313593" cy="12683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00C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54579" y="3875936"/>
            <a:ext cx="1397466" cy="52303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092005" y="4007237"/>
            <a:ext cx="261917" cy="2480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157457" y="4058645"/>
            <a:ext cx="368933" cy="13046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00CC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00359" y="3261163"/>
            <a:ext cx="4512960" cy="5020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Назви звуки і букви слова </a:t>
            </a:r>
            <a:r>
              <a:rPr lang="uk-UA" sz="2000" b="1" i="1" dirty="0" smtClean="0">
                <a:solidFill>
                  <a:srgbClr val="0070C0"/>
                </a:solidFill>
              </a:rPr>
              <a:t>черешні</a:t>
            </a:r>
            <a:endParaRPr lang="uk-UA" sz="2000" b="1" i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64139" y="708297"/>
            <a:ext cx="8732066" cy="736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5" y="1668003"/>
            <a:ext cx="3743634" cy="37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624318" y="4016024"/>
            <a:ext cx="368933" cy="1078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00CC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371841" y="1983798"/>
            <a:ext cx="4969996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Червоніють</a:t>
            </a:r>
            <a:r>
              <a:rPr lang="ru-RU" sz="3200" b="1" dirty="0"/>
              <a:t> </a:t>
            </a:r>
            <a:r>
              <a:rPr lang="ru-RU" sz="3200" b="1" dirty="0" err="1"/>
              <a:t>червоні</a:t>
            </a:r>
            <a:r>
              <a:rPr lang="ru-RU" sz="3200" b="1" dirty="0"/>
              <a:t> </a:t>
            </a:r>
            <a:r>
              <a:rPr lang="ru-RU" sz="3200" b="1" dirty="0" err="1"/>
              <a:t>личка</a:t>
            </a:r>
            <a:endParaRPr lang="ru-RU" sz="3200" b="1" dirty="0"/>
          </a:p>
          <a:p>
            <a:pPr algn="ctr"/>
            <a:r>
              <a:rPr lang="ru-RU" sz="3200" b="1" dirty="0"/>
              <a:t>    У </a:t>
            </a:r>
            <a:r>
              <a:rPr lang="ru-RU" sz="3200" b="1" dirty="0" err="1"/>
              <a:t>черешні</a:t>
            </a:r>
            <a:r>
              <a:rPr lang="ru-RU" sz="3200" b="1" dirty="0"/>
              <a:t> і </a:t>
            </a:r>
            <a:r>
              <a:rPr lang="ru-RU" sz="3200" b="1" dirty="0" err="1"/>
              <a:t>сунички</a:t>
            </a:r>
            <a:r>
              <a:rPr lang="ru-RU" sz="3200" b="1" dirty="0"/>
              <a:t>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625446" y="4169884"/>
            <a:ext cx="368933" cy="1078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00CC"/>
              </a:solidFill>
            </a:endParaRPr>
          </a:p>
        </p:txBody>
      </p:sp>
      <p:pic>
        <p:nvPicPr>
          <p:cNvPr id="28" name="Picture 3" descr="C:\Users\Вчитель\Desktop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00" y="3452401"/>
            <a:ext cx="1918812" cy="17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Вчитель\Desktop\images (1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10" y="1537899"/>
            <a:ext cx="1818393" cy="172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239565" y="1792560"/>
            <a:ext cx="5234548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письма ми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навчимося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рукописну велику букву 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з'єднувати її 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іншими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буквами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Складемо і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запишемо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речення за початком і малюнком. 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6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790771" y="226589"/>
            <a:ext cx="1900160" cy="229202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57094" y="555356"/>
            <a:ext cx="7799968" cy="8172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b="1" dirty="0" smtClean="0">
                <a:solidFill>
                  <a:schemeClr val="bg1"/>
                </a:solidFill>
              </a:rPr>
              <a:t>Розглянь малюнок вгорі сторінки 26 в зошиті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28879" y="4772723"/>
            <a:ext cx="3902927" cy="13153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 яких елементів </a:t>
            </a:r>
            <a:r>
              <a:rPr lang="uk-UA" sz="2000" b="1" dirty="0">
                <a:solidFill>
                  <a:schemeClr val="bg1"/>
                </a:solidFill>
              </a:rPr>
              <a:t>складається </a:t>
            </a:r>
            <a:r>
              <a:rPr lang="uk-UA" sz="2000" b="1" dirty="0" smtClean="0">
                <a:solidFill>
                  <a:schemeClr val="bg1"/>
                </a:solidFill>
              </a:rPr>
              <a:t>велика </a:t>
            </a:r>
            <a:r>
              <a:rPr lang="uk-UA" sz="2000" b="1" dirty="0">
                <a:solidFill>
                  <a:schemeClr val="bg1"/>
                </a:solidFill>
              </a:rPr>
              <a:t>рукописна буква </a:t>
            </a:r>
            <a:r>
              <a:rPr lang="uk-UA" sz="2000" b="1" dirty="0" smtClean="0">
                <a:solidFill>
                  <a:schemeClr val="bg1"/>
                </a:solidFill>
              </a:rPr>
              <a:t>Х?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Знайди елементи на малюнку й наведи їх олівцем.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6702" y="1404816"/>
            <a:ext cx="8240753" cy="1063495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Кого </a:t>
            </a:r>
            <a:r>
              <a:rPr lang="uk-UA" sz="2400" b="1" dirty="0" smtClean="0">
                <a:solidFill>
                  <a:srgbClr val="0070C0"/>
                </a:solidFill>
              </a:rPr>
              <a:t>ти бачиш </a:t>
            </a:r>
            <a:r>
              <a:rPr lang="uk-UA" sz="2400" b="1" dirty="0">
                <a:solidFill>
                  <a:srgbClr val="0070C0"/>
                </a:solidFill>
              </a:rPr>
              <a:t>на </a:t>
            </a:r>
            <a:r>
              <a:rPr lang="uk-UA" sz="2400" b="1" dirty="0" smtClean="0">
                <a:solidFill>
                  <a:srgbClr val="0070C0"/>
                </a:solidFill>
              </a:rPr>
              <a:t>лівому </a:t>
            </a:r>
            <a:r>
              <a:rPr lang="uk-UA" sz="2400" b="1" dirty="0">
                <a:solidFill>
                  <a:srgbClr val="0070C0"/>
                </a:solidFill>
              </a:rPr>
              <a:t>малюнку? Що робить дівчинка? Де вона живе? Чому </a:t>
            </a:r>
            <a:r>
              <a:rPr lang="uk-UA" sz="2400" b="1" dirty="0" smtClean="0">
                <a:solidFill>
                  <a:srgbClr val="0070C0"/>
                </a:solidFill>
              </a:rPr>
              <a:t>ти </a:t>
            </a:r>
            <a:r>
              <a:rPr lang="uk-UA" sz="2400" b="1" dirty="0">
                <a:solidFill>
                  <a:srgbClr val="0070C0"/>
                </a:solidFill>
              </a:rPr>
              <a:t>так </a:t>
            </a:r>
            <a:r>
              <a:rPr lang="uk-UA" sz="2400" b="1" dirty="0" smtClean="0">
                <a:solidFill>
                  <a:srgbClr val="0070C0"/>
                </a:solidFill>
              </a:rPr>
              <a:t>думаєш? </a:t>
            </a:r>
            <a:r>
              <a:rPr lang="uk-UA" sz="2400" b="1" dirty="0">
                <a:solidFill>
                  <a:srgbClr val="0070C0"/>
                </a:solidFill>
              </a:rPr>
              <a:t>Що робить хлопчик? Де він живе? Чому </a:t>
            </a:r>
            <a:r>
              <a:rPr lang="uk-UA" sz="2400" b="1" dirty="0" smtClean="0">
                <a:solidFill>
                  <a:srgbClr val="0070C0"/>
                </a:solidFill>
              </a:rPr>
              <a:t>ти </a:t>
            </a:r>
            <a:r>
              <a:rPr lang="uk-UA" sz="2400" b="1" dirty="0">
                <a:solidFill>
                  <a:srgbClr val="0070C0"/>
                </a:solidFill>
              </a:rPr>
              <a:t>так </a:t>
            </a:r>
            <a:r>
              <a:rPr lang="uk-UA" sz="2400" b="1" dirty="0" smtClean="0">
                <a:solidFill>
                  <a:srgbClr val="0070C0"/>
                </a:solidFill>
              </a:rPr>
              <a:t>думаєш?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1429" t="16454" r="33613" b="33102"/>
          <a:stretch/>
        </p:blipFill>
        <p:spPr>
          <a:xfrm>
            <a:off x="1052343" y="2527107"/>
            <a:ext cx="6896991" cy="356094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8028879" y="2527107"/>
            <a:ext cx="3902927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Місто і село, в яких живуть зображені на малюнку діти, починаються на букву «</a:t>
            </a:r>
            <a:r>
              <a:rPr lang="uk-UA" sz="2000" b="1" dirty="0" err="1">
                <a:solidFill>
                  <a:schemeClr val="bg1"/>
                </a:solidFill>
              </a:rPr>
              <a:t>че</a:t>
            </a:r>
            <a:r>
              <a:rPr lang="uk-UA" sz="2000" b="1" dirty="0">
                <a:solidFill>
                  <a:schemeClr val="bg1"/>
                </a:solidFill>
              </a:rPr>
              <a:t>».  Спробуй здогадатися, як вони можуть називатися. З якої букви треба писати ці назви?</a:t>
            </a:r>
          </a:p>
        </p:txBody>
      </p:sp>
    </p:spTree>
    <p:extLst>
      <p:ext uri="{BB962C8B-B14F-4D97-AF65-F5344CB8AC3E}">
        <p14:creationId xmlns:p14="http://schemas.microsoft.com/office/powerpoint/2010/main" val="12869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2170" y="516673"/>
            <a:ext cx="8732066" cy="8437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Вправа для очей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Загадки про черепах (для детей), загадки про черепах для самых маленьких  ребят малышей ребенка школьника 1 2 3 4 5 6 лет класс дет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50" y="1570182"/>
            <a:ext cx="1868321" cy="121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Загадки про черепах (для детей), загадки про черепах для самых маленьких  ребят малышей ребенка школьника 1 2 3 4 5 6 лет класс дет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50" y="3357367"/>
            <a:ext cx="1868321" cy="121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Загадки про черепах (для детей), загадки про черепах для самых маленьких  ребят малышей ребенка школьника 1 2 3 4 5 6 лет класс детс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9" y="5144552"/>
            <a:ext cx="1868321" cy="121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21237 0.1125 C 0.25638 0.13773 0.32279 0.15162 0.39258 0.15162 C 0.47174 0.15162 0.53529 0.13773 0.5793 0.1125 L 0.7918 3.7037E-7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3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21237 0.1125 C 0.25638 0.13773 0.32279 0.15162 0.39258 0.15162 C 0.47174 0.15162 0.53529 0.13773 0.5793 0.1125 L 0.7918 2.22222E-6 " pathEditMode="relative" rAng="0" ptsTypes="AAAAA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3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21237 0.1125 C 0.25638 0.13773 0.32279 0.15162 0.39258 0.15162 C 0.47174 0.15162 0.53529 0.13773 0.5793 0.1125 L 0.7918 4.07407E-6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3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40263" y="514577"/>
            <a:ext cx="8485498" cy="935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Вчимося </a:t>
            </a:r>
            <a:r>
              <a:rPr lang="ru-RU" sz="4000" b="1" dirty="0" err="1">
                <a:solidFill>
                  <a:schemeClr val="bg1"/>
                </a:solidFill>
              </a:rPr>
              <a:t>писати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33450" y="37147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33450" y="47053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33450" y="215265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33450" y="628650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3345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25830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095875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ілінія: фігура 4">
            <a:extLst>
              <a:ext uri="{FF2B5EF4-FFF2-40B4-BE49-F238E27FC236}">
                <a16:creationId xmlns:a16="http://schemas.microsoft.com/office/drawing/2014/main" xmlns="" id="{0745B58F-EC14-4556-B115-EE9FC6823846}"/>
              </a:ext>
            </a:extLst>
          </p:cNvPr>
          <p:cNvSpPr/>
          <p:nvPr/>
        </p:nvSpPr>
        <p:spPr>
          <a:xfrm>
            <a:off x="4975315" y="2122322"/>
            <a:ext cx="1721229" cy="2519864"/>
          </a:xfrm>
          <a:custGeom>
            <a:avLst/>
            <a:gdLst>
              <a:gd name="connsiteX0" fmla="*/ 0 w 1706919"/>
              <a:gd name="connsiteY0" fmla="*/ 456178 h 2519863"/>
              <a:gd name="connsiteX1" fmla="*/ 361950 w 1706919"/>
              <a:gd name="connsiteY1" fmla="*/ 84703 h 2519863"/>
              <a:gd name="connsiteX2" fmla="*/ 781050 w 1706919"/>
              <a:gd name="connsiteY2" fmla="*/ 37078 h 2519863"/>
              <a:gd name="connsiteX3" fmla="*/ 628650 w 1706919"/>
              <a:gd name="connsiteY3" fmla="*/ 541903 h 2519863"/>
              <a:gd name="connsiteX4" fmla="*/ 295275 w 1706919"/>
              <a:gd name="connsiteY4" fmla="*/ 1256278 h 2519863"/>
              <a:gd name="connsiteX5" fmla="*/ 438150 w 1706919"/>
              <a:gd name="connsiteY5" fmla="*/ 1513453 h 2519863"/>
              <a:gd name="connsiteX6" fmla="*/ 1000125 w 1706919"/>
              <a:gd name="connsiteY6" fmla="*/ 1208653 h 2519863"/>
              <a:gd name="connsiteX7" fmla="*/ 1704975 w 1706919"/>
              <a:gd name="connsiteY7" fmla="*/ 65653 h 2519863"/>
              <a:gd name="connsiteX8" fmla="*/ 771525 w 1706919"/>
              <a:gd name="connsiteY8" fmla="*/ 2132578 h 2519863"/>
              <a:gd name="connsiteX9" fmla="*/ 1047750 w 1706919"/>
              <a:gd name="connsiteY9" fmla="*/ 2513578 h 2519863"/>
              <a:gd name="connsiteX10" fmla="*/ 1543050 w 1706919"/>
              <a:gd name="connsiteY10" fmla="*/ 2027803 h 2519863"/>
              <a:gd name="connsiteX0" fmla="*/ 0 w 1793153"/>
              <a:gd name="connsiteY0" fmla="*/ 554884 h 2618569"/>
              <a:gd name="connsiteX1" fmla="*/ 361950 w 1793153"/>
              <a:gd name="connsiteY1" fmla="*/ 183409 h 2618569"/>
              <a:gd name="connsiteX2" fmla="*/ 781050 w 1793153"/>
              <a:gd name="connsiteY2" fmla="*/ 135784 h 2618569"/>
              <a:gd name="connsiteX3" fmla="*/ 628650 w 1793153"/>
              <a:gd name="connsiteY3" fmla="*/ 640609 h 2618569"/>
              <a:gd name="connsiteX4" fmla="*/ 295275 w 1793153"/>
              <a:gd name="connsiteY4" fmla="*/ 1354984 h 2618569"/>
              <a:gd name="connsiteX5" fmla="*/ 438150 w 1793153"/>
              <a:gd name="connsiteY5" fmla="*/ 1612159 h 2618569"/>
              <a:gd name="connsiteX6" fmla="*/ 1000125 w 1793153"/>
              <a:gd name="connsiteY6" fmla="*/ 1307359 h 2618569"/>
              <a:gd name="connsiteX7" fmla="*/ 1704975 w 1793153"/>
              <a:gd name="connsiteY7" fmla="*/ 164359 h 2618569"/>
              <a:gd name="connsiteX8" fmla="*/ 771525 w 1793153"/>
              <a:gd name="connsiteY8" fmla="*/ 2231284 h 2618569"/>
              <a:gd name="connsiteX9" fmla="*/ 1047750 w 1793153"/>
              <a:gd name="connsiteY9" fmla="*/ 2612284 h 2618569"/>
              <a:gd name="connsiteX10" fmla="*/ 1543050 w 1793153"/>
              <a:gd name="connsiteY10" fmla="*/ 2126509 h 2618569"/>
              <a:gd name="connsiteX0" fmla="*/ 0 w 1743523"/>
              <a:gd name="connsiteY0" fmla="*/ 469670 h 2533355"/>
              <a:gd name="connsiteX1" fmla="*/ 361950 w 1743523"/>
              <a:gd name="connsiteY1" fmla="*/ 98195 h 2533355"/>
              <a:gd name="connsiteX2" fmla="*/ 781050 w 1743523"/>
              <a:gd name="connsiteY2" fmla="*/ 50570 h 2533355"/>
              <a:gd name="connsiteX3" fmla="*/ 628650 w 1743523"/>
              <a:gd name="connsiteY3" fmla="*/ 555395 h 2533355"/>
              <a:gd name="connsiteX4" fmla="*/ 295275 w 1743523"/>
              <a:gd name="connsiteY4" fmla="*/ 1269770 h 2533355"/>
              <a:gd name="connsiteX5" fmla="*/ 438150 w 1743523"/>
              <a:gd name="connsiteY5" fmla="*/ 1526945 h 2533355"/>
              <a:gd name="connsiteX6" fmla="*/ 1000125 w 1743523"/>
              <a:gd name="connsiteY6" fmla="*/ 1222145 h 2533355"/>
              <a:gd name="connsiteX7" fmla="*/ 1704975 w 1743523"/>
              <a:gd name="connsiteY7" fmla="*/ 79145 h 2533355"/>
              <a:gd name="connsiteX8" fmla="*/ 771525 w 1743523"/>
              <a:gd name="connsiteY8" fmla="*/ 2146070 h 2533355"/>
              <a:gd name="connsiteX9" fmla="*/ 1047750 w 1743523"/>
              <a:gd name="connsiteY9" fmla="*/ 2527070 h 2533355"/>
              <a:gd name="connsiteX10" fmla="*/ 1543050 w 1743523"/>
              <a:gd name="connsiteY10" fmla="*/ 2041295 h 2533355"/>
              <a:gd name="connsiteX0" fmla="*/ 0 w 1743523"/>
              <a:gd name="connsiteY0" fmla="*/ 456179 h 2519864"/>
              <a:gd name="connsiteX1" fmla="*/ 361950 w 1743523"/>
              <a:gd name="connsiteY1" fmla="*/ 84704 h 2519864"/>
              <a:gd name="connsiteX2" fmla="*/ 781050 w 1743523"/>
              <a:gd name="connsiteY2" fmla="*/ 37079 h 2519864"/>
              <a:gd name="connsiteX3" fmla="*/ 628650 w 1743523"/>
              <a:gd name="connsiteY3" fmla="*/ 541904 h 2519864"/>
              <a:gd name="connsiteX4" fmla="*/ 295275 w 1743523"/>
              <a:gd name="connsiteY4" fmla="*/ 1256279 h 2519864"/>
              <a:gd name="connsiteX5" fmla="*/ 438150 w 1743523"/>
              <a:gd name="connsiteY5" fmla="*/ 1513454 h 2519864"/>
              <a:gd name="connsiteX6" fmla="*/ 1000125 w 1743523"/>
              <a:gd name="connsiteY6" fmla="*/ 1208654 h 2519864"/>
              <a:gd name="connsiteX7" fmla="*/ 1704975 w 1743523"/>
              <a:gd name="connsiteY7" fmla="*/ 65654 h 2519864"/>
              <a:gd name="connsiteX8" fmla="*/ 771525 w 1743523"/>
              <a:gd name="connsiteY8" fmla="*/ 2132579 h 2519864"/>
              <a:gd name="connsiteX9" fmla="*/ 1047750 w 1743523"/>
              <a:gd name="connsiteY9" fmla="*/ 2513579 h 2519864"/>
              <a:gd name="connsiteX10" fmla="*/ 1543050 w 1743523"/>
              <a:gd name="connsiteY10" fmla="*/ 2027804 h 2519864"/>
              <a:gd name="connsiteX0" fmla="*/ 0 w 1728001"/>
              <a:gd name="connsiteY0" fmla="*/ 456179 h 2519864"/>
              <a:gd name="connsiteX1" fmla="*/ 361950 w 1728001"/>
              <a:gd name="connsiteY1" fmla="*/ 84704 h 2519864"/>
              <a:gd name="connsiteX2" fmla="*/ 781050 w 1728001"/>
              <a:gd name="connsiteY2" fmla="*/ 37079 h 2519864"/>
              <a:gd name="connsiteX3" fmla="*/ 628650 w 1728001"/>
              <a:gd name="connsiteY3" fmla="*/ 541904 h 2519864"/>
              <a:gd name="connsiteX4" fmla="*/ 295275 w 1728001"/>
              <a:gd name="connsiteY4" fmla="*/ 1256279 h 2519864"/>
              <a:gd name="connsiteX5" fmla="*/ 438150 w 1728001"/>
              <a:gd name="connsiteY5" fmla="*/ 1513454 h 2519864"/>
              <a:gd name="connsiteX6" fmla="*/ 1000125 w 1728001"/>
              <a:gd name="connsiteY6" fmla="*/ 1208654 h 2519864"/>
              <a:gd name="connsiteX7" fmla="*/ 1704975 w 1728001"/>
              <a:gd name="connsiteY7" fmla="*/ 65654 h 2519864"/>
              <a:gd name="connsiteX8" fmla="*/ 771525 w 1728001"/>
              <a:gd name="connsiteY8" fmla="*/ 2132579 h 2519864"/>
              <a:gd name="connsiteX9" fmla="*/ 1047750 w 1728001"/>
              <a:gd name="connsiteY9" fmla="*/ 2513579 h 2519864"/>
              <a:gd name="connsiteX10" fmla="*/ 1543050 w 1728001"/>
              <a:gd name="connsiteY10" fmla="*/ 2027804 h 2519864"/>
              <a:gd name="connsiteX0" fmla="*/ 0 w 1721229"/>
              <a:gd name="connsiteY0" fmla="*/ 456179 h 2519864"/>
              <a:gd name="connsiteX1" fmla="*/ 361950 w 1721229"/>
              <a:gd name="connsiteY1" fmla="*/ 84704 h 2519864"/>
              <a:gd name="connsiteX2" fmla="*/ 781050 w 1721229"/>
              <a:gd name="connsiteY2" fmla="*/ 37079 h 2519864"/>
              <a:gd name="connsiteX3" fmla="*/ 628650 w 1721229"/>
              <a:gd name="connsiteY3" fmla="*/ 541904 h 2519864"/>
              <a:gd name="connsiteX4" fmla="*/ 295275 w 1721229"/>
              <a:gd name="connsiteY4" fmla="*/ 1256279 h 2519864"/>
              <a:gd name="connsiteX5" fmla="*/ 438150 w 1721229"/>
              <a:gd name="connsiteY5" fmla="*/ 1513454 h 2519864"/>
              <a:gd name="connsiteX6" fmla="*/ 1000125 w 1721229"/>
              <a:gd name="connsiteY6" fmla="*/ 1208654 h 2519864"/>
              <a:gd name="connsiteX7" fmla="*/ 1704975 w 1721229"/>
              <a:gd name="connsiteY7" fmla="*/ 65654 h 2519864"/>
              <a:gd name="connsiteX8" fmla="*/ 771525 w 1721229"/>
              <a:gd name="connsiteY8" fmla="*/ 2132579 h 2519864"/>
              <a:gd name="connsiteX9" fmla="*/ 1047750 w 1721229"/>
              <a:gd name="connsiteY9" fmla="*/ 2513579 h 2519864"/>
              <a:gd name="connsiteX10" fmla="*/ 1543050 w 1721229"/>
              <a:gd name="connsiteY10" fmla="*/ 2027804 h 251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1229" h="2519864">
                <a:moveTo>
                  <a:pt x="0" y="456179"/>
                </a:moveTo>
                <a:cubicBezTo>
                  <a:pt x="115887" y="305366"/>
                  <a:pt x="231775" y="154554"/>
                  <a:pt x="361950" y="84704"/>
                </a:cubicBezTo>
                <a:cubicBezTo>
                  <a:pt x="492125" y="14854"/>
                  <a:pt x="736600" y="-39121"/>
                  <a:pt x="781050" y="37079"/>
                </a:cubicBezTo>
                <a:cubicBezTo>
                  <a:pt x="825500" y="113279"/>
                  <a:pt x="709613" y="338704"/>
                  <a:pt x="628650" y="541904"/>
                </a:cubicBezTo>
                <a:cubicBezTo>
                  <a:pt x="547687" y="745104"/>
                  <a:pt x="327025" y="1094354"/>
                  <a:pt x="295275" y="1256279"/>
                </a:cubicBezTo>
                <a:cubicBezTo>
                  <a:pt x="263525" y="1418204"/>
                  <a:pt x="320675" y="1521391"/>
                  <a:pt x="438150" y="1513454"/>
                </a:cubicBezTo>
                <a:cubicBezTo>
                  <a:pt x="555625" y="1505517"/>
                  <a:pt x="788988" y="1449954"/>
                  <a:pt x="1000125" y="1208654"/>
                </a:cubicBezTo>
                <a:cubicBezTo>
                  <a:pt x="1211262" y="967354"/>
                  <a:pt x="1828800" y="-155008"/>
                  <a:pt x="1704975" y="65654"/>
                </a:cubicBezTo>
                <a:cubicBezTo>
                  <a:pt x="1581150" y="286316"/>
                  <a:pt x="881062" y="1724592"/>
                  <a:pt x="771525" y="2132579"/>
                </a:cubicBezTo>
                <a:cubicBezTo>
                  <a:pt x="661988" y="2540566"/>
                  <a:pt x="919163" y="2531041"/>
                  <a:pt x="1047750" y="2513579"/>
                </a:cubicBezTo>
                <a:cubicBezTo>
                  <a:pt x="1176337" y="2496117"/>
                  <a:pt x="1359693" y="2261960"/>
                  <a:pt x="1543050" y="2027804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Овал 25"/>
          <p:cNvSpPr/>
          <p:nvPr/>
        </p:nvSpPr>
        <p:spPr>
          <a:xfrm>
            <a:off x="4975315" y="2490544"/>
            <a:ext cx="78178" cy="764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4404" y="1634041"/>
            <a:ext cx="467602" cy="894706"/>
          </a:xfrm>
          <a:prstGeom prst="rect">
            <a:avLst/>
          </a:prstGeom>
        </p:spPr>
      </p:pic>
      <p:pic>
        <p:nvPicPr>
          <p:cNvPr id="25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7" y="2015914"/>
            <a:ext cx="3743634" cy="37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02344 -0.04259 L 0.04219 -0.05972 L 0.06054 -0.05833 L 0.06484 -0.04953 L 0.04961 0.02639 L 0.02617 0.10556 L 0.02226 0.14028 L 0.02812 0.15741 L 0.03945 0.16112 L 0.0625 0.14352 L 0.08437 0.10556 L 0.10547 0.05278 L 0.13906 -0.05509 L 0.07265 0.19723 L 0.06094 0.26019 L 0.06172 0.28936 L 0.0707 0.30556 L 0.08086 0.30695 L 0.0914 0.30047 L 0.11015 0.26806 L 0.12578 0.23612 " pathEditMode="relative" rAng="0" ptsTypes="AAAAAAAAAAAAAAAAAAAAAA">
                                      <p:cBhvr>
                                        <p:cTn id="14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7187" r="40028" b="58959"/>
          <a:stretch/>
        </p:blipFill>
        <p:spPr>
          <a:xfrm>
            <a:off x="864000" y="2103076"/>
            <a:ext cx="9468000" cy="295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t="45122" r="77119" b="40467"/>
          <a:stretch/>
        </p:blipFill>
        <p:spPr>
          <a:xfrm>
            <a:off x="999944" y="1956807"/>
            <a:ext cx="769988" cy="9930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9" t="47400" r="48742" b="40768"/>
          <a:stretch/>
        </p:blipFill>
        <p:spPr>
          <a:xfrm>
            <a:off x="1130206" y="4061959"/>
            <a:ext cx="967748" cy="8153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t="44184" r="39377" b="40771"/>
          <a:stretch/>
        </p:blipFill>
        <p:spPr>
          <a:xfrm>
            <a:off x="1004283" y="2868443"/>
            <a:ext cx="997527" cy="1036763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t="45122" r="77119" b="40467"/>
          <a:stretch/>
        </p:blipFill>
        <p:spPr>
          <a:xfrm>
            <a:off x="2162306" y="1968234"/>
            <a:ext cx="769988" cy="99306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t="45122" r="77119" b="40467"/>
          <a:stretch/>
        </p:blipFill>
        <p:spPr>
          <a:xfrm>
            <a:off x="3330801" y="1956659"/>
            <a:ext cx="769988" cy="993064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t="45122" r="77119" b="40467"/>
          <a:stretch/>
        </p:blipFill>
        <p:spPr>
          <a:xfrm>
            <a:off x="4499296" y="1957897"/>
            <a:ext cx="769988" cy="993064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t="45122" r="77119" b="40467"/>
          <a:stretch/>
        </p:blipFill>
        <p:spPr>
          <a:xfrm>
            <a:off x="5663768" y="1963385"/>
            <a:ext cx="769988" cy="993064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t="45122" r="77119" b="40467"/>
          <a:stretch/>
        </p:blipFill>
        <p:spPr>
          <a:xfrm>
            <a:off x="6847928" y="1963385"/>
            <a:ext cx="769988" cy="993064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t="45122" r="77119" b="40467"/>
          <a:stretch/>
        </p:blipFill>
        <p:spPr>
          <a:xfrm>
            <a:off x="8047861" y="1956659"/>
            <a:ext cx="769988" cy="993064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t="45122" r="77119" b="40467"/>
          <a:stretch/>
        </p:blipFill>
        <p:spPr>
          <a:xfrm>
            <a:off x="9167084" y="1963385"/>
            <a:ext cx="769988" cy="993064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9" t="47400" r="48742" b="40768"/>
          <a:stretch/>
        </p:blipFill>
        <p:spPr>
          <a:xfrm>
            <a:off x="2135514" y="4066472"/>
            <a:ext cx="967748" cy="815372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t="44184" r="39377" b="40771"/>
          <a:stretch/>
        </p:blipFill>
        <p:spPr>
          <a:xfrm>
            <a:off x="2021199" y="2879035"/>
            <a:ext cx="997527" cy="103676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t="38775" r="63964" b="44744"/>
          <a:stretch/>
        </p:blipFill>
        <p:spPr>
          <a:xfrm>
            <a:off x="4593000" y="2799260"/>
            <a:ext cx="2100468" cy="135344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t="38775" r="63964" b="44744"/>
          <a:stretch/>
        </p:blipFill>
        <p:spPr>
          <a:xfrm>
            <a:off x="7407478" y="2799260"/>
            <a:ext cx="2100468" cy="13534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3" t="40366" r="48049" b="43153"/>
          <a:stretch/>
        </p:blipFill>
        <p:spPr>
          <a:xfrm>
            <a:off x="4613534" y="3922939"/>
            <a:ext cx="2100468" cy="135344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3" t="40366" r="48049" b="43153"/>
          <a:stretch/>
        </p:blipFill>
        <p:spPr>
          <a:xfrm>
            <a:off x="7089192" y="3897301"/>
            <a:ext cx="2100468" cy="135344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298413" y="497515"/>
            <a:ext cx="8404523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Напиши велику рукописну букву </a:t>
            </a:r>
            <a:r>
              <a:rPr lang="uk-UA" sz="3200" b="1" i="1" dirty="0" smtClean="0">
                <a:solidFill>
                  <a:schemeClr val="bg1"/>
                </a:solidFill>
              </a:rPr>
              <a:t>Ч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першому рядку </a:t>
            </a:r>
            <a:r>
              <a:rPr lang="uk-UA" sz="3200" b="1" dirty="0">
                <a:solidFill>
                  <a:schemeClr val="bg1"/>
                </a:solidFill>
              </a:rPr>
              <a:t>за </a:t>
            </a:r>
            <a:r>
              <a:rPr lang="uk-UA" sz="3200" b="1" dirty="0" smtClean="0">
                <a:solidFill>
                  <a:schemeClr val="bg1"/>
                </a:solidFill>
              </a:rPr>
              <a:t>зразком 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3725" y="497515"/>
            <a:ext cx="9659939" cy="1314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склади, слова у наступних рядках.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Поділи слова на склади.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26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830257" y="962168"/>
            <a:ext cx="2175534" cy="2012131"/>
          </a:xfrm>
          <a:prstGeom prst="rect">
            <a:avLst/>
          </a:prstGeom>
        </p:spPr>
      </p:pic>
      <p:sp>
        <p:nvSpPr>
          <p:cNvPr id="30" name="Дуга 29"/>
          <p:cNvSpPr/>
          <p:nvPr/>
        </p:nvSpPr>
        <p:spPr>
          <a:xfrm rot="9303105">
            <a:off x="4701340" y="3085551"/>
            <a:ext cx="1321305" cy="708641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9429371">
            <a:off x="5459908" y="3365502"/>
            <a:ext cx="926517" cy="431019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9587898">
            <a:off x="4799402" y="4099330"/>
            <a:ext cx="1680011" cy="626669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8387237">
            <a:off x="5640905" y="4046610"/>
            <a:ext cx="939095" cy="758885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9044213">
            <a:off x="5923623" y="3274322"/>
            <a:ext cx="1020265" cy="486278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t="44184" r="39377" b="40771"/>
          <a:stretch/>
        </p:blipFill>
        <p:spPr>
          <a:xfrm>
            <a:off x="3103262" y="2860538"/>
            <a:ext cx="997527" cy="103676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9" t="47400" r="48742" b="40768"/>
          <a:stretch/>
        </p:blipFill>
        <p:spPr>
          <a:xfrm>
            <a:off x="3255662" y="4054907"/>
            <a:ext cx="967748" cy="81537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733468" y="3110299"/>
            <a:ext cx="2243179" cy="208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3" grpId="0" animBg="1"/>
      <p:bldP spid="34" grpId="0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44306</TotalTime>
  <Words>467</Words>
  <Application>Microsoft Office PowerPoint</Application>
  <PresentationFormat>Произвольный</PresentationFormat>
  <Paragraphs>79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2827</cp:revision>
  <dcterms:created xsi:type="dcterms:W3CDTF">2018-01-05T16:38:53Z</dcterms:created>
  <dcterms:modified xsi:type="dcterms:W3CDTF">2024-02-04T13:25:37Z</dcterms:modified>
</cp:coreProperties>
</file>