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835" r:id="rId3"/>
    <p:sldId id="836" r:id="rId4"/>
    <p:sldId id="837" r:id="rId5"/>
    <p:sldId id="829" r:id="rId6"/>
    <p:sldId id="838" r:id="rId7"/>
    <p:sldId id="622" r:id="rId8"/>
    <p:sldId id="630" r:id="rId9"/>
    <p:sldId id="790" r:id="rId10"/>
    <p:sldId id="824" r:id="rId11"/>
    <p:sldId id="750" r:id="rId12"/>
    <p:sldId id="839" r:id="rId13"/>
    <p:sldId id="791" r:id="rId14"/>
    <p:sldId id="830" r:id="rId15"/>
    <p:sldId id="842" r:id="rId16"/>
    <p:sldId id="843" r:id="rId17"/>
    <p:sldId id="831" r:id="rId18"/>
    <p:sldId id="841" r:id="rId19"/>
    <p:sldId id="352" r:id="rId20"/>
    <p:sldId id="84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FF3300"/>
    <a:srgbClr val="EF71CE"/>
    <a:srgbClr val="463EDE"/>
    <a:srgbClr val="295FFF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iibng7rt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91951" y="4364661"/>
            <a:ext cx="9998017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Велика буква Ч. </a:t>
            </a:r>
            <a:r>
              <a:rPr lang="ru-RU" sz="4800" b="1" dirty="0" err="1">
                <a:solidFill>
                  <a:schemeClr val="bg1"/>
                </a:solidFill>
              </a:rPr>
              <a:t>Читання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 і тексту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літерами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89" y="943522"/>
            <a:ext cx="2560201" cy="29414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2864" y="1585333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</a:t>
            </a:r>
            <a:r>
              <a:rPr lang="en-US" sz="2800" b="1" dirty="0" smtClean="0">
                <a:solidFill>
                  <a:schemeClr val="bg1"/>
                </a:solidFill>
              </a:rPr>
              <a:t>1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5396" y="494529"/>
            <a:ext cx="8732066" cy="854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«</a:t>
            </a:r>
            <a:r>
              <a:rPr lang="ru-RU" sz="4000" b="1" dirty="0" err="1" smtClean="0">
                <a:solidFill>
                  <a:schemeClr val="bg1"/>
                </a:solidFill>
              </a:rPr>
              <a:t>Входження</a:t>
            </a:r>
            <a:r>
              <a:rPr lang="ru-RU" sz="4000" b="1" dirty="0" smtClean="0">
                <a:solidFill>
                  <a:schemeClr val="bg1"/>
                </a:solidFill>
              </a:rPr>
              <a:t> в </a:t>
            </a:r>
            <a:r>
              <a:rPr lang="ru-RU" sz="40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71" y="5375854"/>
            <a:ext cx="1912721" cy="11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62925" y="1527144"/>
            <a:ext cx="7272516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ілюстрації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відбувається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картинці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гадаєш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йтиметься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530"/>
          <a:stretch/>
        </p:blipFill>
        <p:spPr>
          <a:xfrm>
            <a:off x="1962924" y="3096804"/>
            <a:ext cx="7591623" cy="339081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016482" y="445745"/>
            <a:ext cx="8756193" cy="765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smtClean="0">
                <a:solidFill>
                  <a:schemeClr val="bg1"/>
                </a:solidFill>
              </a:rPr>
              <a:t>заголовок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781" y="1211580"/>
            <a:ext cx="11021250" cy="51706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    Від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спеки річка ніби схудла. У ній поменшало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води. Там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, де була вода, тепер лежать іржаві консервні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банки, покручений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дріт, різні поламані речі.</a:t>
            </a:r>
          </a:p>
          <a:p>
            <a:pPr algn="just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    Сергійко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ніколи не бачив річку в такому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поганому стані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. Соромно стало йому за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хлопців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, за себе, за всіх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... Навіть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здалось, ніби річка хвора і просить:</a:t>
            </a:r>
          </a:p>
          <a:p>
            <a:pPr algn="just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Вилікуйте мене, </a:t>
            </a:r>
            <a:r>
              <a:rPr lang="uk-UA" sz="3000" b="1" dirty="0" err="1">
                <a:solidFill>
                  <a:schemeClr val="accent2">
                    <a:lumMod val="75000"/>
                  </a:schemeClr>
                </a:solidFill>
              </a:rPr>
              <a:t>приберіть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сміття.</a:t>
            </a:r>
            <a:endParaRPr lang="uk-UA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    Сергійко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негайно приступив до роботи, почав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чистити річку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Друзі прийдуть, — думав він, — і </a:t>
            </a:r>
            <a:r>
              <a:rPr lang="uk-UA" sz="3000" b="1" dirty="0" err="1">
                <a:solidFill>
                  <a:schemeClr val="accent2">
                    <a:lumMod val="75000"/>
                  </a:schemeClr>
                </a:solidFill>
              </a:rPr>
              <a:t>захочуть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допомогти. </a:t>
            </a:r>
            <a:r>
              <a:rPr lang="uk-UA" sz="3000" b="1" dirty="0" err="1" smtClean="0">
                <a:solidFill>
                  <a:schemeClr val="accent2">
                    <a:lumMod val="75000"/>
                  </a:schemeClr>
                </a:solidFill>
              </a:rPr>
              <a:t>Річчина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хвороба </a:t>
            </a:r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виліковна.</a:t>
            </a:r>
          </a:p>
          <a:p>
            <a:pPr algn="ctr"/>
            <a:r>
              <a:rPr lang="uk-UA" sz="3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За Василем Струтинським</a:t>
            </a:r>
            <a:endParaRPr lang="uk-UA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3194" y="3217895"/>
            <a:ext cx="223936" cy="289250"/>
          </a:xfrm>
          <a:prstGeom prst="rect">
            <a:avLst/>
          </a:prstGeom>
          <a:noFill/>
          <a:ln w="19050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11261" y="4097693"/>
            <a:ext cx="223936" cy="289250"/>
          </a:xfrm>
          <a:prstGeom prst="rect">
            <a:avLst/>
          </a:prstGeom>
          <a:noFill/>
          <a:ln w="19050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40730"/>
            <a:ext cx="1074420" cy="10172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18411" y="5743129"/>
            <a:ext cx="266486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63672" y="1623060"/>
            <a:ext cx="6706258" cy="42976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</a:pPr>
            <a:r>
              <a:rPr lang="ru-RU" sz="2800" b="1" dirty="0"/>
              <a:t>Як </a:t>
            </a:r>
            <a:r>
              <a:rPr lang="ru-RU" sz="2800" b="1" dirty="0" err="1"/>
              <a:t>т</a:t>
            </a:r>
            <a:r>
              <a:rPr lang="ru-RU" sz="2800" b="1" dirty="0" err="1" smtClean="0"/>
              <a:t>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розумієш</a:t>
            </a:r>
            <a:r>
              <a:rPr lang="ru-RU" sz="2800" b="1" dirty="0" smtClean="0"/>
              <a:t> </a:t>
            </a:r>
            <a:r>
              <a:rPr lang="ru-RU" sz="2800" b="1" dirty="0" err="1"/>
              <a:t>значення</a:t>
            </a:r>
            <a:r>
              <a:rPr lang="ru-RU" sz="2800" b="1" dirty="0"/>
              <a:t> </a:t>
            </a:r>
            <a:r>
              <a:rPr lang="ru-RU" sz="2800" b="1" dirty="0" err="1"/>
              <a:t>висловів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    </a:t>
            </a:r>
            <a:r>
              <a:rPr lang="ru-RU" sz="2800" b="1" i="1" dirty="0" err="1" smtClean="0">
                <a:solidFill>
                  <a:srgbClr val="FFFF00"/>
                </a:solidFill>
              </a:rPr>
              <a:t>від</a:t>
            </a:r>
            <a:r>
              <a:rPr lang="ru-RU" sz="2800" b="1" i="1" dirty="0" smtClean="0">
                <a:solidFill>
                  <a:srgbClr val="FFFF00"/>
                </a:solidFill>
              </a:rPr>
              <a:t> </a:t>
            </a:r>
            <a:r>
              <a:rPr lang="ru-RU" sz="2800" b="1" i="1" dirty="0">
                <a:solidFill>
                  <a:srgbClr val="FFFF00"/>
                </a:solidFill>
              </a:rPr>
              <a:t>спеки </a:t>
            </a:r>
            <a:r>
              <a:rPr lang="ru-RU" sz="2800" b="1" i="1" dirty="0" err="1">
                <a:solidFill>
                  <a:srgbClr val="FFFF00"/>
                </a:solidFill>
              </a:rPr>
              <a:t>річка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ніби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схудла</a:t>
            </a:r>
            <a:r>
              <a:rPr lang="ru-RU" sz="2800" b="1" i="1" dirty="0">
                <a:solidFill>
                  <a:schemeClr val="bg1"/>
                </a:solidFill>
              </a:rPr>
              <a:t>,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endParaRPr lang="ru-RU" sz="2800" b="1" i="1" dirty="0" smtClean="0">
              <a:solidFill>
                <a:srgbClr val="FFFF00"/>
              </a:solidFill>
            </a:endParaRPr>
          </a:p>
          <a:p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     </a:t>
            </a:r>
            <a:r>
              <a:rPr lang="ru-RU" sz="2800" b="1" i="1" dirty="0" err="1" smtClean="0">
                <a:solidFill>
                  <a:srgbClr val="FFFF00"/>
                </a:solidFill>
              </a:rPr>
              <a:t>річчина</a:t>
            </a:r>
            <a:r>
              <a:rPr lang="ru-RU" sz="2800" b="1" i="1" dirty="0" smtClean="0">
                <a:solidFill>
                  <a:srgbClr val="FFFF00"/>
                </a:solidFill>
              </a:rPr>
              <a:t> </a:t>
            </a:r>
            <a:r>
              <a:rPr lang="ru-RU" sz="2800" b="1" i="1" dirty="0">
                <a:solidFill>
                  <a:srgbClr val="FFFF00"/>
                </a:solidFill>
              </a:rPr>
              <a:t>хвороба </a:t>
            </a:r>
            <a:r>
              <a:rPr lang="ru-RU" sz="2800" b="1" i="1" dirty="0" err="1">
                <a:solidFill>
                  <a:srgbClr val="FFFF00"/>
                </a:solidFill>
              </a:rPr>
              <a:t>виліковна</a:t>
            </a:r>
            <a:r>
              <a:rPr lang="ru-RU" sz="2800" b="1" dirty="0"/>
              <a:t>? </a:t>
            </a:r>
          </a:p>
          <a:p>
            <a:pPr marL="446088" indent="-446088">
              <a:buAutoNum type="arabicPeriod"/>
            </a:pPr>
            <a:r>
              <a:rPr lang="ru-RU" sz="2800" b="1" dirty="0"/>
              <a:t>Про кого </a:t>
            </a:r>
            <a:r>
              <a:rPr lang="ru-RU" sz="2800" b="1" dirty="0" err="1"/>
              <a:t>розповідається</a:t>
            </a:r>
            <a:r>
              <a:rPr lang="ru-RU" sz="2800" b="1" dirty="0"/>
              <a:t> в </a:t>
            </a:r>
            <a:r>
              <a:rPr lang="ru-RU" sz="2800" b="1" dirty="0" err="1"/>
              <a:t>тексті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</a:pPr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Сергійкові</a:t>
            </a:r>
            <a:r>
              <a:rPr lang="ru-RU" sz="2800" b="1" dirty="0"/>
              <a:t> стало соромно?</a:t>
            </a:r>
          </a:p>
          <a:p>
            <a:pPr marL="446088" indent="-446088">
              <a:buAutoNum type="arabicPeriod"/>
            </a:pPr>
            <a:r>
              <a:rPr lang="ru-RU" sz="2800" b="1" dirty="0"/>
              <a:t>Яка хвороба </a:t>
            </a:r>
            <a:r>
              <a:rPr lang="ru-RU" sz="2800" b="1" dirty="0" err="1"/>
              <a:t>була</a:t>
            </a:r>
            <a:r>
              <a:rPr lang="ru-RU" sz="2800" b="1" dirty="0"/>
              <a:t> в </a:t>
            </a:r>
            <a:r>
              <a:rPr lang="ru-RU" sz="2800" b="1" dirty="0" err="1"/>
              <a:t>річки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</a:pP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вирішив</a:t>
            </a:r>
            <a:r>
              <a:rPr lang="ru-RU" sz="2800" b="1" dirty="0"/>
              <a:t> </a:t>
            </a:r>
            <a:r>
              <a:rPr lang="ru-RU" sz="2800" b="1" dirty="0" err="1"/>
              <a:t>зробити</a:t>
            </a:r>
            <a:r>
              <a:rPr lang="ru-RU" sz="2800" b="1" dirty="0"/>
              <a:t> </a:t>
            </a:r>
            <a:r>
              <a:rPr lang="ru-RU" sz="2800" b="1" dirty="0" err="1"/>
              <a:t>Сергійко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</a:pPr>
            <a:r>
              <a:rPr lang="ru-RU" sz="2800" b="1" dirty="0"/>
              <a:t>Про </a:t>
            </a:r>
            <a:r>
              <a:rPr lang="ru-RU" sz="2800" b="1" dirty="0" err="1"/>
              <a:t>що</a:t>
            </a:r>
            <a:r>
              <a:rPr lang="ru-RU" sz="2800" b="1" dirty="0"/>
              <a:t> подумав при </a:t>
            </a:r>
            <a:r>
              <a:rPr lang="ru-RU" sz="2800" b="1" dirty="0" err="1"/>
              <a:t>цьому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</a:pPr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річчина</a:t>
            </a:r>
            <a:r>
              <a:rPr lang="ru-RU" sz="2800" b="1" dirty="0"/>
              <a:t> хвороба </a:t>
            </a:r>
            <a:r>
              <a:rPr lang="ru-RU" sz="2800" b="1" dirty="0" err="1"/>
              <a:t>виліковна</a:t>
            </a:r>
            <a:r>
              <a:rPr lang="ru-RU" sz="2800" b="1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452647" y="2428582"/>
            <a:ext cx="300545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всіх</a:t>
            </a:r>
            <a:endParaRPr lang="uk-UA" sz="120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2146" y="3657529"/>
            <a:ext cx="322631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речі</a:t>
            </a:r>
            <a:endParaRPr lang="uk-UA" sz="12000" b="1" dirty="0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2491" y="3633687"/>
            <a:ext cx="424462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E838BA"/>
                </a:solidFill>
                <a:cs typeface="Arial" panose="020B0604020202020204" pitchFamily="34" charset="0"/>
              </a:rPr>
              <a:t>хвора</a:t>
            </a:r>
            <a:endParaRPr lang="uk-UA" sz="12000" b="1" dirty="0">
              <a:ln w="0"/>
              <a:solidFill>
                <a:srgbClr val="E838BA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7434" y="738784"/>
            <a:ext cx="367245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річка</a:t>
            </a:r>
            <a:r>
              <a:rPr lang="uk-UA" sz="12000" b="1" dirty="0" smtClean="0">
                <a:ln w="0"/>
                <a:solidFill>
                  <a:srgbClr val="2F3242"/>
                </a:solidFill>
                <a:cs typeface="Arial" panose="020B0604020202020204" pitchFamily="34" charset="0"/>
              </a:rPr>
              <a:t> </a:t>
            </a:r>
            <a:endParaRPr lang="uk-UA" sz="12000" b="1" dirty="0">
              <a:ln w="0"/>
              <a:solidFill>
                <a:srgbClr val="2F3242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3576" y="3016589"/>
            <a:ext cx="4289664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C00000"/>
                </a:solidFill>
                <a:cs typeface="Arial" panose="020B0604020202020204" pitchFamily="34" charset="0"/>
              </a:rPr>
              <a:t>почав</a:t>
            </a:r>
            <a:endParaRPr lang="uk-UA" sz="12000" b="1" dirty="0">
              <a:ln w="0"/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6564" y="1264772"/>
            <a:ext cx="413952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FF3300"/>
                </a:solidFill>
                <a:cs typeface="Arial" panose="020B0604020202020204" pitchFamily="34" charset="0"/>
              </a:rPr>
              <a:t>спека</a:t>
            </a:r>
            <a:endParaRPr lang="uk-UA" sz="12000" b="1" dirty="0">
              <a:ln w="0"/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6243" y="2234272"/>
            <a:ext cx="618960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FFC000"/>
                </a:solidFill>
                <a:cs typeface="Arial" panose="020B0604020202020204" pitchFamily="34" charset="0"/>
              </a:rPr>
              <a:t>соромно</a:t>
            </a:r>
            <a:endParaRPr lang="uk-UA" sz="12000" b="1" dirty="0">
              <a:ln w="0"/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72146" y="1722594"/>
            <a:ext cx="455136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Сергій</a:t>
            </a:r>
            <a:endParaRPr lang="uk-UA" sz="12000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84891" y="1152767"/>
            <a:ext cx="457335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іржаві</a:t>
            </a:r>
            <a:endParaRPr lang="uk-UA" sz="12000" b="1" dirty="0">
              <a:ln w="0"/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" y="3711570"/>
            <a:ext cx="2737873" cy="311855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26031" y="520929"/>
            <a:ext cx="8732066" cy="840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0540" y="2849742"/>
            <a:ext cx="4289664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F0"/>
                </a:solidFill>
                <a:cs typeface="Arial" panose="020B0604020202020204" pitchFamily="34" charset="0"/>
              </a:rPr>
              <a:t>бачив</a:t>
            </a:r>
            <a:endParaRPr lang="uk-UA" sz="12000" b="1" dirty="0">
              <a:ln w="0"/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12579" y="1772578"/>
            <a:ext cx="562445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чистити</a:t>
            </a:r>
            <a:endParaRPr lang="uk-UA" sz="12000" b="1" dirty="0">
              <a:ln w="0"/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25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75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25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75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5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17" grpId="0"/>
      <p:bldP spid="17" grpId="1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8216" y="1477919"/>
            <a:ext cx="8732066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Назви усі картинки. На яку літеру починаються майже усі тобою названі слова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 Скажи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, яка картинка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зайва?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Чому?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58216" y="596663"/>
            <a:ext cx="8931654" cy="7292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«Картинка заблукала»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619" y="3144690"/>
            <a:ext cx="2847325" cy="3133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3662475"/>
            <a:ext cx="2245979" cy="2603407"/>
          </a:xfrm>
          <a:prstGeom prst="rect">
            <a:avLst/>
          </a:prstGeom>
        </p:spPr>
      </p:pic>
      <p:pic>
        <p:nvPicPr>
          <p:cNvPr id="28674" name="Picture 2" descr="Чесн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93" y="2390288"/>
            <a:ext cx="3183871" cy="200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Лодк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953">
            <a:off x="3648954" y="4236382"/>
            <a:ext cx="3773974" cy="20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Купити ЧОРНИЦЯ заморожена, Луцк, Черника — APK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64" y="2339693"/>
            <a:ext cx="3441432" cy="22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8659496" y="3036410"/>
            <a:ext cx="3079114" cy="334152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295071"/>
            <a:ext cx="2777843" cy="339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291938" y="434341"/>
            <a:ext cx="8728363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5 Блок г ґ ж ш ь х ч\071 - Велика буква Ч. Читання слів і тексту з вивченими літерами\2024-02-06_1707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r="22"/>
          <a:stretch/>
        </p:blipFill>
        <p:spPr bwMode="auto">
          <a:xfrm>
            <a:off x="3797142" y="1512982"/>
            <a:ext cx="7223159" cy="463635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0375" y="3691890"/>
            <a:ext cx="3489168" cy="17373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/>
              <a:t>Немов</a:t>
            </a:r>
            <a:r>
              <a:rPr lang="ru-RU" sz="2400" b="1" dirty="0"/>
              <a:t> </a:t>
            </a:r>
            <a:r>
              <a:rPr lang="ru-RU" sz="2400" b="1" dirty="0" err="1"/>
              <a:t>стілець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Догори </a:t>
            </a:r>
            <a:r>
              <a:rPr lang="ru-RU" sz="2400" b="1" dirty="0" err="1"/>
              <a:t>лиш</a:t>
            </a:r>
            <a:r>
              <a:rPr lang="ru-RU" sz="2400" b="1" dirty="0"/>
              <a:t> </a:t>
            </a:r>
            <a:r>
              <a:rPr lang="ru-RU" sz="2400" b="1" dirty="0" err="1"/>
              <a:t>ніжки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Навіть</a:t>
            </a:r>
            <a:r>
              <a:rPr lang="ru-RU" sz="2400" b="1" dirty="0"/>
              <a:t> з </a:t>
            </a:r>
            <a:r>
              <a:rPr lang="ru-RU" sz="2400" b="1" dirty="0" smtClean="0"/>
              <a:t>цифрою </a:t>
            </a:r>
            <a:r>
              <a:rPr lang="ru-RU" sz="2400" b="1" dirty="0" err="1" smtClean="0"/>
              <a:t>чотири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Буква </a:t>
            </a:r>
            <a:r>
              <a:rPr lang="ru-RU" sz="2400" b="1" dirty="0" smtClean="0"/>
              <a:t>схожа </a:t>
            </a:r>
            <a:r>
              <a:rPr lang="ru-RU" sz="2400" b="1" dirty="0" err="1" smtClean="0"/>
              <a:t>трішки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0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b="9500"/>
          <a:stretch/>
        </p:blipFill>
        <p:spPr bwMode="auto">
          <a:xfrm>
            <a:off x="3183850" y="2556000"/>
            <a:ext cx="7456274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69" y="2578513"/>
            <a:ext cx="824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чо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6130" y="2571218"/>
            <a:ext cx="901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Чо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975765" y="2568826"/>
            <a:ext cx="811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чи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59535" y="2590388"/>
            <a:ext cx="848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ча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607974" y="2609290"/>
            <a:ext cx="74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чу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415448" y="2578513"/>
            <a:ext cx="779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Че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179008" y="2607316"/>
            <a:ext cx="974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Ча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001021" y="2603920"/>
            <a:ext cx="783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чу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183850" y="1483113"/>
            <a:ext cx="7403080" cy="6942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Надрукуй перші склади продиктованих слів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83850" y="1483113"/>
            <a:ext cx="7403080" cy="860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човен, Чорне (море), читаю, часник, чудовий, Чернівці, </a:t>
            </a:r>
            <a:r>
              <a:rPr lang="uk-UA" sz="2400" b="1" dirty="0" err="1" smtClean="0">
                <a:solidFill>
                  <a:schemeClr val="bg1"/>
                </a:solidFill>
              </a:rPr>
              <a:t>Чайченко</a:t>
            </a:r>
            <a:r>
              <a:rPr lang="uk-UA" sz="2400" b="1" dirty="0" smtClean="0">
                <a:solidFill>
                  <a:schemeClr val="bg1"/>
                </a:solidFill>
              </a:rPr>
              <a:t>, чужий,  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84645" y="1483113"/>
            <a:ext cx="7502285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Утвори слова за зразком і надрукуй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92547" y="1493148"/>
            <a:ext cx="7547577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631244" y="2643395"/>
            <a:ext cx="783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ч і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5 Блок г ґ ж ш ь х ч\071 - Велика буква Ч. Читання слів і тексту з вивченими літерами\2024-02-06_1712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56" y="2458870"/>
            <a:ext cx="7660861" cy="120170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4846320" y="3014722"/>
            <a:ext cx="2383985" cy="64698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0070C0"/>
                </a:solidFill>
              </a:rPr>
              <a:t>часничок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22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8503974" y="2445640"/>
            <a:ext cx="2048959" cy="64698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0070C0"/>
                </a:solidFill>
              </a:rPr>
              <a:t>павучок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23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8503974" y="2970000"/>
            <a:ext cx="1540506" cy="64698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0070C0"/>
                </a:solidFill>
              </a:rPr>
              <a:t>гачок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5 Блок г ґ ж ш ь х ч\071 - Велика буква Ч. Читання слів і тексту з вивченими літерами\2024-02-07_1747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42" y="2445640"/>
            <a:ext cx="7679488" cy="32283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2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50" grpId="0"/>
      <p:bldP spid="52" grpId="0"/>
      <p:bldP spid="53" grpId="0"/>
      <p:bldP spid="56" grpId="0"/>
      <p:bldP spid="58" grpId="0"/>
      <p:bldP spid="36" grpId="0" animBg="1"/>
      <p:bldP spid="31" grpId="0" animBg="1"/>
      <p:bldP spid="11" grpId="0" animBg="1"/>
      <p:bldP spid="29" grpId="0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0534" y="520225"/>
            <a:ext cx="8732066" cy="8543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«Так — ні»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070042" y="1819468"/>
            <a:ext cx="8862628" cy="35631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Слово </a:t>
            </a:r>
            <a:r>
              <a:rPr lang="uk-UA" sz="3200" b="1" dirty="0">
                <a:solidFill>
                  <a:srgbClr val="FFFF00"/>
                </a:solidFill>
                <a:cs typeface="Arial" panose="020B0604020202020204" pitchFamily="34" charset="0"/>
              </a:rPr>
              <a:t>Марічка</a:t>
            </a: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 треба писати з великої букви.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У слові </a:t>
            </a:r>
            <a:r>
              <a:rPr lang="uk-UA" sz="3200" b="1" dirty="0">
                <a:solidFill>
                  <a:srgbClr val="FFFF00"/>
                </a:solidFill>
                <a:cs typeface="Arial" panose="020B0604020202020204" pitchFamily="34" charset="0"/>
              </a:rPr>
              <a:t>сонечко</a:t>
            </a: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 три склади.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Сьогодні субота.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rgbClr val="FFFF00"/>
                </a:solidFill>
                <a:cs typeface="Arial" panose="020B0604020202020204" pitchFamily="34" charset="0"/>
              </a:rPr>
              <a:t>Сонечко</a:t>
            </a: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 — це комаха.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У слові </a:t>
            </a:r>
            <a:r>
              <a:rPr lang="uk-UA" sz="3200" b="1" dirty="0">
                <a:solidFill>
                  <a:srgbClr val="FFFF00"/>
                </a:solidFill>
                <a:cs typeface="Arial" panose="020B0604020202020204" pitchFamily="34" charset="0"/>
              </a:rPr>
              <a:t>сонечко</a:t>
            </a: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 м’який звук </a:t>
            </a:r>
            <a:r>
              <a:rPr 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[</a:t>
            </a:r>
            <a:r>
              <a:rPr lang="uk-UA" sz="3200" b="1" dirty="0">
                <a:solidFill>
                  <a:srgbClr val="FF0000"/>
                </a:solidFill>
                <a:cs typeface="Arial" panose="020B0604020202020204" pitchFamily="34" charset="0"/>
              </a:rPr>
              <a:t>ч</a:t>
            </a:r>
            <a:r>
              <a:rPr 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]</a:t>
            </a: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До слова </a:t>
            </a:r>
            <a:r>
              <a:rPr lang="uk-UA" sz="3200" b="1" dirty="0">
                <a:solidFill>
                  <a:srgbClr val="FFFF00"/>
                </a:solidFill>
                <a:cs typeface="Arial" panose="020B0604020202020204" pitchFamily="34" charset="0"/>
              </a:rPr>
              <a:t>сонечко</a:t>
            </a:r>
            <a:r>
              <a:rPr lang="uk-UA" sz="3200" b="1" dirty="0">
                <a:solidFill>
                  <a:schemeClr val="bg1"/>
                </a:solidFill>
                <a:cs typeface="Arial" panose="020B0604020202020204" pitchFamily="34" charset="0"/>
              </a:rPr>
              <a:t> ставимо питання </a:t>
            </a:r>
            <a:r>
              <a:rPr lang="uk-UA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що?</a:t>
            </a:r>
            <a:endParaRPr lang="uk-UA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759240"/>
            <a:ext cx="8755124" cy="8558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610099" y="1925049"/>
            <a:ext cx="5342178" cy="229069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0099" y="2014360"/>
            <a:ext cx="5342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81363" y="1925047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4469" y="4417148"/>
            <a:ext cx="534217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>
                <a:solidFill>
                  <a:srgbClr val="FFFF00"/>
                </a:solidFill>
              </a:rPr>
              <a:t>Чайченко</a:t>
            </a:r>
            <a:r>
              <a:rPr lang="uk-UA" sz="3000" b="1" dirty="0" smtClean="0">
                <a:solidFill>
                  <a:srgbClr val="FFFF00"/>
                </a:solidFill>
              </a:rPr>
              <a:t>, Чорне (море), Черкаси, Чернігів, Чернівці </a:t>
            </a:r>
            <a:endParaRPr lang="uk-UA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83256" y="453612"/>
            <a:ext cx="8811364" cy="8861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7731" y="2212910"/>
            <a:ext cx="1192763" cy="11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 smtClean="0">
                <a:solidFill>
                  <a:schemeClr val="bg1"/>
                </a:solidFill>
              </a:rPr>
              <a:t>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2244436" y="1660308"/>
            <a:ext cx="7635833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на початку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1211284" y="1660308"/>
            <a:ext cx="9712596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кінці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змінився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Чому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6014" y="604268"/>
            <a:ext cx="8762661" cy="733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66" y="2225265"/>
            <a:ext cx="3865744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Посміхн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трохи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відкрий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рот,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якомога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далі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вперед і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роби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ним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рухи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праворуч-ліворуч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торкаючись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поперемінно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куточків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рота.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81888" y="1389396"/>
            <a:ext cx="2884322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«Годинник»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Купить настенные часы стеклянные &amp;quot;Оранжевый смайлик&amp;quot; круглые - интернет  магазин Timer-ok (Таймер-Ок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95" y="4305592"/>
            <a:ext cx="2068336" cy="2068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5181" y="2225265"/>
            <a:ext cx="3355708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Язик без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напруження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почергово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впирається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праву та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ліву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щоки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затримуючись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у кожному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положенні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 3—5 секунд.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8144" y="1399347"/>
            <a:ext cx="28227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«Хом'ячок»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01" y="4182524"/>
            <a:ext cx="1740050" cy="2314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35290" y="2225265"/>
            <a:ext cx="3774591" cy="21452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широкий і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розслаблений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Розчеши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зубами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до серединки, 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потім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серединки до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Рахунок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: 1-2.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40875" y="1399347"/>
            <a:ext cx="28605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«Гребінець»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Picture 2" descr="Щетка для волос Faberlic детская с зеркалом - «Очень красивый, яркий  аксессуар для детей, поместится в детскую сумочку. Есть зеркало для юных  модниц» | отзыв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69"/>
          <a:stretch/>
        </p:blipFill>
        <p:spPr bwMode="auto">
          <a:xfrm>
            <a:off x="9509760" y="4458594"/>
            <a:ext cx="1173930" cy="17623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326895" y="445746"/>
            <a:ext cx="8756193" cy="565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835" y="1095542"/>
            <a:ext cx="11118215" cy="48320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Жив собі зайчик. Дуже скромний і ввічливий. Одного разу він вирішив переночувати в печері. Спочатку зазирнув усередину. Там нікого не побачив. Але вирішив привітатись із печерою.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Здрастуйте, добра печеро! Будь ласка, дозвольте мені увійти.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в темному куточку печери вже відпочивала лисичка. Почувши зайчиків голосок, зраділа.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Заходь, заходь, зайчику, — гостинно запросила вона. Зайчик упізнав лисиччин голос. Відчув небезпеку.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Вибачте, — поспішно сказав він, — не буду вас турбувати.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швидко помчав від печери подалі.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Так увічливість уберегла зайчика від біди.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145" t="24419" r="31701" b="33681"/>
          <a:stretch/>
        </p:blipFill>
        <p:spPr>
          <a:xfrm>
            <a:off x="10100288" y="4186376"/>
            <a:ext cx="1965600" cy="229875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71600" y="5818908"/>
            <a:ext cx="60007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6" y="494528"/>
            <a:ext cx="8732066" cy="7529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 «Додай  слово»</a:t>
            </a:r>
          </a:p>
        </p:txBody>
      </p:sp>
      <p:sp>
        <p:nvSpPr>
          <p:cNvPr id="8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644455" y="1433180"/>
            <a:ext cx="5205000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/>
              <a:t>     </a:t>
            </a:r>
            <a:r>
              <a:rPr lang="uk-UA" sz="3200" b="1" dirty="0" err="1"/>
              <a:t>Чу-чу-чу</a:t>
            </a:r>
            <a:r>
              <a:rPr lang="uk-UA" sz="3200" b="1" dirty="0"/>
              <a:t> — </a:t>
            </a:r>
            <a:r>
              <a:rPr lang="uk-UA" sz="3200" b="1" dirty="0" smtClean="0"/>
              <a:t>калачі</a:t>
            </a:r>
            <a:r>
              <a:rPr lang="en-US" sz="3200" b="1" dirty="0" smtClean="0"/>
              <a:t> </a:t>
            </a:r>
            <a:r>
              <a:rPr lang="uk-UA" sz="3200" b="1" dirty="0" smtClean="0"/>
              <a:t>… </a:t>
            </a:r>
            <a:endParaRPr lang="uk-UA" sz="3200" b="1" dirty="0"/>
          </a:p>
        </p:txBody>
      </p:sp>
      <p:pic>
        <p:nvPicPr>
          <p:cNvPr id="4098" name="Picture 2" descr="Нова-стара школа: чому батькам не подобаються зміни в українській освіті |  iod.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62" y="3439918"/>
            <a:ext cx="2718648" cy="28617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4439279" y="1421656"/>
            <a:ext cx="1477175" cy="646986"/>
          </a:xfrm>
          <a:prstGeom prst="round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печу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644456" y="2220572"/>
            <a:ext cx="5205000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/>
              <a:t>Че-че-че — добре </a:t>
            </a:r>
            <a:r>
              <a:rPr lang="uk-UA" sz="3200" b="1" dirty="0" smtClean="0"/>
              <a:t>піч …</a:t>
            </a:r>
            <a:endParaRPr lang="uk-UA" sz="3200" b="1" dirty="0"/>
          </a:p>
        </p:txBody>
      </p:sp>
      <p:sp>
        <p:nvSpPr>
          <p:cNvPr id="12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4631243" y="2220572"/>
            <a:ext cx="1285211" cy="646986"/>
          </a:xfrm>
          <a:prstGeom prst="round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пече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644455" y="3032704"/>
            <a:ext cx="5205001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/>
              <a:t>Ча-ча-ча — дай </a:t>
            </a:r>
            <a:r>
              <a:rPr lang="uk-UA" sz="3200" b="1" dirty="0" smtClean="0"/>
              <a:t>скоріше … </a:t>
            </a:r>
            <a:endParaRPr lang="uk-UA" sz="3200" b="1" dirty="0"/>
          </a:p>
        </p:txBody>
      </p:sp>
      <p:sp>
        <p:nvSpPr>
          <p:cNvPr id="14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5060502" y="3032704"/>
            <a:ext cx="1847533" cy="646986"/>
          </a:xfrm>
          <a:prstGeom prst="round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калача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644456" y="3826661"/>
            <a:ext cx="5205000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/>
              <a:t>Чі-чі-чі — </a:t>
            </a:r>
            <a:r>
              <a:rPr lang="ru-RU" sz="3200" b="1" dirty="0" err="1"/>
              <a:t>їж</a:t>
            </a:r>
            <a:r>
              <a:rPr lang="ru-RU" sz="3200" b="1" dirty="0"/>
              <a:t>, будь ласка</a:t>
            </a:r>
            <a:r>
              <a:rPr lang="ru-RU" sz="3200" b="1" dirty="0" smtClean="0"/>
              <a:t>,</a:t>
            </a:r>
            <a:r>
              <a:rPr lang="en-US" sz="3200" b="1" dirty="0" smtClean="0"/>
              <a:t> </a:t>
            </a:r>
            <a:r>
              <a:rPr lang="ru-RU" sz="3200" b="1" dirty="0" smtClean="0"/>
              <a:t>…</a:t>
            </a:r>
            <a:endParaRPr lang="uk-UA" sz="3200" b="1" dirty="0"/>
          </a:p>
        </p:txBody>
      </p:sp>
      <p:sp>
        <p:nvSpPr>
          <p:cNvPr id="16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5172414" y="3826661"/>
            <a:ext cx="1677813" cy="646986"/>
          </a:xfrm>
          <a:prstGeom prst="round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solidFill>
                  <a:schemeClr val="bg1"/>
                </a:solidFill>
              </a:rPr>
              <a:t>калачі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644456" y="4547293"/>
            <a:ext cx="5204999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/>
              <a:t>Чи-чи-чи — </a:t>
            </a:r>
            <a:r>
              <a:rPr lang="ru-RU" sz="3200" b="1" dirty="0" err="1"/>
              <a:t>ти</a:t>
            </a:r>
            <a:r>
              <a:rPr lang="ru-RU" sz="3200" b="1" dirty="0"/>
              <a:t> на мене </a:t>
            </a:r>
            <a:r>
              <a:rPr lang="ru-RU" sz="3200" b="1" dirty="0" smtClean="0"/>
              <a:t>не … </a:t>
            </a:r>
            <a:endParaRPr lang="uk-UA" sz="3200" b="1" dirty="0"/>
          </a:p>
        </p:txBody>
      </p:sp>
      <p:sp>
        <p:nvSpPr>
          <p:cNvPr id="18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5414068" y="4547293"/>
            <a:ext cx="1677814" cy="646986"/>
          </a:xfrm>
          <a:prstGeom prst="round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bg1"/>
                </a:solidFill>
              </a:rPr>
              <a:t>кричи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614742" y="5321181"/>
            <a:ext cx="5234713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/>
              <a:t>Ач-ач-ач — ой, </a:t>
            </a:r>
            <a:r>
              <a:rPr lang="uk-UA" sz="3200" b="1" dirty="0" smtClean="0"/>
              <a:t>смачний … </a:t>
            </a:r>
            <a:r>
              <a:rPr lang="uk-UA" sz="3200" b="1" dirty="0"/>
              <a:t>!</a:t>
            </a:r>
          </a:p>
        </p:txBody>
      </p:sp>
      <p:sp>
        <p:nvSpPr>
          <p:cNvPr id="20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5074937" y="5321181"/>
            <a:ext cx="1549036" cy="646986"/>
          </a:xfrm>
          <a:prstGeom prst="round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калач</a:t>
            </a:r>
            <a:r>
              <a:rPr lang="uk-UA" sz="32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26" name="Picture 2" descr="калач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10845" r="13435" b="9154"/>
          <a:stretch/>
        </p:blipFill>
        <p:spPr bwMode="auto">
          <a:xfrm>
            <a:off x="7091882" y="1322662"/>
            <a:ext cx="2700000" cy="198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37089" y="1963880"/>
            <a:ext cx="681072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познайомимося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діалог,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твором,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слуховий диктант. </a:t>
            </a:r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3875" y="537210"/>
            <a:ext cx="10428985" cy="1508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Де знаходяться люди? Що вони роблять? У яке місто приїхали? Чим приїхали? Чи доводилося тобі бувати у Черкасах</a:t>
            </a:r>
            <a:r>
              <a:rPr lang="uk-UA" sz="2800" b="1" dirty="0">
                <a:solidFill>
                  <a:schemeClr val="bg1"/>
                </a:solidFill>
              </a:rPr>
              <a:t>? Що знаєш про це місто? </a:t>
            </a:r>
            <a:r>
              <a:rPr lang="uk-UA" sz="2800" b="1" dirty="0" smtClean="0">
                <a:solidFill>
                  <a:schemeClr val="bg1"/>
                </a:solidFill>
              </a:rPr>
              <a:t>Чи їздив/ла ти поїздом? Які поїзди /ла?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52617" y="2593470"/>
            <a:ext cx="2411736" cy="3025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83" t="22067" r="31238" b="22954"/>
          <a:stretch/>
        </p:blipFill>
        <p:spPr>
          <a:xfrm>
            <a:off x="3238673" y="2171700"/>
            <a:ext cx="8141576" cy="386887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6907" y="525756"/>
            <a:ext cx="8756193" cy="8062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Прочитайте 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2" y="1332021"/>
            <a:ext cx="2017184" cy="212594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85169"/>
              </p:ext>
            </p:extLst>
          </p:nvPr>
        </p:nvGraphicFramePr>
        <p:xfrm>
          <a:off x="1405617" y="1789189"/>
          <a:ext cx="5241660" cy="171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610">
                  <a:extLst>
                    <a:ext uri="{9D8B030D-6E8A-4147-A177-3AD203B41FA5}">
                      <a16:colId xmlns:a16="http://schemas.microsoft.com/office/drawing/2014/main" xmlns="" val="535572348"/>
                    </a:ext>
                  </a:extLst>
                </a:gridCol>
                <a:gridCol w="873610">
                  <a:extLst>
                    <a:ext uri="{9D8B030D-6E8A-4147-A177-3AD203B41FA5}">
                      <a16:colId xmlns:a16="http://schemas.microsoft.com/office/drawing/2014/main" xmlns="" val="2700483306"/>
                    </a:ext>
                  </a:extLst>
                </a:gridCol>
                <a:gridCol w="873610">
                  <a:extLst>
                    <a:ext uri="{9D8B030D-6E8A-4147-A177-3AD203B41FA5}">
                      <a16:colId xmlns:a16="http://schemas.microsoft.com/office/drawing/2014/main" xmlns="" val="1643318176"/>
                    </a:ext>
                  </a:extLst>
                </a:gridCol>
                <a:gridCol w="873610">
                  <a:extLst>
                    <a:ext uri="{9D8B030D-6E8A-4147-A177-3AD203B41FA5}">
                      <a16:colId xmlns:a16="http://schemas.microsoft.com/office/drawing/2014/main" xmlns="" val="2455726015"/>
                    </a:ext>
                  </a:extLst>
                </a:gridCol>
                <a:gridCol w="873610">
                  <a:extLst>
                    <a:ext uri="{9D8B030D-6E8A-4147-A177-3AD203B41FA5}">
                      <a16:colId xmlns:a16="http://schemas.microsoft.com/office/drawing/2014/main" xmlns="" val="3108770623"/>
                    </a:ext>
                  </a:extLst>
                </a:gridCol>
                <a:gridCol w="873610">
                  <a:extLst>
                    <a:ext uri="{9D8B030D-6E8A-4147-A177-3AD203B41FA5}">
                      <a16:colId xmlns:a16="http://schemas.microsoft.com/office/drawing/2014/main" xmlns="" val="1763704499"/>
                    </a:ext>
                  </a:extLst>
                </a:gridCol>
              </a:tblGrid>
              <a:tr h="857672"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>
                          <a:solidFill>
                            <a:schemeClr val="tx1"/>
                          </a:solidFill>
                        </a:rPr>
                        <a:t>Ча</a:t>
                      </a:r>
                      <a:r>
                        <a:rPr lang="uk-UA" sz="4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>
                          <a:solidFill>
                            <a:schemeClr val="tx1"/>
                          </a:solidFill>
                        </a:rPr>
                        <a:t>Чо 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>
                          <a:solidFill>
                            <a:schemeClr val="tx1"/>
                          </a:solidFill>
                        </a:rPr>
                        <a:t>Чу</a:t>
                      </a:r>
                      <a:r>
                        <a:rPr lang="uk-UA" sz="4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>
                          <a:solidFill>
                            <a:schemeClr val="tx1"/>
                          </a:solidFill>
                        </a:rPr>
                        <a:t>Че</a:t>
                      </a:r>
                      <a:r>
                        <a:rPr lang="uk-UA" sz="4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>
                          <a:solidFill>
                            <a:schemeClr val="tx1"/>
                          </a:solidFill>
                        </a:rPr>
                        <a:t>Чи 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>
                          <a:solidFill>
                            <a:schemeClr val="tx1"/>
                          </a:solidFill>
                        </a:rPr>
                        <a:t>Чі</a:t>
                      </a:r>
                      <a:r>
                        <a:rPr lang="uk-UA" sz="4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2174244"/>
                  </a:ext>
                </a:extLst>
              </a:tr>
              <a:tr h="857672"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smtClean="0">
                          <a:solidFill>
                            <a:schemeClr val="tx1"/>
                          </a:solidFill>
                        </a:rPr>
                        <a:t>Ач </a:t>
                      </a:r>
                      <a:endParaRPr lang="ru-RU" sz="4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 smtClean="0">
                          <a:solidFill>
                            <a:schemeClr val="tx1"/>
                          </a:solidFill>
                        </a:rPr>
                        <a:t>Оч</a:t>
                      </a:r>
                      <a:r>
                        <a:rPr lang="uk-UA" sz="45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smtClean="0">
                          <a:solidFill>
                            <a:schemeClr val="tx1"/>
                          </a:solidFill>
                        </a:rPr>
                        <a:t>Уч </a:t>
                      </a:r>
                      <a:endParaRPr lang="ru-RU" sz="4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 smtClean="0">
                          <a:solidFill>
                            <a:schemeClr val="tx1"/>
                          </a:solidFill>
                        </a:rPr>
                        <a:t>Еч</a:t>
                      </a:r>
                      <a:r>
                        <a:rPr lang="uk-UA" sz="45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err="1" smtClean="0">
                          <a:solidFill>
                            <a:schemeClr val="tx1"/>
                          </a:solidFill>
                        </a:rPr>
                        <a:t>Ич</a:t>
                      </a:r>
                      <a:r>
                        <a:rPr lang="uk-UA" sz="45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4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b="1" dirty="0" smtClean="0">
                          <a:solidFill>
                            <a:schemeClr val="tx1"/>
                          </a:solidFill>
                        </a:rPr>
                        <a:t>Іч </a:t>
                      </a:r>
                      <a:endParaRPr lang="ru-RU" sz="4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75025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69805" y="1812678"/>
            <a:ext cx="4918103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00AFF0"/>
                </a:solidFill>
              </a:rPr>
              <a:t>Ч</a:t>
            </a:r>
            <a:r>
              <a:rPr lang="ru-RU" sz="3600" b="1" dirty="0" err="1">
                <a:solidFill>
                  <a:srgbClr val="000000"/>
                </a:solidFill>
              </a:rPr>
              <a:t>еркаси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</a:rPr>
              <a:t>      </a:t>
            </a:r>
            <a:r>
              <a:rPr lang="ru-RU" sz="3600" b="1" dirty="0" err="1" smtClean="0">
                <a:solidFill>
                  <a:srgbClr val="00AFF0"/>
                </a:solidFill>
              </a:rPr>
              <a:t>Ч</a:t>
            </a:r>
            <a:r>
              <a:rPr lang="ru-RU" sz="3600" b="1" dirty="0" err="1" smtClean="0">
                <a:solidFill>
                  <a:srgbClr val="000000"/>
                </a:solidFill>
              </a:rPr>
              <a:t>умач</a:t>
            </a:r>
            <a:r>
              <a:rPr lang="uk-UA" sz="3600" b="1" dirty="0" smtClean="0">
                <a:solidFill>
                  <a:srgbClr val="000000"/>
                </a:solidFill>
              </a:rPr>
              <a:t>е</a:t>
            </a:r>
            <a:r>
              <a:rPr lang="ru-RU" sz="3600" b="1" dirty="0" err="1" smtClean="0">
                <a:solidFill>
                  <a:srgbClr val="000000"/>
                </a:solidFill>
              </a:rPr>
              <a:t>нко</a:t>
            </a:r>
            <a:r>
              <a:rPr lang="ru-RU" sz="3600" b="1" dirty="0" smtClean="0">
                <a:solidFill>
                  <a:srgbClr val="000000"/>
                </a:solidFill>
              </a:rPr>
              <a:t>  </a:t>
            </a:r>
          </a:p>
          <a:p>
            <a:r>
              <a:rPr lang="ru-RU" sz="3600" b="1" dirty="0" smtClean="0">
                <a:solidFill>
                  <a:srgbClr val="00AFF0"/>
                </a:solidFill>
              </a:rPr>
              <a:t>Ч</a:t>
            </a:r>
            <a:r>
              <a:rPr lang="en-US" sz="3600" b="1" dirty="0">
                <a:solidFill>
                  <a:srgbClr val="000000"/>
                </a:solidFill>
              </a:rPr>
              <a:t>à</a:t>
            </a:r>
            <a:r>
              <a:rPr lang="ru-RU" sz="3600" b="1" dirty="0" err="1" smtClean="0">
                <a:solidFill>
                  <a:srgbClr val="000000"/>
                </a:solidFill>
              </a:rPr>
              <a:t>йченко</a:t>
            </a:r>
            <a:r>
              <a:rPr lang="ru-RU" sz="3600" b="1" dirty="0" smtClean="0">
                <a:solidFill>
                  <a:srgbClr val="000000"/>
                </a:solidFill>
              </a:rPr>
              <a:t>     </a:t>
            </a:r>
            <a:r>
              <a:rPr lang="ru-RU" sz="3600" b="1" dirty="0" smtClean="0">
                <a:solidFill>
                  <a:srgbClr val="00AFF0"/>
                </a:solidFill>
              </a:rPr>
              <a:t>Ч</a:t>
            </a:r>
            <a:r>
              <a:rPr lang="ru-RU" sz="3600" b="1" dirty="0" smtClean="0">
                <a:solidFill>
                  <a:srgbClr val="000000"/>
                </a:solidFill>
              </a:rPr>
              <a:t>ур</a:t>
            </a:r>
            <a:r>
              <a:rPr lang="en-US" sz="3600" b="1" dirty="0">
                <a:solidFill>
                  <a:srgbClr val="000000"/>
                </a:solidFill>
              </a:rPr>
              <a:t>à</a:t>
            </a:r>
            <a:r>
              <a:rPr lang="ru-RU" sz="3600" b="1" dirty="0" smtClean="0">
                <a:solidFill>
                  <a:srgbClr val="000000"/>
                </a:solidFill>
              </a:rPr>
              <a:t>й</a:t>
            </a:r>
            <a:endParaRPr lang="ru-RU" sz="3600" b="1" dirty="0">
              <a:solidFill>
                <a:srgbClr val="000000"/>
              </a:solidFill>
            </a:endParaRPr>
          </a:p>
          <a:p>
            <a:r>
              <a:rPr lang="ru-RU" sz="3600" b="1" dirty="0" err="1">
                <a:solidFill>
                  <a:srgbClr val="00AFF0"/>
                </a:solidFill>
              </a:rPr>
              <a:t>Ч</a:t>
            </a:r>
            <a:r>
              <a:rPr lang="ru-RU" sz="3600" b="1" dirty="0" err="1">
                <a:solidFill>
                  <a:srgbClr val="000000"/>
                </a:solidFill>
              </a:rPr>
              <a:t>ернігів</a:t>
            </a:r>
            <a:r>
              <a:rPr lang="ru-RU" sz="3600" b="1" dirty="0">
                <a:solidFill>
                  <a:srgbClr val="000000"/>
                </a:solidFill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</a:rPr>
              <a:t>       </a:t>
            </a:r>
            <a:r>
              <a:rPr lang="ru-RU" sz="3600" b="1" dirty="0" err="1" smtClean="0">
                <a:solidFill>
                  <a:srgbClr val="00AFF0"/>
                </a:solidFill>
              </a:rPr>
              <a:t>Ч</a:t>
            </a:r>
            <a:r>
              <a:rPr lang="ru-RU" sz="3600" b="1" dirty="0" err="1" smtClean="0">
                <a:solidFill>
                  <a:srgbClr val="000000"/>
                </a:solidFill>
              </a:rPr>
              <a:t>ерн</a:t>
            </a:r>
            <a:r>
              <a:rPr lang="uk-UA" sz="3600" b="1" dirty="0" smtClean="0">
                <a:solidFill>
                  <a:srgbClr val="000000"/>
                </a:solidFill>
              </a:rPr>
              <a:t>е</a:t>
            </a:r>
            <a:r>
              <a:rPr lang="ru-RU" sz="3600" b="1" dirty="0" err="1" smtClean="0">
                <a:solidFill>
                  <a:srgbClr val="000000"/>
                </a:solidFill>
              </a:rPr>
              <a:t>нко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4748" t="49513" r="37585" b="30850"/>
          <a:stretch/>
        </p:blipFill>
        <p:spPr>
          <a:xfrm>
            <a:off x="1230957" y="3815152"/>
            <a:ext cx="9444663" cy="218870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2611" y="513541"/>
            <a:ext cx="8732066" cy="8228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>
                <a:solidFill>
                  <a:schemeClr val="bg1"/>
                </a:solidFill>
              </a:rPr>
              <a:t>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2871" y="1651974"/>
            <a:ext cx="5329897" cy="2862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Засвітило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сонечко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у наше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віконечко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Біжимо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річечки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зустрічати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літечко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6" name="Picture 2" descr="ОЗ &quot;Мостиський ЗЗСО №1 І-ІІІ ступенів Мостиської міської ради Львівської  області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09" y="1185823"/>
            <a:ext cx="2752663" cy="27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Більше 6 700 стокових ілюстрацій, векторної графіки та картинок роялті-фрі  на тему берег ріки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2" y="3996255"/>
            <a:ext cx="3481705" cy="246336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52210</TotalTime>
  <Words>866</Words>
  <Application>Microsoft Office PowerPoint</Application>
  <PresentationFormat>Произвольный</PresentationFormat>
  <Paragraphs>162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3272</cp:revision>
  <dcterms:created xsi:type="dcterms:W3CDTF">2018-01-05T16:38:53Z</dcterms:created>
  <dcterms:modified xsi:type="dcterms:W3CDTF">2024-02-07T15:54:25Z</dcterms:modified>
</cp:coreProperties>
</file>