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1746" r:id="rId3"/>
    <p:sldId id="1749" r:id="rId4"/>
    <p:sldId id="1634" r:id="rId5"/>
    <p:sldId id="1606" r:id="rId6"/>
    <p:sldId id="1644" r:id="rId7"/>
    <p:sldId id="1676" r:id="rId8"/>
    <p:sldId id="1731" r:id="rId9"/>
    <p:sldId id="1431" r:id="rId10"/>
    <p:sldId id="1738" r:id="rId11"/>
    <p:sldId id="1748" r:id="rId12"/>
    <p:sldId id="1741" r:id="rId13"/>
    <p:sldId id="1742" r:id="rId14"/>
    <p:sldId id="1688" r:id="rId15"/>
    <p:sldId id="1740" r:id="rId16"/>
    <p:sldId id="1725" r:id="rId17"/>
    <p:sldId id="1732" r:id="rId18"/>
    <p:sldId id="1730" r:id="rId19"/>
    <p:sldId id="1745" r:id="rId20"/>
    <p:sldId id="1440" r:id="rId21"/>
    <p:sldId id="151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B7FF"/>
    <a:srgbClr val="354B80"/>
    <a:srgbClr val="FF330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264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microsoft.com/office/2007/relationships/hdphoto" Target="../media/hdphoto6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hyperlink" Target="https://learningapps.org/watch?v=phbwdzpm222" TargetMode="Externa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382751" y="4213587"/>
            <a:ext cx="9334813" cy="1940957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Різницеве порівняння чисел. Задачі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2537" y="1267839"/>
            <a:ext cx="3412272" cy="228147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smtClean="0">
                <a:solidFill>
                  <a:schemeClr val="bg1"/>
                </a:solidFill>
              </a:rPr>
              <a:t>Урок 72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429" y="816949"/>
            <a:ext cx="2554328" cy="318325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40049" y="494529"/>
            <a:ext cx="8732066" cy="8101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4" name="Picture 2" descr="Девушка ребенк с ложкой иллюстрация штока. иллюстрации насчитывающей тип -  77522565">
            <a:extLst>
              <a:ext uri="{FF2B5EF4-FFF2-40B4-BE49-F238E27FC236}">
                <a16:creationId xmlns="" xmlns:a16="http://schemas.microsoft.com/office/drawing/2014/main" id="{6BB8CA43-ABAA-3390-FD29-829B4D87E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r="16958"/>
          <a:stretch/>
        </p:blipFill>
        <p:spPr bwMode="auto">
          <a:xfrm>
            <a:off x="10255565" y="2624486"/>
            <a:ext cx="1394385" cy="25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116846" y="1462274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2285807" y="5028123"/>
            <a:ext cx="8192781" cy="14094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Катруся взяла 6 виделок та 4 ложки й розклала їх парами.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>
                <a:solidFill>
                  <a:srgbClr val="7030A0"/>
                </a:solidFill>
              </a:rPr>
              <a:t>) На скільки більше виделок, ніж ложок?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2) На скільки менше ложок, ніж виделок?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pic>
        <p:nvPicPr>
          <p:cNvPr id="38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38090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849B291-69ED-46BB-5323-68FA118D230D}"/>
              </a:ext>
            </a:extLst>
          </p:cNvPr>
          <p:cNvSpPr txBox="1"/>
          <p:nvPr/>
        </p:nvSpPr>
        <p:spPr>
          <a:xfrm>
            <a:off x="5054736" y="3701241"/>
            <a:ext cx="2799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4 = 2</a:t>
            </a:r>
            <a:endParaRPr lang="x-none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Вилка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B0CEC15B-E7D0-3FBD-52A2-9042ECC0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730">
            <a:off x="3886154" y="1585034"/>
            <a:ext cx="956162" cy="9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на прозрачном фоне кухонные предметы - ложки 14 » Шапки сайтов jpg  бесплатно">
            <a:extLst>
              <a:ext uri="{FF2B5EF4-FFF2-40B4-BE49-F238E27FC236}">
                <a16:creationId xmlns="" xmlns:a16="http://schemas.microsoft.com/office/drawing/2014/main" id="{636F473C-FAC3-B9AF-67AD-736E3190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7403">
            <a:off x="3847255" y="2460468"/>
            <a:ext cx="971983" cy="9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Вилка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BD02A450-0945-994A-C9D3-3EE35607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730">
            <a:off x="4987606" y="1585035"/>
            <a:ext cx="956162" cy="9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артинки на прозрачном фоне кухонные предметы - ложки 14 » Шапки сайтов jpg  бесплатно">
            <a:extLst>
              <a:ext uri="{FF2B5EF4-FFF2-40B4-BE49-F238E27FC236}">
                <a16:creationId xmlns="" xmlns:a16="http://schemas.microsoft.com/office/drawing/2014/main" id="{7427D8DC-1DF5-2436-1143-48C048EB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7403">
            <a:off x="4948707" y="2460469"/>
            <a:ext cx="971983" cy="9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Вилка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B47D41FA-8680-BB00-11AB-9CED62DE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730">
            <a:off x="5991092" y="1585035"/>
            <a:ext cx="956162" cy="9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Картинки на прозрачном фоне кухонные предметы - ложки 14 » Шапки сайтов jpg  бесплатно">
            <a:extLst>
              <a:ext uri="{FF2B5EF4-FFF2-40B4-BE49-F238E27FC236}">
                <a16:creationId xmlns="" xmlns:a16="http://schemas.microsoft.com/office/drawing/2014/main" id="{9919E83F-97DD-6456-46FF-77D41EB4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7403">
            <a:off x="5952193" y="2460469"/>
            <a:ext cx="971983" cy="9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Вилка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B5E19B3C-9AB5-3E00-2456-FE606201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730">
            <a:off x="7092543" y="1585036"/>
            <a:ext cx="956162" cy="9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Картинки на прозрачном фоне кухонные предметы - ложки 14 » Шапки сайтов jpg  бесплатно">
            <a:extLst>
              <a:ext uri="{FF2B5EF4-FFF2-40B4-BE49-F238E27FC236}">
                <a16:creationId xmlns="" xmlns:a16="http://schemas.microsoft.com/office/drawing/2014/main" id="{2C7CD5E1-6A2F-2E65-EBB4-8EE3FC73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7403">
            <a:off x="7053644" y="2460470"/>
            <a:ext cx="971983" cy="9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Вилка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072699F3-265E-0C03-2460-AC4B7B7DC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730">
            <a:off x="8090922" y="1585032"/>
            <a:ext cx="956162" cy="9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Вилка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EFA130F5-0FBF-0C34-EB0A-BAB275A6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730">
            <a:off x="9183509" y="1585031"/>
            <a:ext cx="956162" cy="9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 зі стрілкою 10">
            <a:extLst>
              <a:ext uri="{FF2B5EF4-FFF2-40B4-BE49-F238E27FC236}">
                <a16:creationId xmlns="" xmlns:a16="http://schemas.microsoft.com/office/drawing/2014/main" id="{EF288BDD-0160-2559-2B6C-986FEEA987B9}"/>
              </a:ext>
            </a:extLst>
          </p:cNvPr>
          <p:cNvCxnSpPr/>
          <p:nvPr/>
        </p:nvCxnSpPr>
        <p:spPr>
          <a:xfrm>
            <a:off x="4323945" y="2139765"/>
            <a:ext cx="0" cy="633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0">
            <a:extLst>
              <a:ext uri="{FF2B5EF4-FFF2-40B4-BE49-F238E27FC236}">
                <a16:creationId xmlns="" xmlns:a16="http://schemas.microsoft.com/office/drawing/2014/main" id="{04248EFA-7EC2-0ADD-8737-88520D742581}"/>
              </a:ext>
            </a:extLst>
          </p:cNvPr>
          <p:cNvCxnSpPr/>
          <p:nvPr/>
        </p:nvCxnSpPr>
        <p:spPr>
          <a:xfrm>
            <a:off x="5362632" y="2139765"/>
            <a:ext cx="0" cy="633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1">
            <a:extLst>
              <a:ext uri="{FF2B5EF4-FFF2-40B4-BE49-F238E27FC236}">
                <a16:creationId xmlns="" xmlns:a16="http://schemas.microsoft.com/office/drawing/2014/main" id="{DA715A9A-936F-82F4-FB79-8990872ACDCA}"/>
              </a:ext>
            </a:extLst>
          </p:cNvPr>
          <p:cNvCxnSpPr/>
          <p:nvPr/>
        </p:nvCxnSpPr>
        <p:spPr>
          <a:xfrm>
            <a:off x="6438184" y="2139765"/>
            <a:ext cx="0" cy="633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зі стрілкою 52">
            <a:extLst>
              <a:ext uri="{FF2B5EF4-FFF2-40B4-BE49-F238E27FC236}">
                <a16:creationId xmlns="" xmlns:a16="http://schemas.microsoft.com/office/drawing/2014/main" id="{FDB64D64-E09C-E0C1-0AA3-94A436DA72BE}"/>
              </a:ext>
            </a:extLst>
          </p:cNvPr>
          <p:cNvCxnSpPr/>
          <p:nvPr/>
        </p:nvCxnSpPr>
        <p:spPr>
          <a:xfrm>
            <a:off x="7539635" y="2139765"/>
            <a:ext cx="0" cy="633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168CA11B-EDC0-7FAF-6714-6EAEE18061D6}"/>
              </a:ext>
            </a:extLst>
          </p:cNvPr>
          <p:cNvSpPr/>
          <p:nvPr/>
        </p:nvSpPr>
        <p:spPr>
          <a:xfrm>
            <a:off x="1292795" y="5028123"/>
            <a:ext cx="9445083" cy="14094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Без пари залишилося 2 виделки. Це означає, що виделок — на 2 більше, ніж ложок, а ложок — на 2 менше, ніж виделок</a:t>
            </a:r>
            <a:r>
              <a:rPr lang="uk-UA" sz="2400" b="1" dirty="0" smtClean="0">
                <a:solidFill>
                  <a:schemeClr val="bg1"/>
                </a:solidFill>
              </a:rPr>
              <a:t>. Якою дією дізнаємося на скільки одне число більше або менше іншого?</a:t>
            </a:r>
            <a:endParaRPr lang="uk-UA" sz="2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52544" y="1487914"/>
            <a:ext cx="6448210" cy="196004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Щоб дізнатися, на скільки одне число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 або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, ніж інше, треба від більшого числа відняти менше.</a:t>
            </a:r>
          </a:p>
        </p:txBody>
      </p:sp>
    </p:spTree>
    <p:extLst>
      <p:ext uri="{BB962C8B-B14F-4D97-AF65-F5344CB8AC3E}">
        <p14:creationId xmlns:p14="http://schemas.microsoft.com/office/powerpoint/2010/main" val="8450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7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148576" y="689157"/>
            <a:ext cx="9663644" cy="9701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Яке число в кожній парі чисел більше?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 </a:t>
            </a:r>
            <a:r>
              <a:rPr lang="uk-UA" sz="3200" b="1" dirty="0">
                <a:solidFill>
                  <a:schemeClr val="bg1"/>
                </a:solidFill>
              </a:rPr>
              <a:t>скільки більше?</a:t>
            </a:r>
          </a:p>
        </p:txBody>
      </p:sp>
      <p:pic>
        <p:nvPicPr>
          <p:cNvPr id="6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D0EBA6B-E847-5C0A-9673-1F0273EEA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90515" y="2255824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79CB341-1D90-2D12-15A6-7C8E49D5A733}"/>
              </a:ext>
            </a:extLst>
          </p:cNvPr>
          <p:cNvSpPr txBox="1"/>
          <p:nvPr/>
        </p:nvSpPr>
        <p:spPr>
          <a:xfrm>
            <a:off x="2715614" y="2013273"/>
            <a:ext cx="234086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8EF3B97-9ED0-4978-128D-7BE832786985}"/>
              </a:ext>
            </a:extLst>
          </p:cNvPr>
          <p:cNvSpPr txBox="1"/>
          <p:nvPr/>
        </p:nvSpPr>
        <p:spPr>
          <a:xfrm>
            <a:off x="5405269" y="2013273"/>
            <a:ext cx="2623244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1B56D16-2FCC-A14D-9AFA-5397F8E715AA}"/>
              </a:ext>
            </a:extLst>
          </p:cNvPr>
          <p:cNvSpPr txBox="1"/>
          <p:nvPr/>
        </p:nvSpPr>
        <p:spPr>
          <a:xfrm>
            <a:off x="2715614" y="2939012"/>
            <a:ext cx="234086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 = 5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78761EF1-D828-E078-86C4-CBA4FAEA75EA}"/>
              </a:ext>
            </a:extLst>
          </p:cNvPr>
          <p:cNvSpPr/>
          <p:nvPr/>
        </p:nvSpPr>
        <p:spPr>
          <a:xfrm>
            <a:off x="4304717" y="2967038"/>
            <a:ext cx="662556" cy="651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24890B2-AFF4-37EB-6BAA-5AA5500FFBAE}"/>
              </a:ext>
            </a:extLst>
          </p:cNvPr>
          <p:cNvSpPr txBox="1"/>
          <p:nvPr/>
        </p:nvSpPr>
        <p:spPr>
          <a:xfrm>
            <a:off x="5423721" y="2939461"/>
            <a:ext cx="2623244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 = 9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9B8038A5-F6A2-CC62-2F0F-9BC318102D33}"/>
              </a:ext>
            </a:extLst>
          </p:cNvPr>
          <p:cNvSpPr/>
          <p:nvPr/>
        </p:nvSpPr>
        <p:spPr>
          <a:xfrm>
            <a:off x="7323541" y="2980158"/>
            <a:ext cx="560371" cy="65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/>
          <p:cNvSpPr txBox="1"/>
          <p:nvPr/>
        </p:nvSpPr>
        <p:spPr>
          <a:xfrm>
            <a:off x="3139570" y="2013273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101" y="2013273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79CB341-1D90-2D12-15A6-7C8E49D5A733}"/>
              </a:ext>
            </a:extLst>
          </p:cNvPr>
          <p:cNvSpPr txBox="1"/>
          <p:nvPr/>
        </p:nvSpPr>
        <p:spPr>
          <a:xfrm>
            <a:off x="8405982" y="2013273"/>
            <a:ext cx="240623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8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1B56D16-2FCC-A14D-9AFA-5397F8E715AA}"/>
              </a:ext>
            </a:extLst>
          </p:cNvPr>
          <p:cNvSpPr txBox="1"/>
          <p:nvPr/>
        </p:nvSpPr>
        <p:spPr>
          <a:xfrm>
            <a:off x="8430322" y="2928014"/>
            <a:ext cx="238189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 = 5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78761EF1-D828-E078-86C4-CBA4FAEA75EA}"/>
              </a:ext>
            </a:extLst>
          </p:cNvPr>
          <p:cNvSpPr/>
          <p:nvPr/>
        </p:nvSpPr>
        <p:spPr>
          <a:xfrm>
            <a:off x="9863099" y="2976088"/>
            <a:ext cx="596745" cy="659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/>
          <p:cNvSpPr txBox="1"/>
          <p:nvPr/>
        </p:nvSpPr>
        <p:spPr>
          <a:xfrm>
            <a:off x="8717322" y="2013273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9CB341-1D90-2D12-15A6-7C8E49D5A733}"/>
              </a:ext>
            </a:extLst>
          </p:cNvPr>
          <p:cNvSpPr txBox="1"/>
          <p:nvPr/>
        </p:nvSpPr>
        <p:spPr>
          <a:xfrm>
            <a:off x="4228033" y="3926890"/>
            <a:ext cx="241882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1B56D16-2FCC-A14D-9AFA-5397F8E715AA}"/>
              </a:ext>
            </a:extLst>
          </p:cNvPr>
          <p:cNvSpPr txBox="1"/>
          <p:nvPr/>
        </p:nvSpPr>
        <p:spPr>
          <a:xfrm>
            <a:off x="4200585" y="4735093"/>
            <a:ext cx="2446271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0 = 5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78761EF1-D828-E078-86C4-CBA4FAEA75EA}"/>
              </a:ext>
            </a:extLst>
          </p:cNvPr>
          <p:cNvSpPr/>
          <p:nvPr/>
        </p:nvSpPr>
        <p:spPr>
          <a:xfrm>
            <a:off x="5573178" y="4754866"/>
            <a:ext cx="694019" cy="627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24890B2-AFF4-37EB-6BAA-5AA5500FFBAE}"/>
              </a:ext>
            </a:extLst>
          </p:cNvPr>
          <p:cNvSpPr txBox="1"/>
          <p:nvPr/>
        </p:nvSpPr>
        <p:spPr>
          <a:xfrm>
            <a:off x="7891189" y="4735093"/>
            <a:ext cx="244928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 = 3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9B8038A5-F6A2-CC62-2F0F-9BC318102D33}"/>
              </a:ext>
            </a:extLst>
          </p:cNvPr>
          <p:cNvSpPr/>
          <p:nvPr/>
        </p:nvSpPr>
        <p:spPr>
          <a:xfrm>
            <a:off x="9246905" y="4754866"/>
            <a:ext cx="716488" cy="627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/>
          <p:cNvSpPr txBox="1"/>
          <p:nvPr/>
        </p:nvSpPr>
        <p:spPr>
          <a:xfrm>
            <a:off x="4541633" y="3926890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2995" y="3838994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9CB341-1D90-2D12-15A6-7C8E49D5A733}"/>
              </a:ext>
            </a:extLst>
          </p:cNvPr>
          <p:cNvSpPr txBox="1"/>
          <p:nvPr/>
        </p:nvSpPr>
        <p:spPr>
          <a:xfrm>
            <a:off x="7921655" y="3933910"/>
            <a:ext cx="241882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8594" y="3937666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65355" y="2013273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5583" y="2013273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21092" y="2013273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4449" y="3937666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49350" y="3926890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9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2" grpId="0"/>
      <p:bldP spid="15" grpId="0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13773" y="410525"/>
            <a:ext cx="8732066" cy="7594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18" name="Стрілка: вправо 20">
            <a:extLst>
              <a:ext uri="{FF2B5EF4-FFF2-40B4-BE49-F238E27FC236}">
                <a16:creationId xmlns="" xmlns:a16="http://schemas.microsoft.com/office/drawing/2014/main" id="{E08D5E68-12FE-E5CA-CAAF-E2DAEFB66D1F}"/>
              </a:ext>
            </a:extLst>
          </p:cNvPr>
          <p:cNvSpPr/>
          <p:nvPr/>
        </p:nvSpPr>
        <p:spPr>
          <a:xfrm>
            <a:off x="6302139" y="1816212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827348" y="1707793"/>
            <a:ext cx="430732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У Романа 6 іграшкових машинок і 3 трактори. 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947553" y="2652885"/>
            <a:ext cx="40669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На скільки більше іграшкових машинок, ніж тракторів, у Романа?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23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496687" y="1391366"/>
            <a:ext cx="4980835" cy="274748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ілка: вправо 64">
            <a:extLst>
              <a:ext uri="{FF2B5EF4-FFF2-40B4-BE49-F238E27FC236}">
                <a16:creationId xmlns="" xmlns:a16="http://schemas.microsoft.com/office/drawing/2014/main" id="{F6EE4F23-558A-E9E9-F7F7-EC2AD2944C00}"/>
              </a:ext>
            </a:extLst>
          </p:cNvPr>
          <p:cNvSpPr/>
          <p:nvPr/>
        </p:nvSpPr>
        <p:spPr>
          <a:xfrm>
            <a:off x="6302139" y="2760234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5859262" y="1391366"/>
            <a:ext cx="5620185" cy="274748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0942" y="3594258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4511330" y="5309085"/>
            <a:ext cx="53128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на 3 </a:t>
            </a:r>
            <a:r>
              <a:rPr lang="uk-UA" sz="3200" b="1" dirty="0" smtClean="0">
                <a:solidFill>
                  <a:srgbClr val="7030A0"/>
                </a:solidFill>
              </a:rPr>
              <a:t>м. більше</a:t>
            </a:r>
            <a:r>
              <a:rPr lang="uk-UA" sz="3200" b="1" dirty="0">
                <a:solidFill>
                  <a:srgbClr val="7030A0"/>
                </a:solidFill>
              </a:rPr>
              <a:t>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2" y="1639217"/>
            <a:ext cx="1201591" cy="80237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6" y="1695353"/>
            <a:ext cx="1099995" cy="7345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92" y="1639217"/>
            <a:ext cx="1184064" cy="79066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0" y="2826512"/>
            <a:ext cx="1201591" cy="80237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74" y="2882648"/>
            <a:ext cx="1099995" cy="73453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50" y="2826512"/>
            <a:ext cx="1184064" cy="790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55" y="1170011"/>
            <a:ext cx="1605135" cy="16051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43" y="2014589"/>
            <a:ext cx="1605135" cy="160513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25" y="2898221"/>
            <a:ext cx="1605135" cy="1605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6726" y="4472183"/>
            <a:ext cx="2885009" cy="64633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6 – 3 = </a:t>
            </a:r>
            <a:r>
              <a:rPr lang="uk-UA" sz="3600" b="1" dirty="0" smtClean="0">
                <a:solidFill>
                  <a:srgbClr val="7030A0"/>
                </a:solidFill>
              </a:rPr>
              <a:t>3 (м.)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ілка: вправо 20">
            <a:extLst>
              <a:ext uri="{FF2B5EF4-FFF2-40B4-BE49-F238E27FC236}">
                <a16:creationId xmlns="" xmlns:a16="http://schemas.microsoft.com/office/drawing/2014/main" id="{E08D5E68-12FE-E5CA-CAAF-E2DAEFB66D1F}"/>
              </a:ext>
            </a:extLst>
          </p:cNvPr>
          <p:cNvSpPr/>
          <p:nvPr/>
        </p:nvSpPr>
        <p:spPr>
          <a:xfrm>
            <a:off x="6087730" y="1816212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729775" y="1742597"/>
            <a:ext cx="45024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Туристи купили в сувенірній крамниці 5 оберегів і 8 магнітів. 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700348" y="2652885"/>
            <a:ext cx="453189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На скільки менше оберегів, ніж магнітів, придбали туристи?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23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496687" y="1391367"/>
            <a:ext cx="5119022" cy="2202892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7" y="400771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530586" y="3385373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ілка: вправо 64">
            <a:extLst>
              <a:ext uri="{FF2B5EF4-FFF2-40B4-BE49-F238E27FC236}">
                <a16:creationId xmlns="" xmlns:a16="http://schemas.microsoft.com/office/drawing/2014/main" id="{F6EE4F23-558A-E9E9-F7F7-EC2AD2944C00}"/>
              </a:ext>
            </a:extLst>
          </p:cNvPr>
          <p:cNvSpPr/>
          <p:nvPr/>
        </p:nvSpPr>
        <p:spPr>
          <a:xfrm>
            <a:off x="6087730" y="2769998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5859262" y="1391367"/>
            <a:ext cx="5620185" cy="2202892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0942" y="3594258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4051083" y="5486162"/>
            <a:ext cx="606143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на 3 </a:t>
            </a:r>
            <a:r>
              <a:rPr lang="uk-UA" sz="3200" b="1" dirty="0" smtClean="0">
                <a:solidFill>
                  <a:srgbClr val="7030A0"/>
                </a:solidFill>
              </a:rPr>
              <a:t>оберега менше</a:t>
            </a:r>
            <a:r>
              <a:rPr lang="uk-UA" sz="3200" b="1" dirty="0">
                <a:solidFill>
                  <a:srgbClr val="7030A0"/>
                </a:solidFill>
              </a:rPr>
              <a:t>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7505" y="4206122"/>
            <a:ext cx="2885009" cy="64633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8 – 5 = </a:t>
            </a:r>
            <a:r>
              <a:rPr lang="uk-UA" sz="3600" b="1" dirty="0" smtClean="0">
                <a:solidFill>
                  <a:srgbClr val="7030A0"/>
                </a:solidFill>
              </a:rPr>
              <a:t>3 (об.)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811" y="1742597"/>
            <a:ext cx="682102" cy="102315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2741" y="1742596"/>
            <a:ext cx="682102" cy="10231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9684" y="1742595"/>
            <a:ext cx="682102" cy="102315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8709" y="1724239"/>
            <a:ext cx="682102" cy="102315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7734" y="1742595"/>
            <a:ext cx="682102" cy="1023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6" y="2698209"/>
            <a:ext cx="493072" cy="7403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7" y="2698209"/>
            <a:ext cx="493072" cy="74034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01" y="2698209"/>
            <a:ext cx="493072" cy="74034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20" y="2698209"/>
            <a:ext cx="493072" cy="74034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39" y="2698209"/>
            <a:ext cx="493072" cy="74034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10" y="2698209"/>
            <a:ext cx="493072" cy="74034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64" y="2698209"/>
            <a:ext cx="493072" cy="7403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83" y="2698209"/>
            <a:ext cx="493072" cy="74034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0800000">
            <a:off x="4409529" y="1649571"/>
            <a:ext cx="429486" cy="33328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4578884" y="1673174"/>
            <a:ext cx="674255" cy="1765383"/>
          </a:xfrm>
          <a:prstGeom prst="curved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7443" y="2362671"/>
            <a:ext cx="23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?</a:t>
            </a: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13773" y="410525"/>
            <a:ext cx="8732066" cy="7594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00802" y="3850678"/>
            <a:ext cx="4686706" cy="14126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Дужка зі стрілками позначає вимогу визначити, на скільки одне число більше/менше за інше.</a:t>
            </a:r>
          </a:p>
        </p:txBody>
      </p:sp>
    </p:spTree>
    <p:extLst>
      <p:ext uri="{BB962C8B-B14F-4D97-AF65-F5344CB8AC3E}">
        <p14:creationId xmlns:p14="http://schemas.microsoft.com/office/powerpoint/2010/main" val="7435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Mr Peabody Stickers | Redbubble">
            <a:extLst>
              <a:ext uri="{FF2B5EF4-FFF2-40B4-BE49-F238E27FC236}">
                <a16:creationId xmlns="" xmlns:a16="http://schemas.microsoft.com/office/drawing/2014/main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4991" y="2551534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1750102" y="1170011"/>
            <a:ext cx="6832491" cy="5807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Яких фруктів менше? На скільки менше?</a:t>
            </a:r>
          </a:p>
        </p:txBody>
      </p:sp>
      <p:pic>
        <p:nvPicPr>
          <p:cNvPr id="32" name="Picture 2" descr="Клипарт апельсин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C310148-356F-8C82-4414-EEEE8CA5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47" y="2019028"/>
            <a:ext cx="894370" cy="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1BFB6065-FEFC-AB25-7319-F837A6E8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89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16D6C559-287A-DA9C-A7C1-BA4B1876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21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C87C8869-B5A4-E81F-C638-C6329DF8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53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4F26C281-BC9C-2346-45C9-19E707AF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22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A93CCB64-DACE-49FC-66B3-12A52BC6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284031D7-F3D9-F43C-8CBF-99D0AEFF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10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D45CAAF8-5566-96B1-CCF5-A29203D9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42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BC4E7125-6A27-2255-E434-0029F4EF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874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45D10059-6517-FDB1-CAF8-026A70B8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43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Яблоко, фрукты, еда ПНГ на Прозрачном Фоне • Скачать PNG Яблоко, фрукты, еда">
            <a:extLst>
              <a:ext uri="{FF2B5EF4-FFF2-40B4-BE49-F238E27FC236}">
                <a16:creationId xmlns="" xmlns:a16="http://schemas.microsoft.com/office/drawing/2014/main" id="{7CDAB64D-4143-60A4-9CBD-C942D21F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21" y="3429000"/>
            <a:ext cx="844686" cy="10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Клипарт апельсин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32EBE20-22EB-19C8-A47C-69B1746D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48" y="2019028"/>
            <a:ext cx="894370" cy="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Клипарт апельсин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7F6A6F7-59B6-0AAB-D6E3-3F21E270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07" y="2019028"/>
            <a:ext cx="894370" cy="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Клипарт апельсин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13346D10-5C71-6A20-9ACE-328628EE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41" y="2019028"/>
            <a:ext cx="894370" cy="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Клипарт апельсин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F7B133A1-8845-BE70-EC31-04B4E91C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11" y="2019028"/>
            <a:ext cx="894370" cy="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Клипарт апельсин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C3DB8940-D846-0BD1-E106-892B7A1D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02" y="2019028"/>
            <a:ext cx="894370" cy="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липарт апельсин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EA257730-9826-16ED-6E34-10FE386F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372" y="2019028"/>
            <a:ext cx="894370" cy="9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4134537" y="4839579"/>
            <a:ext cx="49043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7030A0"/>
                </a:solidFill>
              </a:rPr>
              <a:t>10 – 7 = </a:t>
            </a:r>
            <a:r>
              <a:rPr lang="uk-UA" sz="5400" b="1" dirty="0" smtClean="0">
                <a:solidFill>
                  <a:srgbClr val="7030A0"/>
                </a:solidFill>
              </a:rPr>
              <a:t>3 (</a:t>
            </a:r>
            <a:r>
              <a:rPr lang="uk-UA" sz="5400" b="1" dirty="0" err="1" smtClean="0">
                <a:solidFill>
                  <a:srgbClr val="7030A0"/>
                </a:solidFill>
              </a:rPr>
              <a:t>ап</a:t>
            </a:r>
            <a:r>
              <a:rPr lang="uk-UA" sz="5400" b="1" dirty="0" smtClean="0">
                <a:solidFill>
                  <a:srgbClr val="7030A0"/>
                </a:solidFill>
              </a:rPr>
              <a:t>.) </a:t>
            </a:r>
            <a:endParaRPr lang="uk-UA" sz="54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13773" y="410525"/>
            <a:ext cx="8732066" cy="7594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739503" y="1888127"/>
            <a:ext cx="3591444" cy="1078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Кого більше: дітей чи дорослих? </a:t>
            </a:r>
            <a:endParaRPr lang="uk-UA" dirty="0" smtClean="0">
              <a:solidFill>
                <a:srgbClr val="7030A0"/>
              </a:solidFill>
            </a:endParaRPr>
          </a:p>
          <a:p>
            <a:r>
              <a:rPr lang="uk-UA" dirty="0" smtClean="0">
                <a:solidFill>
                  <a:srgbClr val="7030A0"/>
                </a:solidFill>
              </a:rPr>
              <a:t>На </a:t>
            </a:r>
            <a:r>
              <a:rPr lang="uk-UA" dirty="0">
                <a:solidFill>
                  <a:srgbClr val="7030A0"/>
                </a:solidFill>
              </a:rPr>
              <a:t>скільки осіб більше?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42B29453-DA61-0BF0-A8A1-325B46FEA22F}"/>
              </a:ext>
            </a:extLst>
          </p:cNvPr>
          <p:cNvSpPr txBox="1"/>
          <p:nvPr/>
        </p:nvSpPr>
        <p:spPr>
          <a:xfrm>
            <a:off x="2056887" y="4938874"/>
            <a:ext cx="39088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Дітей:       осіб.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71" name="Прямокутник: округлені кути 16">
            <a:extLst>
              <a:ext uri="{FF2B5EF4-FFF2-40B4-BE49-F238E27FC236}">
                <a16:creationId xmlns="" xmlns:a16="http://schemas.microsoft.com/office/drawing/2014/main" id="{927125B9-5355-4028-3490-701FCA60E7CC}"/>
              </a:ext>
            </a:extLst>
          </p:cNvPr>
          <p:cNvSpPr/>
          <p:nvPr/>
        </p:nvSpPr>
        <p:spPr>
          <a:xfrm>
            <a:off x="3463172" y="5021539"/>
            <a:ext cx="488881" cy="481000"/>
          </a:xfrm>
          <a:prstGeom prst="roundRect">
            <a:avLst/>
          </a:prstGeom>
          <a:noFill/>
          <a:ln w="28575">
            <a:solidFill>
              <a:srgbClr val="097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pic>
        <p:nvPicPr>
          <p:cNvPr id="172" name="Picture 6" descr="Многопоколенная семья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E8074877-2A0C-59DD-7F40-1BE3D39E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52" y="1277973"/>
            <a:ext cx="5746317" cy="36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B943772C-85F9-90D0-67C3-3752F45DF09F}"/>
              </a:ext>
            </a:extLst>
          </p:cNvPr>
          <p:cNvSpPr txBox="1"/>
          <p:nvPr/>
        </p:nvSpPr>
        <p:spPr>
          <a:xfrm>
            <a:off x="6821000" y="4938873"/>
            <a:ext cx="45913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Дорослих:       осіб.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74" name="Прямокутник: округлені кути 54">
            <a:extLst>
              <a:ext uri="{FF2B5EF4-FFF2-40B4-BE49-F238E27FC236}">
                <a16:creationId xmlns="" xmlns:a16="http://schemas.microsoft.com/office/drawing/2014/main" id="{561DBD12-7B1D-E957-ACE5-CADCB3368607}"/>
              </a:ext>
            </a:extLst>
          </p:cNvPr>
          <p:cNvSpPr/>
          <p:nvPr/>
        </p:nvSpPr>
        <p:spPr>
          <a:xfrm>
            <a:off x="9116695" y="5001258"/>
            <a:ext cx="500357" cy="481000"/>
          </a:xfrm>
          <a:prstGeom prst="roundRect">
            <a:avLst/>
          </a:prstGeom>
          <a:noFill/>
          <a:ln w="28575">
            <a:solidFill>
              <a:srgbClr val="097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5F36468F-3DA2-399D-8530-F69542924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603" b="96485"/>
          <a:stretch/>
        </p:blipFill>
        <p:spPr>
          <a:xfrm>
            <a:off x="1993891" y="5584469"/>
            <a:ext cx="3924056" cy="681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328AC722-9FB4-51D1-4A6E-5EE542658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521936" y="4898313"/>
            <a:ext cx="381740" cy="68689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27BA7C24-DF9C-2CE5-C9D8-1C1BFF07FC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116696" y="4918592"/>
            <a:ext cx="424330" cy="68689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BC0F8DCE-979E-603E-9CBB-63F56F7F3D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2145363" y="5563557"/>
            <a:ext cx="511427" cy="920246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A3A74936-D6EC-4091-9E41-E8BAE369AE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845816" y="5929103"/>
            <a:ext cx="485131" cy="251764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F993E8AD-DFA3-E869-2DA2-C04DC3CEC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311" y="5866493"/>
            <a:ext cx="381739" cy="314374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56DB61E5-42FA-75D3-CCF5-AC68CD35AC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258389" y="5548227"/>
            <a:ext cx="587427" cy="950906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029C3097-21B8-0C30-49FC-5CF612EEC5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330947" y="5549838"/>
            <a:ext cx="649650" cy="949295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585AC759-C5B5-18B7-E871-4CA9649493EA}"/>
              </a:ext>
            </a:extLst>
          </p:cNvPr>
          <p:cNvSpPr txBox="1"/>
          <p:nvPr/>
        </p:nvSpPr>
        <p:spPr>
          <a:xfrm>
            <a:off x="6411264" y="5649959"/>
            <a:ext cx="50011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7030A0"/>
                </a:solidFill>
              </a:rPr>
              <a:t>Відповідь:       на особи. </a:t>
            </a:r>
            <a:endParaRPr lang="x-none" sz="3600" b="1" i="1" dirty="0">
              <a:solidFill>
                <a:srgbClr val="7030A0"/>
              </a:solidFill>
            </a:endParaRPr>
          </a:p>
        </p:txBody>
      </p:sp>
      <p:sp>
        <p:nvSpPr>
          <p:cNvPr id="184" name="Прямокутник: округлені кути 97">
            <a:extLst>
              <a:ext uri="{FF2B5EF4-FFF2-40B4-BE49-F238E27FC236}">
                <a16:creationId xmlns="" xmlns:a16="http://schemas.microsoft.com/office/drawing/2014/main" id="{8B43E560-E0A5-EE2E-1B37-658478CE4551}"/>
              </a:ext>
            </a:extLst>
          </p:cNvPr>
          <p:cNvSpPr/>
          <p:nvPr/>
        </p:nvSpPr>
        <p:spPr>
          <a:xfrm>
            <a:off x="8627815" y="5699867"/>
            <a:ext cx="488881" cy="481000"/>
          </a:xfrm>
          <a:prstGeom prst="roundRect">
            <a:avLst/>
          </a:prstGeom>
          <a:noFill/>
          <a:ln w="28575">
            <a:solidFill>
              <a:srgbClr val="097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947F3352-74FC-872C-D0BB-8618055DE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619559" y="5569855"/>
            <a:ext cx="497136" cy="72643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902024" y="410523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-1" y="5731542"/>
            <a:ext cx="1256419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8116" y="5781589"/>
            <a:ext cx="1019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(ос.)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26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F36468F-3DA2-399D-8530-F69542924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603" b="96485"/>
          <a:stretch/>
        </p:blipFill>
        <p:spPr>
          <a:xfrm>
            <a:off x="1854269" y="4915261"/>
            <a:ext cx="3924056" cy="681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A74936-D6EC-4091-9E41-E8BAE369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215331" y="5222406"/>
            <a:ext cx="485131" cy="2517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993E8AD-DFA3-E869-2DA2-C04DC3CEC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826" y="5159796"/>
            <a:ext cx="381739" cy="314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5AC759-C5B5-18B7-E871-4CA9649493EA}"/>
              </a:ext>
            </a:extLst>
          </p:cNvPr>
          <p:cNvSpPr txBox="1"/>
          <p:nvPr/>
        </p:nvSpPr>
        <p:spPr>
          <a:xfrm>
            <a:off x="6637064" y="5196479"/>
            <a:ext cx="50011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tx1"/>
                </a:solidFill>
              </a:rPr>
              <a:t>Відповідь: на         см. </a:t>
            </a:r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11" name="Прямокутник: округлені кути 97">
            <a:extLst>
              <a:ext uri="{FF2B5EF4-FFF2-40B4-BE49-F238E27FC236}">
                <a16:creationId xmlns="" xmlns:a16="http://schemas.microsoft.com/office/drawing/2014/main" id="{8B43E560-E0A5-EE2E-1B37-658478CE4551}"/>
              </a:ext>
            </a:extLst>
          </p:cNvPr>
          <p:cNvSpPr/>
          <p:nvPr/>
        </p:nvSpPr>
        <p:spPr>
          <a:xfrm>
            <a:off x="9420013" y="5263869"/>
            <a:ext cx="488881" cy="481000"/>
          </a:xfrm>
          <a:prstGeom prst="roundRect">
            <a:avLst/>
          </a:prstGeom>
          <a:noFill/>
          <a:ln w="28575">
            <a:solidFill>
              <a:srgbClr val="097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B0F0"/>
              </a:solidFill>
            </a:endParaRPr>
          </a:p>
        </p:txBody>
      </p:sp>
      <p:sp>
        <p:nvSpPr>
          <p:cNvPr id="12" name="Прямокутник 1">
            <a:extLst>
              <a:ext uri="{FF2B5EF4-FFF2-40B4-BE49-F238E27FC236}">
                <a16:creationId xmlns="" xmlns:a16="http://schemas.microsoft.com/office/drawing/2014/main" id="{BF53B2D3-7DCF-7D59-E335-254B0AAD641F}"/>
              </a:ext>
            </a:extLst>
          </p:cNvPr>
          <p:cNvSpPr/>
          <p:nvPr/>
        </p:nvSpPr>
        <p:spPr>
          <a:xfrm>
            <a:off x="3646181" y="2131138"/>
            <a:ext cx="7468662" cy="361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6522EE-E1DD-1FAD-6051-DDCDA3D84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869"/>
          <a:stretch/>
        </p:blipFill>
        <p:spPr>
          <a:xfrm>
            <a:off x="3455311" y="3838650"/>
            <a:ext cx="8040240" cy="95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кутник 28">
            <a:extLst>
              <a:ext uri="{FF2B5EF4-FFF2-40B4-BE49-F238E27FC236}">
                <a16:creationId xmlns="" xmlns:a16="http://schemas.microsoft.com/office/drawing/2014/main" id="{5249CED9-A9D4-F3CF-B802-90D2B7F77A94}"/>
              </a:ext>
            </a:extLst>
          </p:cNvPr>
          <p:cNvSpPr/>
          <p:nvPr/>
        </p:nvSpPr>
        <p:spPr>
          <a:xfrm>
            <a:off x="3646181" y="3116146"/>
            <a:ext cx="5195978" cy="36190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A0ADF08-9443-EB90-3CE3-2F82F1EED7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857081" y="1516892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01AC950-2125-CD42-134B-B4FC09C669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549406" y="1480218"/>
            <a:ext cx="381740" cy="6043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80484F6-7716-CFAF-4B73-DE9DB2FDE9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7259187" y="1555028"/>
            <a:ext cx="834995" cy="6837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2E02737-239A-6F51-8958-01552A5D3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5778325" y="2576847"/>
            <a:ext cx="317675" cy="6868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1783EB5-7C70-78FC-C7CC-E223A4852C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096000" y="2638768"/>
            <a:ext cx="834995" cy="683714"/>
          </a:xfrm>
          <a:prstGeom prst="rect">
            <a:avLst/>
          </a:prstGeom>
        </p:spPr>
      </p:pic>
      <p:cxnSp>
        <p:nvCxnSpPr>
          <p:cNvPr id="20" name="Пряма сполучна лінія 5">
            <a:extLst>
              <a:ext uri="{FF2B5EF4-FFF2-40B4-BE49-F238E27FC236}">
                <a16:creationId xmlns="" xmlns:a16="http://schemas.microsoft.com/office/drawing/2014/main" id="{F51A9A08-9539-253D-2EC2-CC834C167A48}"/>
              </a:ext>
            </a:extLst>
          </p:cNvPr>
          <p:cNvCxnSpPr/>
          <p:nvPr/>
        </p:nvCxnSpPr>
        <p:spPr>
          <a:xfrm flipV="1">
            <a:off x="3646181" y="1490492"/>
            <a:ext cx="0" cy="265005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36">
            <a:extLst>
              <a:ext uri="{FF2B5EF4-FFF2-40B4-BE49-F238E27FC236}">
                <a16:creationId xmlns="" xmlns:a16="http://schemas.microsoft.com/office/drawing/2014/main" id="{BC7AF8FF-E943-A711-7198-88B8740F3336}"/>
              </a:ext>
            </a:extLst>
          </p:cNvPr>
          <p:cNvCxnSpPr/>
          <p:nvPr/>
        </p:nvCxnSpPr>
        <p:spPr>
          <a:xfrm flipV="1">
            <a:off x="11114843" y="1490492"/>
            <a:ext cx="0" cy="265005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37">
            <a:extLst>
              <a:ext uri="{FF2B5EF4-FFF2-40B4-BE49-F238E27FC236}">
                <a16:creationId xmlns="" xmlns:a16="http://schemas.microsoft.com/office/drawing/2014/main" id="{ABEB4E14-6CCC-87A9-3E1F-2ADC3EA86E77}"/>
              </a:ext>
            </a:extLst>
          </p:cNvPr>
          <p:cNvCxnSpPr>
            <a:cxnSpLocks/>
          </p:cNvCxnSpPr>
          <p:nvPr/>
        </p:nvCxnSpPr>
        <p:spPr>
          <a:xfrm flipV="1">
            <a:off x="8868792" y="2707689"/>
            <a:ext cx="0" cy="143285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6D3E36B-3F6A-A93E-FB8E-379F4B2111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553936" y="4940631"/>
            <a:ext cx="568542" cy="7092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8388E46-40F2-9412-468D-1BA95D4054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154374" y="4894807"/>
            <a:ext cx="476984" cy="7551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DDCF287-C848-24C8-475E-7523A07F6F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807244" y="4894807"/>
            <a:ext cx="393139" cy="85006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F22F751-9EE8-EC43-7518-C8CFF12366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774109" y="4878204"/>
            <a:ext cx="535048" cy="8661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91E626E-F004-E32B-7623-BC148CCB68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438762" y="5086585"/>
            <a:ext cx="535048" cy="866118"/>
          </a:xfrm>
          <a:prstGeom prst="rect">
            <a:avLst/>
          </a:prstGeom>
        </p:spPr>
      </p:pic>
      <p:sp>
        <p:nvSpPr>
          <p:cNvPr id="3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471759" y="1516892"/>
            <a:ext cx="2547721" cy="26591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смужка довша?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 На скільки сантиметрів довша?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72485" y="410523"/>
            <a:ext cx="8647030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31542"/>
            <a:ext cx="1126274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80484F6-7716-CFAF-4B73-DE9DB2FDE9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5261005" y="5047828"/>
            <a:ext cx="834995" cy="6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F36468F-3DA2-399D-8530-F69542924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603" b="96485"/>
          <a:stretch/>
        </p:blipFill>
        <p:spPr>
          <a:xfrm>
            <a:off x="5504172" y="5464847"/>
            <a:ext cx="3924056" cy="681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3A74936-D6EC-4091-9E41-E8BAE369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865234" y="5771992"/>
            <a:ext cx="485131" cy="2517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993E8AD-DFA3-E869-2DA2-C04DC3CEC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729" y="5709382"/>
            <a:ext cx="381739" cy="31437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6D3E36B-3F6A-A93E-FB8E-379F4B2111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203839" y="5490217"/>
            <a:ext cx="568542" cy="7092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8388E46-40F2-9412-468D-1BA95D405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804277" y="5444393"/>
            <a:ext cx="476984" cy="75511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BDDCF287-C848-24C8-475E-7523A07F6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457147" y="5444393"/>
            <a:ext cx="393139" cy="85006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F22F751-9EE8-EC43-7518-C8CFF12366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424012" y="5427790"/>
            <a:ext cx="535048" cy="866118"/>
          </a:xfrm>
          <a:prstGeom prst="rect">
            <a:avLst/>
          </a:prstGeom>
        </p:spPr>
      </p:pic>
      <p:pic>
        <p:nvPicPr>
          <p:cNvPr id="40" name="Picture 4" descr="Стакан сока 3D Модель $10 - .max .obj .fbx - Free3D">
            <a:extLst>
              <a:ext uri="{FF2B5EF4-FFF2-40B4-BE49-F238E27FC236}">
                <a16:creationId xmlns="" xmlns:a16="http://schemas.microsoft.com/office/drawing/2014/main" id="{DEAB8412-4A1F-699E-E07B-1F11B81D0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r="30284"/>
          <a:stretch/>
        </p:blipFill>
        <p:spPr bwMode="auto">
          <a:xfrm>
            <a:off x="4123791" y="1426136"/>
            <a:ext cx="752260" cy="20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Стакан сока 3D Модель $10 - .max .obj .fbx - Free3D">
            <a:extLst>
              <a:ext uri="{FF2B5EF4-FFF2-40B4-BE49-F238E27FC236}">
                <a16:creationId xmlns="" xmlns:a16="http://schemas.microsoft.com/office/drawing/2014/main" id="{1BE26042-C542-4FD2-4E99-1C9D2F73E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r="30284"/>
          <a:stretch/>
        </p:blipFill>
        <p:spPr bwMode="auto">
          <a:xfrm>
            <a:off x="5128042" y="1426136"/>
            <a:ext cx="752260" cy="20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Стакан сока 3D Модель $10 - .max .obj .fbx - Free3D">
            <a:extLst>
              <a:ext uri="{FF2B5EF4-FFF2-40B4-BE49-F238E27FC236}">
                <a16:creationId xmlns="" xmlns:a16="http://schemas.microsoft.com/office/drawing/2014/main" id="{3F8DC23A-F03E-711F-0219-B1AE657C0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r="30284"/>
          <a:stretch/>
        </p:blipFill>
        <p:spPr bwMode="auto">
          <a:xfrm>
            <a:off x="6218660" y="1426136"/>
            <a:ext cx="752260" cy="20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Стакан сока 3D Модель $10 - .max .obj .fbx - Free3D">
            <a:extLst>
              <a:ext uri="{FF2B5EF4-FFF2-40B4-BE49-F238E27FC236}">
                <a16:creationId xmlns="" xmlns:a16="http://schemas.microsoft.com/office/drawing/2014/main" id="{4F24B27C-03CD-06D9-272C-BE0A78811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r="30284"/>
          <a:stretch/>
        </p:blipFill>
        <p:spPr bwMode="auto">
          <a:xfrm>
            <a:off x="7303733" y="1426136"/>
            <a:ext cx="752260" cy="20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Стакан сока 3D Модель $10 - .max .obj .fbx - Free3D">
            <a:extLst>
              <a:ext uri="{FF2B5EF4-FFF2-40B4-BE49-F238E27FC236}">
                <a16:creationId xmlns="" xmlns:a16="http://schemas.microsoft.com/office/drawing/2014/main" id="{B79C7252-E3BB-95F2-33A9-68D5F735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r="30284"/>
          <a:stretch/>
        </p:blipFill>
        <p:spPr bwMode="auto">
          <a:xfrm>
            <a:off x="8405492" y="1426136"/>
            <a:ext cx="752260" cy="20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Стакан сока 3D Модель $10 - .max .obj .fbx - Free3D">
            <a:extLst>
              <a:ext uri="{FF2B5EF4-FFF2-40B4-BE49-F238E27FC236}">
                <a16:creationId xmlns="" xmlns:a16="http://schemas.microsoft.com/office/drawing/2014/main" id="{8F5CB8EA-7462-5B2F-3687-90D2C1C66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r="30284"/>
          <a:stretch/>
        </p:blipFill>
        <p:spPr bwMode="auto">
          <a:xfrm>
            <a:off x="9496110" y="1426136"/>
            <a:ext cx="752260" cy="20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Стакан сока 3D Модель $10 - .max .obj .fbx - Free3D">
            <a:extLst>
              <a:ext uri="{FF2B5EF4-FFF2-40B4-BE49-F238E27FC236}">
                <a16:creationId xmlns="" xmlns:a16="http://schemas.microsoft.com/office/drawing/2014/main" id="{1F46706F-9575-47C7-D574-3E6313BB4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r="30284"/>
          <a:stretch/>
        </p:blipFill>
        <p:spPr bwMode="auto">
          <a:xfrm>
            <a:off x="10581183" y="1426136"/>
            <a:ext cx="752260" cy="20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CDCD9A90-17DE-7D57-1C69-B47E00C5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96" y="2994580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81D8A7B2-FA2A-6E6A-548A-26F44025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1591" y="3844973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B7FCB79E-D739-9200-384B-4A2B92D7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6402">
            <a:off x="4762742" y="3135250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472079C1-FD37-ABF6-5784-3D2457F53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0578">
            <a:off x="5820391" y="2973574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DEF5F2EE-346E-8E3D-63EF-08C5D1C0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8000">
            <a:off x="6683767" y="3386865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7C9A1F3A-B293-44C3-9178-3796C39F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52" y="3945276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05FC291A-4B14-AD71-279B-C806C7479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04523" y="4138049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C8591DEB-A37A-2D8B-D38F-5A1296BBB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6402">
            <a:off x="7709343" y="3012417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0195D7FF-14FB-F2CB-5B9F-F498F0DB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0578">
            <a:off x="9115314" y="2802794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Изумрудная коллекция Зомби Ферма • Где копать в игре">
            <a:extLst>
              <a:ext uri="{FF2B5EF4-FFF2-40B4-BE49-F238E27FC236}">
                <a16:creationId xmlns="" xmlns:a16="http://schemas.microsoft.com/office/drawing/2014/main" id="{3AA5E266-A77F-4B74-73C5-57E963E5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8000">
            <a:off x="10197812" y="3293669"/>
            <a:ext cx="2052901" cy="20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667258" y="1664988"/>
            <a:ext cx="2547721" cy="26591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Чого більше склянок чи трубочок?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скільки більше?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72485" y="410523"/>
            <a:ext cx="8647030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31542"/>
            <a:ext cx="1126274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576471" y="442555"/>
            <a:ext cx="8732066" cy="7987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857" y="1599729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66804" y="2461493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0709" y="3330510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50949" y="412701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32812" y="5039100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894774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621498" y="1076230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894774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621498" y="2241247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1" y="3528988"/>
            <a:ext cx="894775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89784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958200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436525" y="4440464"/>
            <a:ext cx="107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958200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621498" y="5678997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DF61065-7CDC-B496-801D-0F9EF9E9518D}"/>
              </a:ext>
            </a:extLst>
          </p:cNvPr>
          <p:cNvSpPr txBox="1"/>
          <p:nvPr/>
        </p:nvSpPr>
        <p:spPr>
          <a:xfrm>
            <a:off x="2781523" y="5940970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4" descr="Картинки по запросу &quot;клипарт яблоко&quot;">
            <a:extLst>
              <a:ext uri="{FF2B5EF4-FFF2-40B4-BE49-F238E27FC236}">
                <a16:creationId xmlns="" xmlns:a16="http://schemas.microsoft.com/office/drawing/2014/main" id="{9D3CAF9D-B2D7-D274-D194-C825AC2D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38" y="1476678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Картинки по запросу &quot;клипарт малина&quot;">
            <a:extLst>
              <a:ext uri="{FF2B5EF4-FFF2-40B4-BE49-F238E27FC236}">
                <a16:creationId xmlns="" xmlns:a16="http://schemas.microsoft.com/office/drawing/2014/main" id="{12FBDF06-5956-96CF-E1A7-17D03C0C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0" y="3169987"/>
            <a:ext cx="834208" cy="8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Картинки по запросу &quot;клипарт слива&quot;">
            <a:extLst>
              <a:ext uri="{FF2B5EF4-FFF2-40B4-BE49-F238E27FC236}">
                <a16:creationId xmlns="" xmlns:a16="http://schemas.microsoft.com/office/drawing/2014/main" id="{084E59B3-3171-F05E-8A8D-58ADD73A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1765011" y="4938836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Картинки по запросу &quot;клипарт абрикос&quot;">
            <a:extLst>
              <a:ext uri="{FF2B5EF4-FFF2-40B4-BE49-F238E27FC236}">
                <a16:creationId xmlns="" xmlns:a16="http://schemas.microsoft.com/office/drawing/2014/main" id="{EBD48498-FA0A-3F57-8156-C089C372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50" y="5872984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Картинки по запросу &quot;клипарт банан&quot;">
            <a:extLst>
              <a:ext uri="{FF2B5EF4-FFF2-40B4-BE49-F238E27FC236}">
                <a16:creationId xmlns="" xmlns:a16="http://schemas.microsoft.com/office/drawing/2014/main" id="{97D39198-039A-4D02-D7A4-24C7B920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8">
            <a:off x="1632011" y="4181527"/>
            <a:ext cx="896844" cy="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артинки по запросу &quot;клипарт груша&quot;">
            <a:extLst>
              <a:ext uri="{FF2B5EF4-FFF2-40B4-BE49-F238E27FC236}">
                <a16:creationId xmlns="" xmlns:a16="http://schemas.microsoft.com/office/drawing/2014/main" id="{498CC018-F8E9-6F34-17FD-1E21ED27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24" y="2261886"/>
            <a:ext cx="578915" cy="8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Картинки по запросу &quot;клипарт груша&quot;">
            <a:extLst>
              <a:ext uri="{FF2B5EF4-FFF2-40B4-BE49-F238E27FC236}">
                <a16:creationId xmlns="" xmlns:a16="http://schemas.microsoft.com/office/drawing/2014/main" id="{58899B64-384E-1602-1B0E-C2386CF9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1234648"/>
            <a:ext cx="536683" cy="7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Картинки по запросу &quot;клипарт яблоко&quot;">
            <a:extLst>
              <a:ext uri="{FF2B5EF4-FFF2-40B4-BE49-F238E27FC236}">
                <a16:creationId xmlns="" xmlns:a16="http://schemas.microsoft.com/office/drawing/2014/main" id="{DCAEAE37-B531-B719-C06F-248AF306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69" y="1241293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Картинки по запросу &quot;клипарт яблоко&quot;">
            <a:extLst>
              <a:ext uri="{FF2B5EF4-FFF2-40B4-BE49-F238E27FC236}">
                <a16:creationId xmlns="" xmlns:a16="http://schemas.microsoft.com/office/drawing/2014/main" id="{8603D529-0048-455D-515D-8C74DE24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35" y="2249585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Картинки по запросу &quot;клипарт абрикос&quot;">
            <a:extLst>
              <a:ext uri="{FF2B5EF4-FFF2-40B4-BE49-F238E27FC236}">
                <a16:creationId xmlns="" xmlns:a16="http://schemas.microsoft.com/office/drawing/2014/main" id="{277A8826-3CC0-E108-F434-162A2C27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26" y="2435752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Картинки по запросу &quot;клипарт малина&quot;">
            <a:extLst>
              <a:ext uri="{FF2B5EF4-FFF2-40B4-BE49-F238E27FC236}">
                <a16:creationId xmlns="" xmlns:a16="http://schemas.microsoft.com/office/drawing/2014/main" id="{8437729D-6923-7440-7D00-06FF93F7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31" y="3452875"/>
            <a:ext cx="834208" cy="8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Картинки по запросу &quot;клипарт груша&quot;">
            <a:extLst>
              <a:ext uri="{FF2B5EF4-FFF2-40B4-BE49-F238E27FC236}">
                <a16:creationId xmlns="" xmlns:a16="http://schemas.microsoft.com/office/drawing/2014/main" id="{090AA7C6-802A-1E0E-88CD-DC955648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46" y="3415452"/>
            <a:ext cx="536683" cy="7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4" descr="Картинки по запросу &quot;клипарт банан&quot;">
            <a:extLst>
              <a:ext uri="{FF2B5EF4-FFF2-40B4-BE49-F238E27FC236}">
                <a16:creationId xmlns="" xmlns:a16="http://schemas.microsoft.com/office/drawing/2014/main" id="{029F4B21-49AD-D2AC-BE83-0F9042CA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8">
            <a:off x="5463514" y="4758941"/>
            <a:ext cx="896844" cy="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Картинки по запросу &quot;клипарт слива&quot;">
            <a:extLst>
              <a:ext uri="{FF2B5EF4-FFF2-40B4-BE49-F238E27FC236}">
                <a16:creationId xmlns="" xmlns:a16="http://schemas.microsoft.com/office/drawing/2014/main" id="{E052D69A-1CF2-31AA-0B19-FA78313E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7640444" y="4655607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Картинки по запросу &quot;клипарт слива&quot;">
            <a:extLst>
              <a:ext uri="{FF2B5EF4-FFF2-40B4-BE49-F238E27FC236}">
                <a16:creationId xmlns="" xmlns:a16="http://schemas.microsoft.com/office/drawing/2014/main" id="{7E3B6906-3E92-CC15-2E0C-B8D8F9D65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5668540" y="5795566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Картинки по запросу &quot;клипарт яблоко&quot;">
            <a:extLst>
              <a:ext uri="{FF2B5EF4-FFF2-40B4-BE49-F238E27FC236}">
                <a16:creationId xmlns="" xmlns:a16="http://schemas.microsoft.com/office/drawing/2014/main" id="{851BA8C5-1A6A-3AAD-63A3-356A0B5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52" y="5793806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5" grpId="0"/>
      <p:bldP spid="49" grpId="0"/>
      <p:bldP spid="53" grpId="0"/>
      <p:bldP spid="57" grpId="0"/>
      <p:bldP spid="61" grpId="0"/>
      <p:bldP spid="62" grpId="0" animBg="1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TextBox 26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Прямоугольник 11">
            <a:extLst>
              <a:ext uri="{FF2B5EF4-FFF2-40B4-BE49-F238E27FC236}">
                <a16:creationId xmlns=""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1672683" y="372036"/>
            <a:ext cx="9220024" cy="7964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Пригадуємо геометричні фігури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2" name="Picture 6" descr="Mr Peabody Stickers | Redbubble">
            <a:extLst>
              <a:ext uri="{FF2B5EF4-FFF2-40B4-BE49-F238E27FC236}">
                <a16:creationId xmlns="" xmlns:a16="http://schemas.microsoft.com/office/drawing/2014/main" id="{12D596DF-AE3C-8C09-B968-48595C4D4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4991" y="2551534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971098E2-A075-BCF8-AB05-08716F4D31B5}"/>
              </a:ext>
            </a:extLst>
          </p:cNvPr>
          <p:cNvSpPr/>
          <p:nvPr/>
        </p:nvSpPr>
        <p:spPr>
          <a:xfrm>
            <a:off x="2160641" y="5300433"/>
            <a:ext cx="7427618" cy="10152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 яких фігур створені малюнки?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Полічи трикутники та круги на кожному малюнку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D4ACC9C6-2D8D-4129-DB49-0F8D27045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083" t="44223" r="26583" b="38000"/>
          <a:stretch/>
        </p:blipFill>
        <p:spPr>
          <a:xfrm>
            <a:off x="1881216" y="1353180"/>
            <a:ext cx="9482890" cy="2091814"/>
          </a:xfrm>
          <a:prstGeom prst="rect">
            <a:avLst/>
          </a:prstGeom>
        </p:spPr>
      </p:pic>
      <p:sp>
        <p:nvSpPr>
          <p:cNvPr id="35" name="Рівнобедрений трикутник 7">
            <a:extLst>
              <a:ext uri="{FF2B5EF4-FFF2-40B4-BE49-F238E27FC236}">
                <a16:creationId xmlns="" xmlns:a16="http://schemas.microsoft.com/office/drawing/2014/main" id="{98B93335-991F-A5D6-098B-E7BBEAB7F70A}"/>
              </a:ext>
            </a:extLst>
          </p:cNvPr>
          <p:cNvSpPr/>
          <p:nvPr/>
        </p:nvSpPr>
        <p:spPr>
          <a:xfrm>
            <a:off x="2655569" y="3688615"/>
            <a:ext cx="601499" cy="522514"/>
          </a:xfrm>
          <a:prstGeom prst="triangl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3980E72-B713-E858-733B-4F0E1E276786}"/>
              </a:ext>
            </a:extLst>
          </p:cNvPr>
          <p:cNvSpPr txBox="1"/>
          <p:nvPr/>
        </p:nvSpPr>
        <p:spPr>
          <a:xfrm>
            <a:off x="3257068" y="3561858"/>
            <a:ext cx="52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C33B9B5-2E54-E3D3-EDFE-DB6BAFEB80D1}"/>
              </a:ext>
            </a:extLst>
          </p:cNvPr>
          <p:cNvSpPr txBox="1"/>
          <p:nvPr/>
        </p:nvSpPr>
        <p:spPr>
          <a:xfrm>
            <a:off x="3668236" y="3561858"/>
            <a:ext cx="50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3A942D1-7F1C-7928-2E82-E94D40234ABE}"/>
              </a:ext>
            </a:extLst>
          </p:cNvPr>
          <p:cNvSpPr txBox="1"/>
          <p:nvPr/>
        </p:nvSpPr>
        <p:spPr>
          <a:xfrm>
            <a:off x="3257068" y="4281277"/>
            <a:ext cx="52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9D288A4-E3B4-3F73-A7C8-900E17100D14}"/>
              </a:ext>
            </a:extLst>
          </p:cNvPr>
          <p:cNvSpPr txBox="1"/>
          <p:nvPr/>
        </p:nvSpPr>
        <p:spPr>
          <a:xfrm>
            <a:off x="3668236" y="4281277"/>
            <a:ext cx="50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91CF60CA-5A6B-6209-EB55-348919CA40CE}"/>
              </a:ext>
            </a:extLst>
          </p:cNvPr>
          <p:cNvSpPr/>
          <p:nvPr/>
        </p:nvSpPr>
        <p:spPr>
          <a:xfrm>
            <a:off x="2705460" y="4396501"/>
            <a:ext cx="501716" cy="47695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Рівнобедрений трикутник 60">
            <a:extLst>
              <a:ext uri="{FF2B5EF4-FFF2-40B4-BE49-F238E27FC236}">
                <a16:creationId xmlns="" xmlns:a16="http://schemas.microsoft.com/office/drawing/2014/main" id="{90A60A02-FCE7-1715-B66A-1DF4BC4247AD}"/>
              </a:ext>
            </a:extLst>
          </p:cNvPr>
          <p:cNvSpPr/>
          <p:nvPr/>
        </p:nvSpPr>
        <p:spPr>
          <a:xfrm>
            <a:off x="6071054" y="3688615"/>
            <a:ext cx="601499" cy="522514"/>
          </a:xfrm>
          <a:prstGeom prst="triangl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86B447E-7C4A-88E1-3914-586A4580FDAE}"/>
              </a:ext>
            </a:extLst>
          </p:cNvPr>
          <p:cNvSpPr txBox="1"/>
          <p:nvPr/>
        </p:nvSpPr>
        <p:spPr>
          <a:xfrm>
            <a:off x="6672553" y="3561858"/>
            <a:ext cx="52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A1EBF88-9C84-0E09-C347-30A36420A2D9}"/>
              </a:ext>
            </a:extLst>
          </p:cNvPr>
          <p:cNvSpPr txBox="1"/>
          <p:nvPr/>
        </p:nvSpPr>
        <p:spPr>
          <a:xfrm>
            <a:off x="7083721" y="3561858"/>
            <a:ext cx="50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25EEFCA-B983-BA97-DA07-1FC7CE469E54}"/>
              </a:ext>
            </a:extLst>
          </p:cNvPr>
          <p:cNvSpPr txBox="1"/>
          <p:nvPr/>
        </p:nvSpPr>
        <p:spPr>
          <a:xfrm>
            <a:off x="6672553" y="4281277"/>
            <a:ext cx="52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1FEE260-B7F4-89FE-B939-1AB9470BAAE0}"/>
              </a:ext>
            </a:extLst>
          </p:cNvPr>
          <p:cNvSpPr txBox="1"/>
          <p:nvPr/>
        </p:nvSpPr>
        <p:spPr>
          <a:xfrm>
            <a:off x="7083721" y="4281277"/>
            <a:ext cx="50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854EE3BF-4740-7079-68F4-B65190271CEF}"/>
              </a:ext>
            </a:extLst>
          </p:cNvPr>
          <p:cNvSpPr/>
          <p:nvPr/>
        </p:nvSpPr>
        <p:spPr>
          <a:xfrm>
            <a:off x="6120945" y="4396501"/>
            <a:ext cx="501716" cy="47695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Рівнобедрений трикутник 68">
            <a:extLst>
              <a:ext uri="{FF2B5EF4-FFF2-40B4-BE49-F238E27FC236}">
                <a16:creationId xmlns="" xmlns:a16="http://schemas.microsoft.com/office/drawing/2014/main" id="{0273C04F-3D27-4C14-B0C3-3BEC22DF9906}"/>
              </a:ext>
            </a:extLst>
          </p:cNvPr>
          <p:cNvSpPr/>
          <p:nvPr/>
        </p:nvSpPr>
        <p:spPr>
          <a:xfrm>
            <a:off x="9486540" y="3688615"/>
            <a:ext cx="601499" cy="522514"/>
          </a:xfrm>
          <a:prstGeom prst="triangl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63EC660-27B3-257C-1A65-4DCAC50AF378}"/>
              </a:ext>
            </a:extLst>
          </p:cNvPr>
          <p:cNvSpPr txBox="1"/>
          <p:nvPr/>
        </p:nvSpPr>
        <p:spPr>
          <a:xfrm>
            <a:off x="10088039" y="3561858"/>
            <a:ext cx="52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9E85FFC-F90E-C4EC-AC31-358649401004}"/>
              </a:ext>
            </a:extLst>
          </p:cNvPr>
          <p:cNvSpPr txBox="1"/>
          <p:nvPr/>
        </p:nvSpPr>
        <p:spPr>
          <a:xfrm>
            <a:off x="10499207" y="3561858"/>
            <a:ext cx="50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6E8AB1E-ABC9-BFF7-7EC3-CB1EFD58EB02}"/>
              </a:ext>
            </a:extLst>
          </p:cNvPr>
          <p:cNvSpPr txBox="1"/>
          <p:nvPr/>
        </p:nvSpPr>
        <p:spPr>
          <a:xfrm>
            <a:off x="10088039" y="4281277"/>
            <a:ext cx="52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202BAF7-7765-ADBF-033E-0A5025950F6D}"/>
              </a:ext>
            </a:extLst>
          </p:cNvPr>
          <p:cNvSpPr txBox="1"/>
          <p:nvPr/>
        </p:nvSpPr>
        <p:spPr>
          <a:xfrm>
            <a:off x="10499207" y="4281277"/>
            <a:ext cx="50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67FE041F-EE54-264E-BB1F-24C09124867B}"/>
              </a:ext>
            </a:extLst>
          </p:cNvPr>
          <p:cNvSpPr/>
          <p:nvPr/>
        </p:nvSpPr>
        <p:spPr>
          <a:xfrm>
            <a:off x="9536431" y="4396501"/>
            <a:ext cx="501716" cy="47695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3" grpId="0"/>
      <p:bldP spid="45" grpId="0"/>
      <p:bldP spid="49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99853" y="494528"/>
            <a:ext cx="8732066" cy="6702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5" name="Picture 6" descr="Правила поведінки здобувачів осві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87" y="1340322"/>
            <a:ext cx="2753267" cy="47368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n de tema de niña detrás del escritorio de la escuela 2 carteles para  la pared • pósters vector, vector, obras de arte | myloview.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698" y="1340322"/>
            <a:ext cx="4764276" cy="37756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6436" y="1834343"/>
            <a:ext cx="284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 день!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62883" y="1828776"/>
            <a:ext cx="3073941" cy="228147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Усім, усім добрий день!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Геть з дороги, наша лінь!</a:t>
            </a: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79708" y="5272641"/>
            <a:ext cx="5690868" cy="119181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Хай не заважає працювати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Гарним хлопцям і дівчатам.</a:t>
            </a:r>
          </a:p>
        </p:txBody>
      </p:sp>
    </p:spTree>
    <p:extLst>
      <p:ext uri="{BB962C8B-B14F-4D97-AF65-F5344CB8AC3E}">
        <p14:creationId xmlns:p14="http://schemas.microsoft.com/office/powerpoint/2010/main" val="12968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44450" y="424085"/>
            <a:ext cx="8811364" cy="7690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123" y="2201620"/>
            <a:ext cx="1136862" cy="11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t="7027"/>
          <a:stretch/>
        </p:blipFill>
        <p:spPr>
          <a:xfrm>
            <a:off x="8283297" y="2011680"/>
            <a:ext cx="3781726" cy="428948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148576" y="494529"/>
            <a:ext cx="10103004" cy="9774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«Незакінчене речення»</a:t>
            </a:r>
          </a:p>
        </p:txBody>
      </p:sp>
      <p:pic>
        <p:nvPicPr>
          <p:cNvPr id="42" name="Picture 2" descr="Веселый карандаш (60 фото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99281" l="10000" r="99867">
                        <a14:foregroundMark x1="43333" y1="19544" x2="43333" y2="19544"/>
                        <a14:foregroundMark x1="50533" y1="31175" x2="50533" y2="31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1" y="1869769"/>
            <a:ext cx="3360072" cy="37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148547" y="2105522"/>
            <a:ext cx="3824575" cy="3500647"/>
          </a:xfrm>
          <a:prstGeom prst="rect">
            <a:avLst/>
          </a:prstGeom>
          <a:solidFill>
            <a:srgbClr val="E9E9DF"/>
          </a:solidFill>
          <a:ln>
            <a:solidFill>
              <a:srgbClr val="E9E9DF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195718" y="2090227"/>
            <a:ext cx="4777404" cy="15295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058229" y="5606169"/>
            <a:ext cx="4914893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73846" y="2614585"/>
            <a:ext cx="5309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rgbClr val="7030A0"/>
                </a:solidFill>
              </a:rPr>
              <a:t>На уроці я дізнався (</a:t>
            </a:r>
            <a:r>
              <a:rPr lang="uk-UA" sz="2800" b="1" i="1" dirty="0" err="1">
                <a:solidFill>
                  <a:srgbClr val="7030A0"/>
                </a:solidFill>
              </a:rPr>
              <a:t>лася</a:t>
            </a:r>
            <a:r>
              <a:rPr lang="uk-UA" sz="2800" b="1" i="1" dirty="0">
                <a:solidFill>
                  <a:srgbClr val="7030A0"/>
                </a:solidFill>
              </a:rPr>
              <a:t>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rgbClr val="7030A0"/>
                </a:solidFill>
              </a:rPr>
              <a:t>Мене найбільш зацікавило…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rgbClr val="7030A0"/>
                </a:solidFill>
              </a:rPr>
              <a:t>Було складно…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rgbClr val="7030A0"/>
                </a:solidFill>
              </a:rPr>
              <a:t>Вдома я розкажу про…</a:t>
            </a:r>
            <a:endParaRPr lang="ru-RU" sz="2800" b="1" i="1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054100" y="494528"/>
            <a:ext cx="9851793" cy="9328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Зменш на 4 кожне число </a:t>
            </a:r>
            <a:r>
              <a:rPr lang="uk-UA" sz="4000" b="1" dirty="0" smtClean="0">
                <a:solidFill>
                  <a:schemeClr val="bg1"/>
                </a:solidFill>
              </a:rPr>
              <a:t>в </a:t>
            </a:r>
            <a:r>
              <a:rPr lang="uk-UA" sz="4000" b="1" dirty="0">
                <a:solidFill>
                  <a:schemeClr val="bg1"/>
                </a:solidFill>
              </a:rPr>
              <a:t>таблиці.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30125"/>
              </p:ext>
            </p:extLst>
          </p:nvPr>
        </p:nvGraphicFramePr>
        <p:xfrm>
          <a:off x="2690368" y="2109062"/>
          <a:ext cx="8732066" cy="196811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47438">
                  <a:extLst>
                    <a:ext uri="{9D8B030D-6E8A-4147-A177-3AD203B41FA5}">
                      <a16:colId xmlns="" xmlns:a16="http://schemas.microsoft.com/office/drawing/2014/main" val="1662696697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3899547133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66692304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3669085016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405571541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2629680246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2115742357"/>
                    </a:ext>
                  </a:extLst>
                </a:gridCol>
              </a:tblGrid>
              <a:tr h="984058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433308"/>
                  </a:ext>
                </a:extLst>
              </a:tr>
              <a:tr h="98405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571241"/>
                  </a:ext>
                </a:extLst>
              </a:tr>
            </a:tbl>
          </a:graphicData>
        </a:graphic>
      </p:graphicFrame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9" y="2419814"/>
            <a:ext cx="2007636" cy="44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005526" y="3162778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7053" y="3162777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6763" y="3162776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28616" y="3144026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80143" y="3144025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31670" y="3162776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451706" y="3144024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30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 descr="снег, зима,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52" b="100000" l="0" r="99111">
                        <a14:backgroundMark x1="75111" y1="98704" x2="75111" y2="98704"/>
                        <a14:backgroundMark x1="83667" y1="98519" x2="83667" y2="98519"/>
                        <a14:backgroundMark x1="91333" y1="98889" x2="91333" y2="98889"/>
                        <a14:backgroundMark x1="87111" y1="97593" x2="87111" y2="97593"/>
                        <a14:backgroundMark x1="68778" y1="98333" x2="68778" y2="98333"/>
                        <a14:backgroundMark x1="96222" y1="98889" x2="96222" y2="98889"/>
                        <a14:backgroundMark x1="94222" y1="98889" x2="94222" y2="98889"/>
                        <a14:backgroundMark x1="89333" y1="98889" x2="89333" y2="98889"/>
                        <a14:backgroundMark x1="85333" y1="97963" x2="85333" y2="97963"/>
                        <a14:backgroundMark x1="82111" y1="97963" x2="82111" y2="97963"/>
                        <a14:backgroundMark x1="86667" y1="66667" x2="86667" y2="66667"/>
                        <a14:backgroundMark x1="85222" y1="67222" x2="85222" y2="67222"/>
                        <a14:backgroundMark x1="74222" y1="74815" x2="74222" y2="74815"/>
                        <a14:backgroundMark x1="72111" y1="78519" x2="72111" y2="78519"/>
                        <a14:backgroundMark x1="59333" y1="75741" x2="59333" y2="75741"/>
                        <a14:backgroundMark x1="12556" y1="36111" x2="12556" y2="36111"/>
                        <a14:backgroundMark x1="20889" y1="35185" x2="20889" y2="35185"/>
                        <a14:backgroundMark x1="10000" y1="37778" x2="10000" y2="37778"/>
                        <a14:backgroundMark x1="7000" y1="42778" x2="7000" y2="42778"/>
                        <a14:backgroundMark x1="5444" y1="45370" x2="5444" y2="45370"/>
                        <a14:backgroundMark x1="23778" y1="37963" x2="23778" y2="37963"/>
                        <a14:backgroundMark x1="22222" y1="37593" x2="22222" y2="37593"/>
                        <a14:backgroundMark x1="26222" y1="41667" x2="26222" y2="41667"/>
                        <a14:backgroundMark x1="28667" y1="45926" x2="28667" y2="45926"/>
                        <a14:backgroundMark x1="32556" y1="52407" x2="32556" y2="52407"/>
                        <a14:backgroundMark x1="39000" y1="64074" x2="39000" y2="6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05" b="2677"/>
          <a:stretch/>
        </p:blipFill>
        <p:spPr bwMode="auto">
          <a:xfrm>
            <a:off x="446049" y="1235819"/>
            <a:ext cx="11745951" cy="55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Девочка на санках (Спортивные картинки, спорт, клипарт) - 14 Марта 2013 -  Коты и кошк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67" flipH="1">
            <a:off x="2504934" y="1055177"/>
            <a:ext cx="1760502" cy="20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Девочка на санках (Спортивные картинки, спорт, клипарт) - 14 Марта 2013 -  Коты и кошк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7578" y="4363848"/>
            <a:ext cx="1673511" cy="19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1449659" y="450327"/>
            <a:ext cx="9428455" cy="7874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Підготовчі вправи. Гра «Веселі санчата»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4700" y="3188913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+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37257" y="3188912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79098" y="4054966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1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40769" y="4030395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8304" y="4871986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+ 2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30064" y="4897434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14733" y="5850481"/>
            <a:ext cx="199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6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22073" y="5850480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24168" y="5202899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+ 1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39331" y="5179989"/>
            <a:ext cx="100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91892" y="5688715"/>
            <a:ext cx="174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6 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176212" y="5654641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8" descr="Праздник гифки, анимированные GIF изображения праздник - скачать гиф  картинки на GIF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37" y="953667"/>
            <a:ext cx="3100984" cy="34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50" y="2902886"/>
            <a:ext cx="1312670" cy="134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Снежки, снежок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61" y="3769112"/>
            <a:ext cx="1350277" cy="13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Снежки, снежок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74" y="4722485"/>
            <a:ext cx="1189080" cy="12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Снежки, снежок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96" y="5428726"/>
            <a:ext cx="1336019" cy="13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Снежки, снежок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14" y="4813399"/>
            <a:ext cx="1253008" cy="12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Снежки, снежок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05" y="5419493"/>
            <a:ext cx="1278740" cy="13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снег, зима,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52" b="100000" l="0" r="99111">
                        <a14:backgroundMark x1="75111" y1="98704" x2="75111" y2="98704"/>
                        <a14:backgroundMark x1="83667" y1="98519" x2="83667" y2="98519"/>
                        <a14:backgroundMark x1="91333" y1="98889" x2="91333" y2="98889"/>
                        <a14:backgroundMark x1="87111" y1="97593" x2="87111" y2="97593"/>
                        <a14:backgroundMark x1="68778" y1="98333" x2="68778" y2="98333"/>
                        <a14:backgroundMark x1="96222" y1="98889" x2="96222" y2="98889"/>
                        <a14:backgroundMark x1="94222" y1="98889" x2="94222" y2="98889"/>
                        <a14:backgroundMark x1="89333" y1="98889" x2="89333" y2="98889"/>
                        <a14:backgroundMark x1="85333" y1="97963" x2="85333" y2="97963"/>
                        <a14:backgroundMark x1="82111" y1="97963" x2="82111" y2="97963"/>
                        <a14:backgroundMark x1="86667" y1="66667" x2="86667" y2="66667"/>
                        <a14:backgroundMark x1="85222" y1="67222" x2="85222" y2="67222"/>
                        <a14:backgroundMark x1="74222" y1="74815" x2="74222" y2="74815"/>
                        <a14:backgroundMark x1="72111" y1="78519" x2="72111" y2="78519"/>
                        <a14:backgroundMark x1="59333" y1="75741" x2="59333" y2="75741"/>
                        <a14:backgroundMark x1="12556" y1="36111" x2="12556" y2="36111"/>
                        <a14:backgroundMark x1="20889" y1="35185" x2="20889" y2="35185"/>
                        <a14:backgroundMark x1="10000" y1="37778" x2="10000" y2="37778"/>
                        <a14:backgroundMark x1="7000" y1="42778" x2="7000" y2="42778"/>
                        <a14:backgroundMark x1="5444" y1="45370" x2="5444" y2="45370"/>
                        <a14:backgroundMark x1="23778" y1="37963" x2="23778" y2="37963"/>
                        <a14:backgroundMark x1="22222" y1="37593" x2="22222" y2="37593"/>
                        <a14:backgroundMark x1="26222" y1="41667" x2="26222" y2="41667"/>
                        <a14:backgroundMark x1="28667" y1="45926" x2="28667" y2="45926"/>
                        <a14:backgroundMark x1="32556" y1="52407" x2="32556" y2="52407"/>
                        <a14:backgroundMark x1="39000" y1="64074" x2="39000" y2="6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05" b="2677"/>
          <a:stretch/>
        </p:blipFill>
        <p:spPr bwMode="auto">
          <a:xfrm>
            <a:off x="278781" y="1156667"/>
            <a:ext cx="11913220" cy="56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Девочка на санках (Спортивные картинки, спорт, клипарт) - 14 Марта 2013 -  Коты и кошк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67" flipH="1">
            <a:off x="2263501" y="967481"/>
            <a:ext cx="1760502" cy="20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Девочка на санках (Спортивные картинки, спорт, клипарт) - 14 Марта 2013 -  Коты и кошк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8489" y="4616196"/>
            <a:ext cx="1673511" cy="19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609321" y="366447"/>
            <a:ext cx="9040093" cy="7902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Підготовчі вправи. Гра «Веселі санчата»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1201" y="3188912"/>
            <a:ext cx="210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+ 0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7257" y="3188912"/>
            <a:ext cx="803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87007" y="4083348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7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40769" y="4030395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8304" y="4871986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+ 3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7401" y="4871986"/>
            <a:ext cx="953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14733" y="5850481"/>
            <a:ext cx="199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5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22073" y="5850480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24167" y="5202899"/>
            <a:ext cx="1971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91895" y="5166202"/>
            <a:ext cx="817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56166" y="5695429"/>
            <a:ext cx="1744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4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51149" y="5695428"/>
            <a:ext cx="56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8" descr="Праздник гифки, анимированные GIF изображения праздник - скачать гиф  картинки на GIF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37" y="953667"/>
            <a:ext cx="3100984" cy="34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00" y="2901333"/>
            <a:ext cx="1251849" cy="127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Снежки, снежок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98" y="3751685"/>
            <a:ext cx="1298352" cy="13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Снежки, снежок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33" y="4678972"/>
            <a:ext cx="1166932" cy="11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Снежки, снежок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34" y="5550924"/>
            <a:ext cx="1264349" cy="12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Снежки, снежок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64" y="4819133"/>
            <a:ext cx="1233925" cy="126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Снежки, снежок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64" y="5491597"/>
            <a:ext cx="1248056" cy="12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TextBox 40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868858" y="494528"/>
            <a:ext cx="8732066" cy="858651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Розв'язування </a:t>
            </a:r>
            <a:r>
              <a:rPr lang="uk-UA" sz="4000" b="1" dirty="0">
                <a:solidFill>
                  <a:schemeClr val="bg1"/>
                </a:solidFill>
              </a:rPr>
              <a:t>задач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4819" y="1689305"/>
            <a:ext cx="5394680" cy="3168709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571999" y="5070942"/>
            <a:ext cx="3785937" cy="1191106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BA1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rgbClr val="BA1C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r="81032" b="90754"/>
          <a:stretch/>
        </p:blipFill>
        <p:spPr>
          <a:xfrm>
            <a:off x="4572000" y="5114200"/>
            <a:ext cx="3708000" cy="1188493"/>
          </a:xfrm>
          <a:prstGeom prst="roundRect">
            <a:avLst/>
          </a:prstGeom>
          <a:ln w="57150">
            <a:solidFill>
              <a:srgbClr val="00B050"/>
            </a:solidFill>
            <a:prstDash val="solid"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6452014" y="1689305"/>
            <a:ext cx="4774182" cy="3168709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96" y="5666495"/>
            <a:ext cx="282193" cy="2140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924502" y="5490049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64788" y="5502328"/>
            <a:ext cx="455016" cy="567661"/>
          </a:xfrm>
          <a:prstGeom prst="rect">
            <a:avLst/>
          </a:prstGeom>
        </p:spPr>
      </p:pic>
      <p:pic>
        <p:nvPicPr>
          <p:cNvPr id="52" name="Picture 2" descr="Дети играют на улице зимой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13" y="1626040"/>
            <a:ext cx="4797145" cy="3231974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05896" y="1691190"/>
            <a:ext cx="5313908" cy="31668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засніженому дворі бавилися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хлопчиків і </a:t>
            </a:r>
          </a:p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дівчинки. 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 всього дітей бавилися у дворі?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6"/>
          <a:srcRect l="6749" t="6316" r="3855"/>
          <a:stretch/>
        </p:blipFill>
        <p:spPr>
          <a:xfrm>
            <a:off x="5331332" y="5628285"/>
            <a:ext cx="280705" cy="29049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452014" y="5482314"/>
            <a:ext cx="455016" cy="567661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805896" y="5093260"/>
            <a:ext cx="3165899" cy="8668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Яку дію </a:t>
            </a:r>
            <a:r>
              <a:rPr lang="uk-UA" sz="2800" b="1" dirty="0" smtClean="0">
                <a:solidFill>
                  <a:srgbClr val="7030A0"/>
                </a:solidFill>
              </a:rPr>
              <a:t>ти виконаєш? Чому?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07030" y="5416058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( д.)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885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TextBox 10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015" y="1645060"/>
            <a:ext cx="5403385" cy="3261583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80000" y="5231482"/>
            <a:ext cx="3717072" cy="119110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BA1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rgbClr val="BA1C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80952" b="90754"/>
          <a:stretch/>
        </p:blipFill>
        <p:spPr>
          <a:xfrm>
            <a:off x="4680000" y="5203559"/>
            <a:ext cx="3672000" cy="1188493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450386" y="1630643"/>
            <a:ext cx="4940299" cy="3276000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474" y="5719997"/>
            <a:ext cx="282193" cy="2140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702" y="1685231"/>
            <a:ext cx="5338009" cy="31668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дітей з'їжджали на санках із згірки. 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З'їхало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дітей. 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Скільком дітям ще залишилося з'їхати?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57375" y="5543204"/>
            <a:ext cx="455016" cy="567661"/>
          </a:xfrm>
          <a:prstGeom prst="rect">
            <a:avLst/>
          </a:prstGeom>
        </p:spPr>
      </p:pic>
      <p:pic>
        <p:nvPicPr>
          <p:cNvPr id="23" name="Picture 2" descr="Зимой дети играют в снегу очень радостно | Премиум вектор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b="3056"/>
          <a:stretch/>
        </p:blipFill>
        <p:spPr bwMode="auto">
          <a:xfrm>
            <a:off x="6450387" y="1630642"/>
            <a:ext cx="4940299" cy="3276000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19651" y="5556238"/>
            <a:ext cx="420821" cy="5345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51424" y="5543204"/>
            <a:ext cx="455016" cy="5676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b="42962"/>
          <a:stretch/>
        </p:blipFill>
        <p:spPr>
          <a:xfrm>
            <a:off x="5440359" y="5756745"/>
            <a:ext cx="282193" cy="12210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868858" y="494528"/>
            <a:ext cx="8732066" cy="858651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Усне </a:t>
            </a:r>
            <a:r>
              <a:rPr lang="uk-UA" sz="4000" b="1" dirty="0">
                <a:solidFill>
                  <a:schemeClr val="bg1"/>
                </a:solidFill>
              </a:rPr>
              <a:t>розв'язування задач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05896" y="5093260"/>
            <a:ext cx="3165899" cy="8668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Яку дію </a:t>
            </a:r>
            <a:r>
              <a:rPr lang="uk-UA" sz="2800" b="1" dirty="0" smtClean="0">
                <a:solidFill>
                  <a:srgbClr val="7030A0"/>
                </a:solidFill>
              </a:rPr>
              <a:t>ти виконаєш? Чому?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06440" y="5534647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( д.)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0" y="2656587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43850" y="1337901"/>
            <a:ext cx="6272885" cy="10379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Проаналізуйте порівняння. Чим вони схожі? Які є відмінності? Прослухайте задачі.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0" y="4325494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754786" y="451224"/>
            <a:ext cx="8732066" cy="806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діяльності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49E1EC-737C-DF20-7829-9ABB103F2426}"/>
              </a:ext>
            </a:extLst>
          </p:cNvPr>
          <p:cNvSpPr txBox="1"/>
          <p:nvPr/>
        </p:nvSpPr>
        <p:spPr>
          <a:xfrm>
            <a:off x="7055247" y="1502945"/>
            <a:ext cx="17754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D9A9CC-BE54-F6B8-CFF6-6D70C6C5581A}"/>
              </a:ext>
            </a:extLst>
          </p:cNvPr>
          <p:cNvSpPr txBox="1"/>
          <p:nvPr/>
        </p:nvSpPr>
        <p:spPr>
          <a:xfrm>
            <a:off x="8930347" y="1502945"/>
            <a:ext cx="27600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 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10CED471-D610-F23B-20E2-D3EEB757FED0}"/>
              </a:ext>
            </a:extLst>
          </p:cNvPr>
          <p:cNvSpPr/>
          <p:nvPr/>
        </p:nvSpPr>
        <p:spPr>
          <a:xfrm>
            <a:off x="2839057" y="2781794"/>
            <a:ext cx="4732509" cy="13466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 подвір'ї гралося 4 хлопчики та 2 дівчинки. Скільки </a:t>
            </a:r>
            <a:r>
              <a:rPr lang="uk-UA" sz="2400" b="1" dirty="0">
                <a:solidFill>
                  <a:srgbClr val="FFFF00"/>
                </a:solidFill>
              </a:rPr>
              <a:t>всього</a:t>
            </a:r>
            <a:r>
              <a:rPr lang="uk-UA" sz="2400" b="1" dirty="0">
                <a:solidFill>
                  <a:schemeClr val="bg1"/>
                </a:solidFill>
              </a:rPr>
              <a:t> дітей гралося на подвір'ї?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2E4AB33E-C6DF-6054-22B5-FDA23F88E5E4}"/>
              </a:ext>
            </a:extLst>
          </p:cNvPr>
          <p:cNvSpPr/>
          <p:nvPr/>
        </p:nvSpPr>
        <p:spPr>
          <a:xfrm>
            <a:off x="3770976" y="4668272"/>
            <a:ext cx="7518431" cy="14336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У якій задачі потрібно порівняти два числа?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Це задачі на різницеве порівняння. З ними ми ознайомимося сьогодні на уроці.</a:t>
            </a:r>
          </a:p>
        </p:txBody>
      </p:sp>
      <p:sp>
        <p:nvSpPr>
          <p:cNvPr id="16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10CED471-D610-F23B-20E2-D3EEB757FED0}"/>
              </a:ext>
            </a:extLst>
          </p:cNvPr>
          <p:cNvSpPr/>
          <p:nvPr/>
        </p:nvSpPr>
        <p:spPr>
          <a:xfrm>
            <a:off x="7715387" y="2375875"/>
            <a:ext cx="3938176" cy="21584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</a:t>
            </a:r>
            <a:r>
              <a:rPr lang="uk-UA" sz="2400" b="1" dirty="0">
                <a:solidFill>
                  <a:schemeClr val="bg1"/>
                </a:solidFill>
              </a:rPr>
              <a:t>подвір'ї гралося 4 хлопчики та 2 дівчинки. </a:t>
            </a:r>
            <a:r>
              <a:rPr lang="uk-UA" sz="2400" b="1" dirty="0">
                <a:solidFill>
                  <a:srgbClr val="FFFF00"/>
                </a:solidFill>
              </a:rPr>
              <a:t>На скільки більше </a:t>
            </a:r>
            <a:r>
              <a:rPr lang="uk-UA" sz="2400" b="1" dirty="0">
                <a:solidFill>
                  <a:schemeClr val="bg1"/>
                </a:solidFill>
              </a:rPr>
              <a:t>хлопчиків гралося на </a:t>
            </a:r>
            <a:r>
              <a:rPr lang="uk-UA" sz="2400" b="1" dirty="0" smtClean="0">
                <a:solidFill>
                  <a:schemeClr val="bg1"/>
                </a:solidFill>
              </a:rPr>
              <a:t>подвір'ї, ніж </a:t>
            </a:r>
            <a:r>
              <a:rPr lang="uk-UA" sz="2400" b="1" dirty="0">
                <a:solidFill>
                  <a:schemeClr val="bg1"/>
                </a:solidFill>
              </a:rPr>
              <a:t>дівчаток?</a:t>
            </a:r>
          </a:p>
        </p:txBody>
      </p:sp>
    </p:spTree>
    <p:extLst>
      <p:ext uri="{BB962C8B-B14F-4D97-AF65-F5344CB8AC3E}">
        <p14:creationId xmlns:p14="http://schemas.microsoft.com/office/powerpoint/2010/main" val="35742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8507" y="530260"/>
            <a:ext cx="9345989" cy="12427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2595" y="2120136"/>
            <a:ext cx="546207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chemeClr val="bg1"/>
                </a:solidFill>
              </a:rPr>
              <a:t>познайомимось, як дізнатися, на скільки одне число більше чи менше іншого числа,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будемо </a:t>
            </a:r>
            <a:r>
              <a:rPr lang="uk-UA" sz="3200" b="1" dirty="0">
                <a:solidFill>
                  <a:schemeClr val="bg1"/>
                </a:solidFill>
              </a:rPr>
              <a:t>розв'язувати задачі на різницеве </a:t>
            </a:r>
            <a:r>
              <a:rPr lang="uk-UA" sz="3200" b="1" dirty="0" smtClean="0">
                <a:solidFill>
                  <a:schemeClr val="bg1"/>
                </a:solidFill>
              </a:rPr>
              <a:t>порівняння.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17315" y="2362321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10431</TotalTime>
  <Words>795</Words>
  <Application>Microsoft Office PowerPoint</Application>
  <PresentationFormat>Произвольный</PresentationFormat>
  <Paragraphs>208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1066</cp:revision>
  <dcterms:created xsi:type="dcterms:W3CDTF">2018-01-05T16:38:53Z</dcterms:created>
  <dcterms:modified xsi:type="dcterms:W3CDTF">2024-01-29T09:57:41Z</dcterms:modified>
</cp:coreProperties>
</file>