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744" r:id="rId3"/>
    <p:sldId id="1634" r:id="rId4"/>
    <p:sldId id="1741" r:id="rId5"/>
    <p:sldId id="1742" r:id="rId6"/>
    <p:sldId id="1743" r:id="rId7"/>
    <p:sldId id="1431" r:id="rId8"/>
    <p:sldId id="1745" r:id="rId9"/>
    <p:sldId id="1746" r:id="rId10"/>
    <p:sldId id="1738" r:id="rId11"/>
    <p:sldId id="1711" r:id="rId12"/>
    <p:sldId id="1748" r:id="rId13"/>
    <p:sldId id="1747" r:id="rId14"/>
    <p:sldId id="1440" r:id="rId15"/>
    <p:sldId id="151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5FF"/>
    <a:srgbClr val="FFB7FF"/>
    <a:srgbClr val="FF3399"/>
    <a:srgbClr val="354B80"/>
    <a:srgbClr val="FF330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learningapps.org/watch?v=pk6jh225c22" TargetMode="Externa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microsoft.com/office/2007/relationships/hdphoto" Target="../media/hdphoto6.wdp"/><Relationship Id="rId21" Type="http://schemas.openxmlformats.org/officeDocument/2006/relationships/image" Target="../media/image48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4.png"/><Relationship Id="rId16" Type="http://schemas.microsoft.com/office/2007/relationships/hdphoto" Target="../media/hdphoto9.wdp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microsoft.com/office/2007/relationships/hdphoto" Target="../media/hdphoto8.wdp"/><Relationship Id="rId19" Type="http://schemas.microsoft.com/office/2007/relationships/hdphoto" Target="../media/hdphoto10.wdp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43387" y="4209056"/>
            <a:ext cx="8925018" cy="194095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Схема до задачі на </a:t>
            </a:r>
            <a:endParaRPr lang="uk-UA" sz="5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різницеве </a:t>
            </a:r>
            <a:r>
              <a:rPr lang="uk-UA" sz="5400" b="1" dirty="0" smtClean="0">
                <a:solidFill>
                  <a:schemeClr val="bg1"/>
                </a:solidFill>
              </a:rPr>
              <a:t>порівняння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3" y="915728"/>
            <a:ext cx="3293328" cy="3293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9513" y="1613527"/>
            <a:ext cx="3412272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62653" y="494528"/>
            <a:ext cx="8732066" cy="851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Обчислюю. Порівнюю.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8" y="1346430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65171" y="1764556"/>
            <a:ext cx="2930497" cy="5594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5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5 – 1 =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03388" y="1843330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6197" y="1275773"/>
            <a:ext cx="80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9302" y="2683898"/>
            <a:ext cx="3158889" cy="63141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</a:t>
            </a:r>
            <a:r>
              <a:rPr lang="uk-UA" sz="4000" dirty="0" smtClean="0">
                <a:solidFill>
                  <a:srgbClr val="7030A0"/>
                </a:solidFill>
              </a:rPr>
              <a:t> – 4 + 1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210" y="270960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2764" y="228255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3565" y="3628369"/>
            <a:ext cx="3158889" cy="5756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3</a:t>
            </a:r>
            <a:r>
              <a:rPr lang="uk-UA" sz="4000" dirty="0" smtClean="0">
                <a:solidFill>
                  <a:srgbClr val="7030A0"/>
                </a:solidFill>
              </a:rPr>
              <a:t> + 3 + 3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6823" y="3628369"/>
            <a:ext cx="46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29372" y="322604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9151" y="1764556"/>
            <a:ext cx="2878081" cy="5594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6 – 8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3266" y="1683983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43765" y="1196997"/>
            <a:ext cx="80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150" y="2731768"/>
            <a:ext cx="2984775" cy="58354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10 – 3 – 7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54443" y="2628628"/>
            <a:ext cx="457857" cy="6900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85534" y="228255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9151" y="3628369"/>
            <a:ext cx="2952146" cy="5756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6 – 6 + </a:t>
            </a:r>
            <a:r>
              <a:rPr lang="uk-UA" sz="4000" dirty="0">
                <a:solidFill>
                  <a:srgbClr val="7030A0"/>
                </a:solidFill>
              </a:rPr>
              <a:t>5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66435" y="3593024"/>
            <a:ext cx="35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6358" y="328334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9CB341-1D90-2D12-15A6-7C8E49D5A733}"/>
              </a:ext>
            </a:extLst>
          </p:cNvPr>
          <p:cNvSpPr txBox="1"/>
          <p:nvPr/>
        </p:nvSpPr>
        <p:spPr>
          <a:xfrm>
            <a:off x="3156182" y="4456286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3156182" y="5382025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78761EF1-D828-E078-86C4-CBA4FAEA75EA}"/>
              </a:ext>
            </a:extLst>
          </p:cNvPr>
          <p:cNvSpPr/>
          <p:nvPr/>
        </p:nvSpPr>
        <p:spPr>
          <a:xfrm>
            <a:off x="4745285" y="5410051"/>
            <a:ext cx="662556" cy="651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/>
          <p:cNvSpPr txBox="1"/>
          <p:nvPr/>
        </p:nvSpPr>
        <p:spPr>
          <a:xfrm>
            <a:off x="3580138" y="4456286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9CB341-1D90-2D12-15A6-7C8E49D5A733}"/>
              </a:ext>
            </a:extLst>
          </p:cNvPr>
          <p:cNvSpPr txBox="1"/>
          <p:nvPr/>
        </p:nvSpPr>
        <p:spPr>
          <a:xfrm>
            <a:off x="6934797" y="4443247"/>
            <a:ext cx="240623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7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6959137" y="5357988"/>
            <a:ext cx="238189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78761EF1-D828-E078-86C4-CBA4FAEA75EA}"/>
              </a:ext>
            </a:extLst>
          </p:cNvPr>
          <p:cNvSpPr/>
          <p:nvPr/>
        </p:nvSpPr>
        <p:spPr>
          <a:xfrm>
            <a:off x="8391914" y="5406062"/>
            <a:ext cx="596745" cy="659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TextBox 50"/>
          <p:cNvSpPr txBox="1"/>
          <p:nvPr/>
        </p:nvSpPr>
        <p:spPr>
          <a:xfrm>
            <a:off x="7246137" y="4443247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5923" y="4456286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49907" y="4443247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0" grpId="0"/>
      <p:bldP spid="35" grpId="0"/>
      <p:bldP spid="36" grpId="0"/>
      <p:bldP spid="19" grpId="0"/>
      <p:bldP spid="33" grpId="0"/>
      <p:bldP spid="38" grpId="0"/>
      <p:bldP spid="39" grpId="0"/>
      <p:bldP spid="41" grpId="0"/>
      <p:bldP spid="42" grpId="0"/>
      <p:bldP spid="45" grpId="0" animBg="1"/>
      <p:bldP spid="46" grpId="0" animBg="1"/>
      <p:bldP spid="47" grpId="0"/>
      <p:bldP spid="49" grpId="0" animBg="1"/>
      <p:bldP spid="50" grpId="0" animBg="1"/>
      <p:bldP spid="51" grpId="0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3928336" y="1505803"/>
            <a:ext cx="7200000" cy="191922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33714" y="1816348"/>
            <a:ext cx="1694622" cy="12093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Допиши за </a:t>
            </a:r>
            <a:r>
              <a:rPr lang="uk-UA" dirty="0" smtClean="0">
                <a:solidFill>
                  <a:srgbClr val="7030A0"/>
                </a:solidFill>
              </a:rPr>
              <a:t>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1" y="449827"/>
            <a:ext cx="1895597" cy="41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r="69933" b="85763"/>
          <a:stretch/>
        </p:blipFill>
        <p:spPr>
          <a:xfrm>
            <a:off x="3928336" y="1663080"/>
            <a:ext cx="7200000" cy="1764000"/>
          </a:xfrm>
          <a:prstGeom prst="round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C320E9D-2893-4758-3BCD-A56953265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45422" y="2638060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203EACFD-C1C7-0F26-4E6E-D70DFC4A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83869" y="2638060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21A62792-D6FC-9389-EEC4-62CA552AD6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30884" y="2638060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D286B259-785E-20E3-1170-F1DDA0605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603144" y="2638060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473BC5F8-B150-8855-B744-1152B201C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41640" y="2638060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E0D7F25-F610-6813-23FF-FF7BEB939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88655" y="2638060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C8029620-52E5-B261-20C9-BCF47D376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30241" y="2638060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1E09636-A10E-673A-2BE1-2B0C5ABAE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584693" y="2638060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E8F42D32-CDBF-259C-6BCB-07715F127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339145" y="2638060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442613" y="1803661"/>
            <a:ext cx="391367" cy="693564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232322" y="1803661"/>
            <a:ext cx="391367" cy="69356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929468" y="1785206"/>
            <a:ext cx="425072" cy="753295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684871" y="1808831"/>
            <a:ext cx="391367" cy="69356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474580" y="1808831"/>
            <a:ext cx="391367" cy="69356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171726" y="1790376"/>
            <a:ext cx="425072" cy="75329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977884" y="1809976"/>
            <a:ext cx="391367" cy="69356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767593" y="1809976"/>
            <a:ext cx="391367" cy="69356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464739" y="1791521"/>
            <a:ext cx="425072" cy="753295"/>
          </a:xfrm>
          <a:prstGeom prst="rect">
            <a:avLst/>
          </a:prstGeom>
        </p:spPr>
      </p:pic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627595" y="574597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4 Задачі\№074 Задачі. Обчислення значень виразів\2024-01-29_2230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587"/>
          <a:stretch/>
        </p:blipFill>
        <p:spPr bwMode="auto">
          <a:xfrm>
            <a:off x="5444714" y="3618316"/>
            <a:ext cx="5773736" cy="267963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778169" y="3590183"/>
            <a:ext cx="3533208" cy="24702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Допоможи зайчикові зібрати врожай. Обведи ті качани капусти, на яких значення виразів більші за 4.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684871" y="3618316"/>
            <a:ext cx="1486855" cy="147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119462" y="3618316"/>
            <a:ext cx="1486855" cy="147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428005" y="4958131"/>
            <a:ext cx="1486855" cy="147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422612" y="4906893"/>
            <a:ext cx="1486855" cy="147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126274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1-2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1492612" y="2372941"/>
            <a:ext cx="2024640" cy="11321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Зменш на 4 кожне число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в </a:t>
            </a:r>
            <a:r>
              <a:rPr lang="uk-UA" sz="2400" b="1" dirty="0" smtClean="0">
                <a:solidFill>
                  <a:srgbClr val="7030A0"/>
                </a:solidFill>
              </a:rPr>
              <a:t>таблиці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62396"/>
              </p:ext>
            </p:extLst>
          </p:nvPr>
        </p:nvGraphicFramePr>
        <p:xfrm>
          <a:off x="3639916" y="1616806"/>
          <a:ext cx="7950467" cy="19681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35781">
                  <a:extLst>
                    <a:ext uri="{9D8B030D-6E8A-4147-A177-3AD203B41FA5}">
                      <a16:colId xmlns="" xmlns:a16="http://schemas.microsoft.com/office/drawing/2014/main" val="1662696697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3899547133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66692304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3669085016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405571541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2629680246"/>
                    </a:ext>
                  </a:extLst>
                </a:gridCol>
                <a:gridCol w="1135781">
                  <a:extLst>
                    <a:ext uri="{9D8B030D-6E8A-4147-A177-3AD203B41FA5}">
                      <a16:colId xmlns="" xmlns:a16="http://schemas.microsoft.com/office/drawing/2014/main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571241"/>
                  </a:ext>
                </a:extLst>
              </a:tr>
            </a:tbl>
          </a:graphicData>
        </a:graphic>
      </p:graphicFrame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" y="369120"/>
            <a:ext cx="1740967" cy="38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827234" y="2670522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7898" y="2651767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9187" y="2670520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4562" y="2651770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26089" y="2651769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77616" y="2670520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97652" y="2651768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126274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3-4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627595" y="574597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4 Задачі\№074 Задачі. Обчислення значень виразів\2024-01-29_224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20" y="3653418"/>
            <a:ext cx="3939966" cy="28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2563054" y="3854138"/>
            <a:ext cx="2979139" cy="21265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Під кожним літаком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по три вирази, значення яких записані на крилі.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6038114" y="4827227"/>
            <a:ext cx="1482811" cy="344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 + 4 = 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6038113" y="5387535"/>
            <a:ext cx="1482811" cy="344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10 – 3 = 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Счастливый милый парень мальчик думать о проблем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4043" y="2736010"/>
            <a:ext cx="4009148" cy="39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Счастливая милая девочка ребенка думает о проблеме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89" y="2736010"/>
            <a:ext cx="3768172" cy="37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1014761" y="1407522"/>
            <a:ext cx="9771251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Надійка та Михайлик задумали число. Надійка збільшила своє число на 1, а Михайлик зменшив своє число на 1. Вони обоє отримали число 8. Яке число задумала Надійка, а яке — Михайлик?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00614" y="3055585"/>
            <a:ext cx="51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53021" y="3055585"/>
            <a:ext cx="51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Двойная стрелка влево/вправо 59"/>
          <p:cNvSpPr/>
          <p:nvPr/>
        </p:nvSpPr>
        <p:spPr>
          <a:xfrm>
            <a:off x="4797228" y="4171850"/>
            <a:ext cx="2394405" cy="1150572"/>
          </a:xfrm>
          <a:prstGeom prst="left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отримали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01066" y="3666669"/>
            <a:ext cx="1012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209881" y="4121005"/>
            <a:ext cx="2376908" cy="120141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збільшила на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елка вправо 62"/>
          <p:cNvSpPr/>
          <p:nvPr/>
        </p:nvSpPr>
        <p:spPr>
          <a:xfrm flipH="1">
            <a:off x="9564691" y="4121005"/>
            <a:ext cx="2376908" cy="120141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зменшив на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81169" y="3076994"/>
            <a:ext cx="157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289684" y="3092053"/>
            <a:ext cx="135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+ 1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047411" y="3044890"/>
            <a:ext cx="1249794" cy="841692"/>
          </a:xfrm>
          <a:prstGeom prst="ellipse">
            <a:avLst/>
          </a:prstGeom>
          <a:solidFill>
            <a:srgbClr val="81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795052" y="3044890"/>
            <a:ext cx="1249794" cy="841692"/>
          </a:xfrm>
          <a:prstGeom prst="ellipse">
            <a:avLst/>
          </a:prstGeom>
          <a:solidFill>
            <a:srgbClr val="81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ьная выноска 67"/>
          <p:cNvSpPr/>
          <p:nvPr/>
        </p:nvSpPr>
        <p:spPr>
          <a:xfrm>
            <a:off x="1146658" y="2885476"/>
            <a:ext cx="2168075" cy="1121040"/>
          </a:xfrm>
          <a:prstGeom prst="wedgeEllipseCallout">
            <a:avLst>
              <a:gd name="adj1" fmla="val 23563"/>
              <a:gd name="adj2" fmla="val 7108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ьная выноска 68"/>
          <p:cNvSpPr/>
          <p:nvPr/>
        </p:nvSpPr>
        <p:spPr>
          <a:xfrm>
            <a:off x="8764809" y="2885476"/>
            <a:ext cx="2168075" cy="1121040"/>
          </a:xfrm>
          <a:prstGeom prst="wedgeEllipseCallout">
            <a:avLst>
              <a:gd name="adj1" fmla="val -15838"/>
              <a:gd name="adj2" fmla="val 6893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6083" y="1434251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2053946" y="514021"/>
            <a:ext cx="8732066" cy="8259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</p:spTree>
    <p:extLst>
      <p:ext uri="{BB962C8B-B14F-4D97-AF65-F5344CB8AC3E}">
        <p14:creationId xmlns:p14="http://schemas.microsoft.com/office/powerpoint/2010/main" val="26679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38198" y="424085"/>
            <a:ext cx="8811364" cy="7802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266" y="2201620"/>
            <a:ext cx="1185170" cy="11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19401" y="494529"/>
            <a:ext cx="9437599" cy="8036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87" y="1340322"/>
            <a:ext cx="2753267" cy="47368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27788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AAB6E5F2-2234-79BB-AA3F-CDA28E082ADA}"/>
              </a:ext>
            </a:extLst>
          </p:cNvPr>
          <p:cNvSpPr/>
          <p:nvPr/>
        </p:nvSpPr>
        <p:spPr>
          <a:xfrm>
            <a:off x="1756861" y="539133"/>
            <a:ext cx="8732066" cy="7878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зайві олівці»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5" name="Picture 2" descr="https://o.remove.bg/downloads/74c8655d-aba0-458f-8d5f-ac0bd7484488/966321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2531405" y="1459345"/>
            <a:ext cx="8248248" cy="55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419445" y="3429247"/>
            <a:ext cx="1164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1+2=3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66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5881922" y="5302701"/>
            <a:ext cx="1247640" cy="1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8330787" y="5224784"/>
            <a:ext cx="1247640" cy="1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669524" y="3429247"/>
            <a:ext cx="11535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2+5=7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3750" y="3429247"/>
            <a:ext cx="1122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6+2=8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22894" y="3429247"/>
            <a:ext cx="10990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2+3=4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73265" y="3429247"/>
            <a:ext cx="1164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1+1=2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23344" y="3429247"/>
            <a:ext cx="11535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2+0=0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862813" y="3429247"/>
            <a:ext cx="1122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6+3=9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o.remove.bg/downloads/74c8655d-aba0-458f-8d5f-ac0bd7484488/966321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 bwMode="auto">
          <a:xfrm>
            <a:off x="2531405" y="1459345"/>
            <a:ext cx="8248248" cy="55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419445" y="3429247"/>
            <a:ext cx="1164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5-2=3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66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4653486" y="5224783"/>
            <a:ext cx="1247640" cy="1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7221955" y="5224783"/>
            <a:ext cx="1247640" cy="1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669524" y="3429247"/>
            <a:ext cx="11535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8-5=3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3750" y="3429247"/>
            <a:ext cx="1122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6-2=3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22894" y="3429247"/>
            <a:ext cx="10990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2-2=0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73265" y="3429247"/>
            <a:ext cx="1164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7-4=4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23344" y="3429247"/>
            <a:ext cx="11535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2-0=2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820370" y="3429247"/>
            <a:ext cx="1122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6-3=3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AAB6E5F2-2234-79BB-AA3F-CDA28E082ADA}"/>
              </a:ext>
            </a:extLst>
          </p:cNvPr>
          <p:cNvSpPr/>
          <p:nvPr/>
        </p:nvSpPr>
        <p:spPr>
          <a:xfrm>
            <a:off x="1756861" y="539133"/>
            <a:ext cx="8732066" cy="7878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зайві олівці»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7420" y="1577962"/>
            <a:ext cx="5435225" cy="329218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4574" y="5035769"/>
            <a:ext cx="3345426" cy="119110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BA1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rgbClr val="BA1C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85490" b="90754"/>
          <a:stretch/>
        </p:blipFill>
        <p:spPr>
          <a:xfrm>
            <a:off x="3204000" y="5031186"/>
            <a:ext cx="3456000" cy="1188493"/>
          </a:xfrm>
          <a:prstGeom prst="round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377630" y="1577964"/>
            <a:ext cx="4975004" cy="325033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59" y="5547624"/>
            <a:ext cx="282193" cy="2140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7421" y="1655588"/>
            <a:ext cx="5406979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дітей каталися на ковзанках,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дитини –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санках.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скільки більше дітей каталося на ковзанках?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08943" y="5383456"/>
            <a:ext cx="455016" cy="567661"/>
          </a:xfrm>
          <a:prstGeom prst="rect">
            <a:avLst/>
          </a:prstGeom>
        </p:spPr>
      </p:pic>
      <p:pic>
        <p:nvPicPr>
          <p:cNvPr id="28" name="Picture 2" descr="Зимние забавы | Мир дошколя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30" y="1577963"/>
            <a:ext cx="4975004" cy="3250336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232028" y="5383455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712296" y="5383455"/>
            <a:ext cx="455016" cy="5676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b="42962"/>
          <a:stretch/>
        </p:blipFill>
        <p:spPr>
          <a:xfrm>
            <a:off x="4107844" y="5584372"/>
            <a:ext cx="282193" cy="1221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8858" y="494528"/>
            <a:ext cx="8732066" cy="858651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розв'язування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7362" y="4941279"/>
            <a:ext cx="2282992" cy="14971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Яку дію </a:t>
            </a:r>
            <a:r>
              <a:rPr lang="uk-UA" sz="2800" b="1" dirty="0" smtClean="0">
                <a:solidFill>
                  <a:srgbClr val="7030A0"/>
                </a:solidFill>
              </a:rPr>
              <a:t>ти виконаєш? Чому?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30499" y="4960380"/>
            <a:ext cx="4195697" cy="12621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різницеве порівняння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74786" y="5335896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( д.)</a:t>
            </a:r>
            <a:endParaRPr lang="x-none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74729" y="515123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987464" y="536264"/>
            <a:ext cx="8732066" cy="7061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" y="2317150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286000" y="1168514"/>
            <a:ext cx="9790771" cy="56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7759BF-7383-6A45-49D7-84775D45D113}"/>
              </a:ext>
            </a:extLst>
          </p:cNvPr>
          <p:cNvSpPr txBox="1"/>
          <p:nvPr/>
        </p:nvSpPr>
        <p:spPr>
          <a:xfrm>
            <a:off x="2620537" y="1624744"/>
            <a:ext cx="91216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називаються числа при додаванні</a:t>
            </a:r>
            <a:r>
              <a:rPr lang="uk-UA" sz="2400" b="1" dirty="0" smtClean="0">
                <a:solidFill>
                  <a:srgbClr val="7030A0"/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називається результат арифметичної дії додавання?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число при додаванні зазвичай найбільше?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 якою дією пов'язане додавання?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отримати перший доданок? другий доданок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називається результат арифметичної дії віднімання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число при </a:t>
            </a:r>
            <a:r>
              <a:rPr lang="uk-UA" sz="2400" b="1" dirty="0" smtClean="0">
                <a:solidFill>
                  <a:srgbClr val="7030A0"/>
                </a:solidFill>
              </a:rPr>
              <a:t>відніманні </a:t>
            </a:r>
            <a:r>
              <a:rPr lang="uk-UA" sz="2400" b="1" dirty="0">
                <a:solidFill>
                  <a:srgbClr val="7030A0"/>
                </a:solidFill>
              </a:rPr>
              <a:t>зазвичай найбільше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Якою дією розв’язуємо задачу на знаходження суми?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Якою дією розв’язуємо задачу на </a:t>
            </a:r>
            <a:r>
              <a:rPr lang="uk-UA" sz="2400" b="1" dirty="0" smtClean="0">
                <a:solidFill>
                  <a:srgbClr val="7030A0"/>
                </a:solidFill>
              </a:rPr>
              <a:t>різницеве порівняння?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дізнатися, на скільки одне число більше чи менше за інше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визначити, хто старший і на скільки?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означає довший? коротший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8623" y="3416408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– д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 ?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9367" y="162474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п </a:t>
            </a:r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uk-UA" sz="3200" b="1" dirty="0">
                <a:solidFill>
                  <a:srgbClr val="FF0000"/>
                </a:solidFill>
              </a:rPr>
              <a:t> д </a:t>
            </a:r>
            <a:r>
              <a:rPr lang="en-US" sz="3200" b="1" dirty="0">
                <a:solidFill>
                  <a:srgbClr val="FF0000"/>
                </a:solidFill>
              </a:rPr>
              <a:t>=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8812" y="3420542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– п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 ?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717" y="494529"/>
            <a:ext cx="9280721" cy="7990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7038" y="1765066"/>
            <a:ext cx="54620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розв'язувати задачі, на визначення «на скільки </a:t>
            </a:r>
            <a:r>
              <a:rPr lang="uk-UA" sz="2800" b="1" dirty="0" smtClean="0">
                <a:solidFill>
                  <a:schemeClr val="bg1"/>
                </a:solidFill>
              </a:rPr>
              <a:t>років старший» коротший</a:t>
            </a:r>
            <a:r>
              <a:rPr lang="uk-UA" sz="2800" b="1" dirty="0">
                <a:solidFill>
                  <a:schemeClr val="bg1"/>
                </a:solidFill>
              </a:rPr>
              <a:t>».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Обчислювати вирази.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620CDFF-6DE9-3E73-5983-CEA5B912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58" y="1568014"/>
            <a:ext cx="1354942" cy="2477957"/>
          </a:xfrm>
          <a:prstGeom prst="rect">
            <a:avLst/>
          </a:prstGeom>
        </p:spPr>
      </p:pic>
      <p:sp>
        <p:nvSpPr>
          <p:cNvPr id="43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302139" y="1754297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973381" y="1682829"/>
            <a:ext cx="441189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Андрійкові 8 років, а його сестричці — 4.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73381" y="2781633"/>
            <a:ext cx="439295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На скільки років Андрійко старший від сестрички?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7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856527" y="1391366"/>
            <a:ext cx="4432639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302139" y="2558841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2" y="1391367"/>
            <a:ext cx="5620185" cy="2452097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5521124" y="4037010"/>
            <a:ext cx="6070472" cy="14358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Визначити </a:t>
            </a:r>
            <a:r>
              <a:rPr lang="uk-UA" sz="2800" b="1" dirty="0">
                <a:solidFill>
                  <a:srgbClr val="FF0000"/>
                </a:solidFill>
              </a:rPr>
              <a:t>«на скільки років старший» </a:t>
            </a:r>
            <a:r>
              <a:rPr lang="uk-UA" sz="2800" b="1" dirty="0">
                <a:solidFill>
                  <a:srgbClr val="7030A0"/>
                </a:solidFill>
              </a:rPr>
              <a:t>— це означає: обчислити, </a:t>
            </a:r>
            <a:r>
              <a:rPr lang="uk-UA" sz="2800" b="1" dirty="0">
                <a:solidFill>
                  <a:srgbClr val="FF0000"/>
                </a:solidFill>
              </a:rPr>
              <a:t>на скільки більше має років</a:t>
            </a:r>
            <a:r>
              <a:rPr lang="uk-UA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1328893" y="4371704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5" name="Прямокутник: округлені кути 33">
            <a:extLst>
              <a:ext uri="{FF2B5EF4-FFF2-40B4-BE49-F238E27FC236}">
                <a16:creationId xmlns="" xmlns:a16="http://schemas.microsoft.com/office/drawing/2014/main" id="{428E6509-6FFE-D8C0-D476-C9A4001765D3}"/>
              </a:ext>
            </a:extLst>
          </p:cNvPr>
          <p:cNvSpPr/>
          <p:nvPr/>
        </p:nvSpPr>
        <p:spPr>
          <a:xfrm>
            <a:off x="1373636" y="4397309"/>
            <a:ext cx="3400414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02591" y="4939244"/>
            <a:ext cx="336084" cy="22062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A55E889-ADDE-B193-EBE1-C5B0A1A6E8EE}"/>
              </a:ext>
            </a:extLst>
          </p:cNvPr>
          <p:cNvSpPr txBox="1"/>
          <p:nvPr/>
        </p:nvSpPr>
        <p:spPr>
          <a:xfrm>
            <a:off x="1225413" y="5672720"/>
            <a:ext cx="55909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на 4 роки старший.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D8A6647-463F-33D9-E810-642B716074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835457" y="4660470"/>
            <a:ext cx="424330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D30F678-77FC-7CF9-B027-96D373DC0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20" y="2089311"/>
            <a:ext cx="1266838" cy="192469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DAFD86C-B5D5-674E-C62D-005751303E4F}"/>
              </a:ext>
            </a:extLst>
          </p:cNvPr>
          <p:cNvSpPr txBox="1"/>
          <p:nvPr/>
        </p:nvSpPr>
        <p:spPr>
          <a:xfrm>
            <a:off x="3944804" y="3381799"/>
            <a:ext cx="12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років</a:t>
            </a:r>
            <a:endParaRPr lang="x-non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FEEE86C-4DD9-3F05-4F79-35CDB18B0E76}"/>
              </a:ext>
            </a:extLst>
          </p:cNvPr>
          <p:cNvSpPr txBox="1"/>
          <p:nvPr/>
        </p:nvSpPr>
        <p:spPr>
          <a:xfrm>
            <a:off x="1009591" y="3381798"/>
            <a:ext cx="12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роки</a:t>
            </a:r>
            <a:endParaRPr lang="x-non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F179292-710B-CBA0-1109-D13A138F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787" y="4919455"/>
            <a:ext cx="265014" cy="21824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3CBE8C3-8783-8E51-7B2D-84424E65CD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582474" y="4676200"/>
            <a:ext cx="424330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4F733FC3-53AE-16A7-981A-2AF3B969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329491" y="4676200"/>
            <a:ext cx="424330" cy="68689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35457" y="526272"/>
            <a:ext cx="8732066" cy="759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42679" y="4778316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( р.)</a:t>
            </a:r>
            <a:endParaRPr lang="x-none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8457" y="449153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54127" y="468822"/>
            <a:ext cx="8732066" cy="6996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Складаємо </a:t>
            </a:r>
            <a:r>
              <a:rPr lang="uk-UA" sz="4000" b="1" dirty="0">
                <a:solidFill>
                  <a:schemeClr val="bg1"/>
                </a:solidFill>
              </a:rPr>
              <a:t>задачу </a:t>
            </a:r>
          </a:p>
        </p:txBody>
      </p:sp>
      <p:sp>
        <p:nvSpPr>
          <p:cNvPr id="30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196241" y="1760271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860737" y="1696533"/>
            <a:ext cx="40228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Мама купила 6 бананів та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3 </a:t>
            </a:r>
            <a:r>
              <a:rPr lang="uk-UA" sz="2400" b="1" dirty="0">
                <a:solidFill>
                  <a:srgbClr val="7030A0"/>
                </a:solidFill>
              </a:rPr>
              <a:t>ананаси.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864689" y="2607927"/>
            <a:ext cx="40189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 скільки більше бананів, ніж ананасів, купила мама?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35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185769" y="2560470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6040570" y="1449011"/>
            <a:ext cx="5411734" cy="220907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501806" y="1393832"/>
            <a:ext cx="4911794" cy="2185709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7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4068519" y="2144159"/>
            <a:ext cx="1333758" cy="7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4735398" y="2076054"/>
            <a:ext cx="678201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?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7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D0B844D-3D26-4843-6CCF-FA7D6C18486F}"/>
              </a:ext>
            </a:extLst>
          </p:cNvPr>
          <p:cNvSpPr/>
          <p:nvPr/>
        </p:nvSpPr>
        <p:spPr>
          <a:xfrm>
            <a:off x="5727513" y="3799840"/>
            <a:ext cx="5306037" cy="14302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 малюнком склади задачу із запитанням «На скільки більше?». </a:t>
            </a:r>
            <a:r>
              <a:rPr lang="uk-UA" sz="2400" b="1" dirty="0" err="1">
                <a:solidFill>
                  <a:schemeClr val="bg1"/>
                </a:solidFill>
              </a:rPr>
              <a:t>Розв</a:t>
            </a:r>
            <a:r>
              <a:rPr lang="en-US" sz="2400" b="1" dirty="0">
                <a:solidFill>
                  <a:schemeClr val="bg1"/>
                </a:solidFill>
              </a:rPr>
              <a:t>’</a:t>
            </a:r>
            <a:r>
              <a:rPr lang="uk-UA" sz="2400" b="1" dirty="0" err="1">
                <a:solidFill>
                  <a:schemeClr val="bg1"/>
                </a:solidFill>
              </a:rPr>
              <a:t>яжи</a:t>
            </a:r>
            <a:r>
              <a:rPr lang="uk-UA" sz="2400" b="1" dirty="0">
                <a:solidFill>
                  <a:schemeClr val="bg1"/>
                </a:solidFill>
              </a:rPr>
              <a:t> задачу.  </a:t>
            </a:r>
          </a:p>
        </p:txBody>
      </p:sp>
      <p:pic>
        <p:nvPicPr>
          <p:cNvPr id="71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94177330-B2E9-049E-D576-E4108C04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3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51284378-7F65-052C-9BC6-EE62F26B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77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53391F55-FB33-6B61-13B0-C8FCA33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74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8AA425DB-872B-E626-D5BB-7C0898FF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87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D873898-FECC-E8BD-FDCB-43934F3D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91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Банан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772464A4-C6B4-D8AE-1096-31F15683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88" y="1475517"/>
            <a:ext cx="893500" cy="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Ананас PNG Clipart Фон | PNG Play">
            <a:extLst>
              <a:ext uri="{FF2B5EF4-FFF2-40B4-BE49-F238E27FC236}">
                <a16:creationId xmlns="" xmlns:a16="http://schemas.microsoft.com/office/drawing/2014/main" id="{D8F8C0F8-A314-C7D9-6B74-1DF866A5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0" y="2322407"/>
            <a:ext cx="581897" cy="1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Ананас PNG Clipart Фон | PNG Play">
            <a:extLst>
              <a:ext uri="{FF2B5EF4-FFF2-40B4-BE49-F238E27FC236}">
                <a16:creationId xmlns="" xmlns:a16="http://schemas.microsoft.com/office/drawing/2014/main" id="{533EBA7D-3BFF-E13F-0028-9D76F010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0" y="2322407"/>
            <a:ext cx="581897" cy="1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Ананас PNG Clipart Фон | PNG Play">
            <a:extLst>
              <a:ext uri="{FF2B5EF4-FFF2-40B4-BE49-F238E27FC236}">
                <a16:creationId xmlns="" xmlns:a16="http://schemas.microsoft.com/office/drawing/2014/main" id="{A22601C1-D7B4-E330-C9DF-94206843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43" y="2322407"/>
            <a:ext cx="581897" cy="1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1 клас\2 Матем\1 УРОКИ Листопад\Кліт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6" y="1301986"/>
            <a:ext cx="5148551" cy="37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786608" y="1939489"/>
            <a:ext cx="891838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dirty="0" smtClean="0">
                <a:solidFill>
                  <a:srgbClr val="7030A0"/>
                </a:solidFill>
              </a:rPr>
              <a:t>Б-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0851" y="2536127"/>
            <a:ext cx="947595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7030A0"/>
                </a:solidFill>
              </a:rPr>
              <a:t>А-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27603" y="198409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510096" y="25807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ru-RU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7FF3CFB-E6AC-2758-8233-26BBFCCA1AAB}"/>
              </a:ext>
            </a:extLst>
          </p:cNvPr>
          <p:cNvSpPr txBox="1"/>
          <p:nvPr/>
        </p:nvSpPr>
        <p:spPr>
          <a:xfrm>
            <a:off x="886284" y="3165506"/>
            <a:ext cx="30932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 – 3 = 3 (б.)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98663" y="2168827"/>
            <a:ext cx="16826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На ?</a:t>
            </a:r>
            <a:r>
              <a:rPr lang="uk-UA" sz="3600" b="1" dirty="0" smtClean="0">
                <a:solidFill>
                  <a:srgbClr val="FF0000"/>
                </a:solidFill>
              </a:rPr>
              <a:t> б.</a:t>
            </a:r>
            <a:endParaRPr lang="ru-RU" sz="3600" dirty="0"/>
          </a:p>
        </p:txBody>
      </p:sp>
      <p:pic>
        <p:nvPicPr>
          <p:cNvPr id="50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4677" y="2373549"/>
            <a:ext cx="800879" cy="5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598673" y="3816807"/>
            <a:ext cx="470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на 3 більше.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78595" y="3038143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3" grpId="0"/>
      <p:bldP spid="45" grpId="0"/>
      <p:bldP spid="46" grpId="0"/>
      <p:bldP spid="47" grpId="0"/>
      <p:bldP spid="48" grpId="0"/>
      <p:bldP spid="49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627</Words>
  <Application>Microsoft Office PowerPoint</Application>
  <PresentationFormat>Произвольный</PresentationFormat>
  <Paragraphs>167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1082</cp:revision>
  <dcterms:created xsi:type="dcterms:W3CDTF">2018-01-05T16:38:53Z</dcterms:created>
  <dcterms:modified xsi:type="dcterms:W3CDTF">2024-01-30T08:31:09Z</dcterms:modified>
</cp:coreProperties>
</file>