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1742" r:id="rId3"/>
    <p:sldId id="1744" r:id="rId4"/>
    <p:sldId id="1745" r:id="rId5"/>
    <p:sldId id="1747" r:id="rId6"/>
    <p:sldId id="1748" r:id="rId7"/>
    <p:sldId id="1750" r:id="rId8"/>
    <p:sldId id="1746" r:id="rId9"/>
    <p:sldId id="1688" r:id="rId10"/>
    <p:sldId id="1725" r:id="rId11"/>
    <p:sldId id="1734" r:id="rId12"/>
    <p:sldId id="1743" r:id="rId13"/>
    <p:sldId id="1711" r:id="rId14"/>
    <p:sldId id="1749" r:id="rId15"/>
    <p:sldId id="1735" r:id="rId16"/>
    <p:sldId id="1751" r:id="rId17"/>
    <p:sldId id="1519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B7FF"/>
    <a:srgbClr val="ECDAB2"/>
    <a:srgbClr val="FF3399"/>
    <a:srgbClr val="354B80"/>
    <a:srgbClr val="FF3300"/>
    <a:srgbClr val="99FFCC"/>
    <a:srgbClr val="CCFF66"/>
    <a:srgbClr val="FF99FF"/>
    <a:srgbClr val="E6CE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5274" autoAdjust="0"/>
  </p:normalViewPr>
  <p:slideViewPr>
    <p:cSldViewPr snapToGrid="0">
      <p:cViewPr varScale="1">
        <p:scale>
          <a:sx n="85" d="100"/>
          <a:sy n="85" d="100"/>
        </p:scale>
        <p:origin x="-510" y="-78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18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31.01.2024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31.01.2024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31.01.2024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31.01.2024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31.01.2024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31.01.2024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37.png"/><Relationship Id="rId18" Type="http://schemas.openxmlformats.org/officeDocument/2006/relationships/image" Target="../media/image41.png"/><Relationship Id="rId3" Type="http://schemas.microsoft.com/office/2007/relationships/hdphoto" Target="../media/hdphoto3.wdp"/><Relationship Id="rId21" Type="http://schemas.openxmlformats.org/officeDocument/2006/relationships/image" Target="../media/image43.png"/><Relationship Id="rId7" Type="http://schemas.openxmlformats.org/officeDocument/2006/relationships/image" Target="../media/image33.png"/><Relationship Id="rId12" Type="http://schemas.openxmlformats.org/officeDocument/2006/relationships/image" Target="../media/image36.png"/><Relationship Id="rId17" Type="http://schemas.openxmlformats.org/officeDocument/2006/relationships/image" Target="../media/image40.png"/><Relationship Id="rId2" Type="http://schemas.openxmlformats.org/officeDocument/2006/relationships/image" Target="../media/image29.png"/><Relationship Id="rId16" Type="http://schemas.microsoft.com/office/2007/relationships/hdphoto" Target="../media/hdphoto6.wdp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5.png"/><Relationship Id="rId5" Type="http://schemas.openxmlformats.org/officeDocument/2006/relationships/image" Target="../media/image31.png"/><Relationship Id="rId15" Type="http://schemas.openxmlformats.org/officeDocument/2006/relationships/image" Target="../media/image39.png"/><Relationship Id="rId10" Type="http://schemas.microsoft.com/office/2007/relationships/hdphoto" Target="../media/hdphoto5.wdp"/><Relationship Id="rId19" Type="http://schemas.microsoft.com/office/2007/relationships/hdphoto" Target="../media/hdphoto7.wdp"/><Relationship Id="rId4" Type="http://schemas.openxmlformats.org/officeDocument/2006/relationships/image" Target="../media/image30.png"/><Relationship Id="rId9" Type="http://schemas.openxmlformats.org/officeDocument/2006/relationships/image" Target="../media/image34.png"/><Relationship Id="rId14" Type="http://schemas.openxmlformats.org/officeDocument/2006/relationships/image" Target="../media/image38.png"/><Relationship Id="rId22" Type="http://schemas.microsoft.com/office/2007/relationships/hdphoto" Target="../media/hdphoto8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17A8A23-690A-E4F8-8ED3-AF0636624CB4}"/>
              </a:ext>
            </a:extLst>
          </p:cNvPr>
          <p:cNvSpPr txBox="1"/>
          <p:nvPr/>
        </p:nvSpPr>
        <p:spPr>
          <a:xfrm>
            <a:off x="1628075" y="4328074"/>
            <a:ext cx="8631045" cy="1940957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smtClean="0">
                <a:solidFill>
                  <a:schemeClr val="bg1"/>
                </a:solidFill>
              </a:rPr>
              <a:t>Задачі</a:t>
            </a:r>
            <a:r>
              <a:rPr lang="uk-UA" sz="5400" b="1" dirty="0">
                <a:solidFill>
                  <a:schemeClr val="bg1"/>
                </a:solidFill>
              </a:rPr>
              <a:t> </a:t>
            </a:r>
            <a:r>
              <a:rPr lang="uk-UA" sz="5400" b="1" dirty="0" smtClean="0">
                <a:solidFill>
                  <a:schemeClr val="bg1"/>
                </a:solidFill>
              </a:rPr>
              <a:t>на </a:t>
            </a:r>
          </a:p>
          <a:p>
            <a:pPr algn="ctr"/>
            <a:r>
              <a:rPr lang="uk-UA" sz="5400" b="1" dirty="0" smtClean="0">
                <a:solidFill>
                  <a:schemeClr val="bg1"/>
                </a:solidFill>
              </a:rPr>
              <a:t>різницеве порівняння</a:t>
            </a:r>
            <a:endParaRPr lang="uk-UA" sz="5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13395" y="1613527"/>
            <a:ext cx="3445725" cy="228147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Математика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 клас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Розділ І</a:t>
            </a:r>
            <a:r>
              <a:rPr lang="en-US" sz="3200" b="1" dirty="0" smtClean="0">
                <a:solidFill>
                  <a:schemeClr val="bg1"/>
                </a:solidFill>
              </a:rPr>
              <a:t>V</a:t>
            </a:r>
            <a:r>
              <a:rPr lang="uk-UA" sz="3200" b="1" dirty="0" smtClean="0">
                <a:solidFill>
                  <a:schemeClr val="bg1"/>
                </a:solidFill>
              </a:rPr>
              <a:t>. Задачі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Урок 75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Картинки до тестів\!!!!!!Эсмира\OIG.95nm8ol0_r4MOK8M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135" y="1208488"/>
            <a:ext cx="2839405" cy="2839405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935CDDDE-3741-4812-8DE6-248C7318F0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4" r="-2514"/>
          <a:stretch/>
        </p:blipFill>
        <p:spPr>
          <a:xfrm>
            <a:off x="648000" y="2202581"/>
            <a:ext cx="4253063" cy="1096369"/>
          </a:xfrm>
          <a:prstGeom prst="rect">
            <a:avLst/>
          </a:prstGeom>
        </p:spPr>
      </p:pic>
      <p:sp>
        <p:nvSpPr>
          <p:cNvPr id="34" name="Стрілка: вправо 20">
            <a:extLst>
              <a:ext uri="{FF2B5EF4-FFF2-40B4-BE49-F238E27FC236}">
                <a16:creationId xmlns:a16="http://schemas.microsoft.com/office/drawing/2014/main" xmlns="" id="{E08D5E68-12FE-E5CA-CAAF-E2DAEFB66D1F}"/>
              </a:ext>
            </a:extLst>
          </p:cNvPr>
          <p:cNvSpPr/>
          <p:nvPr/>
        </p:nvSpPr>
        <p:spPr>
          <a:xfrm>
            <a:off x="6068639" y="1997969"/>
            <a:ext cx="514185" cy="492816"/>
          </a:xfrm>
          <a:prstGeom prst="rightArrow">
            <a:avLst/>
          </a:prstGeom>
          <a:solidFill>
            <a:srgbClr val="FFE1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D983512C-AF78-9F91-E72E-0A52B91747E0}"/>
              </a:ext>
            </a:extLst>
          </p:cNvPr>
          <p:cNvSpPr txBox="1"/>
          <p:nvPr/>
        </p:nvSpPr>
        <p:spPr>
          <a:xfrm>
            <a:off x="6657216" y="1740507"/>
            <a:ext cx="449400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7030A0"/>
                </a:solidFill>
              </a:rPr>
              <a:t>Довжина червоного олівця 10 </a:t>
            </a:r>
            <a:r>
              <a:rPr lang="ru-RU" sz="2400" b="1" dirty="0">
                <a:solidFill>
                  <a:srgbClr val="7030A0"/>
                </a:solidFill>
              </a:rPr>
              <a:t>см, </a:t>
            </a:r>
            <a:r>
              <a:rPr lang="uk-UA" sz="2400" b="1" dirty="0">
                <a:solidFill>
                  <a:srgbClr val="7030A0"/>
                </a:solidFill>
              </a:rPr>
              <a:t>а довжина зеленого </a:t>
            </a:r>
            <a:r>
              <a:rPr lang="ru-RU" sz="2400" b="1" dirty="0">
                <a:solidFill>
                  <a:srgbClr val="7030A0"/>
                </a:solidFill>
              </a:rPr>
              <a:t>— 8 см</a:t>
            </a:r>
            <a:r>
              <a:rPr lang="uk-UA" sz="2400" b="1" dirty="0">
                <a:solidFill>
                  <a:srgbClr val="7030A0"/>
                </a:solidFill>
              </a:rPr>
              <a:t>. </a:t>
            </a:r>
            <a:endParaRPr lang="uk-UA" sz="2200" b="1" dirty="0">
              <a:solidFill>
                <a:srgbClr val="7030A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BB5F851-AECF-C5FB-B9E7-2ED5DE87E545}"/>
              </a:ext>
            </a:extLst>
          </p:cNvPr>
          <p:cNvSpPr txBox="1"/>
          <p:nvPr/>
        </p:nvSpPr>
        <p:spPr>
          <a:xfrm>
            <a:off x="6674749" y="2596458"/>
            <a:ext cx="471064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7030A0"/>
                </a:solidFill>
              </a:rPr>
              <a:t>На скільки сантиметрів зелений олівець коротший, </a:t>
            </a:r>
            <a:r>
              <a:rPr lang="uk-UA" sz="2400" b="1" dirty="0" smtClean="0">
                <a:solidFill>
                  <a:srgbClr val="7030A0"/>
                </a:solidFill>
              </a:rPr>
              <a:t>ніж червоний</a:t>
            </a:r>
            <a:r>
              <a:rPr lang="uk-UA" sz="2400" b="1" dirty="0">
                <a:solidFill>
                  <a:srgbClr val="7030A0"/>
                </a:solidFill>
              </a:rPr>
              <a:t>?</a:t>
            </a:r>
            <a:endParaRPr lang="uk-UA" sz="2200" b="1" dirty="0">
              <a:solidFill>
                <a:srgbClr val="7030A0"/>
              </a:solidFill>
            </a:endParaRPr>
          </a:p>
        </p:txBody>
      </p:sp>
      <p:sp>
        <p:nvSpPr>
          <p:cNvPr id="37" name="Прямокутник: округлені кути 1">
            <a:extLst>
              <a:ext uri="{FF2B5EF4-FFF2-40B4-BE49-F238E27FC236}">
                <a16:creationId xmlns:a16="http://schemas.microsoft.com/office/drawing/2014/main" xmlns="" id="{AB40231A-05DD-DEBE-2840-0D3CABC01D7F}"/>
              </a:ext>
            </a:extLst>
          </p:cNvPr>
          <p:cNvSpPr/>
          <p:nvPr/>
        </p:nvSpPr>
        <p:spPr>
          <a:xfrm>
            <a:off x="496687" y="1645004"/>
            <a:ext cx="4899161" cy="2166833"/>
          </a:xfrm>
          <a:prstGeom prst="roundRect">
            <a:avLst/>
          </a:prstGeom>
          <a:noFill/>
          <a:ln w="76200">
            <a:solidFill>
              <a:srgbClr val="00D2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0" name="Стрілка: вправо 64">
            <a:extLst>
              <a:ext uri="{FF2B5EF4-FFF2-40B4-BE49-F238E27FC236}">
                <a16:creationId xmlns:a16="http://schemas.microsoft.com/office/drawing/2014/main" xmlns="" id="{F6EE4F23-558A-E9E9-F7F7-EC2AD2944C00}"/>
              </a:ext>
            </a:extLst>
          </p:cNvPr>
          <p:cNvSpPr/>
          <p:nvPr/>
        </p:nvSpPr>
        <p:spPr>
          <a:xfrm>
            <a:off x="6068638" y="2821018"/>
            <a:ext cx="514185" cy="492816"/>
          </a:xfrm>
          <a:prstGeom prst="rightArrow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1" name="Прямокутник: округлені кути 65">
            <a:extLst>
              <a:ext uri="{FF2B5EF4-FFF2-40B4-BE49-F238E27FC236}">
                <a16:creationId xmlns:a16="http://schemas.microsoft.com/office/drawing/2014/main" xmlns="" id="{9FE0BA55-A41A-0748-F713-0EA4A031D0D2}"/>
              </a:ext>
            </a:extLst>
          </p:cNvPr>
          <p:cNvSpPr/>
          <p:nvPr/>
        </p:nvSpPr>
        <p:spPr>
          <a:xfrm>
            <a:off x="5859262" y="1618495"/>
            <a:ext cx="5620185" cy="2106012"/>
          </a:xfrm>
          <a:prstGeom prst="roundRect">
            <a:avLst/>
          </a:prstGeom>
          <a:noFill/>
          <a:ln w="76200">
            <a:solidFill>
              <a:srgbClr val="00D2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3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2B7D57E0-DD5D-A996-4B28-63FB62A07D6C}"/>
              </a:ext>
            </a:extLst>
          </p:cNvPr>
          <p:cNvSpPr/>
          <p:nvPr/>
        </p:nvSpPr>
        <p:spPr>
          <a:xfrm>
            <a:off x="6325732" y="3870766"/>
            <a:ext cx="5305004" cy="213974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Визначити 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«</a:t>
            </a:r>
            <a:r>
              <a:rPr lang="uk-UA" sz="2800" b="1" dirty="0">
                <a:solidFill>
                  <a:srgbClr val="FF0000"/>
                </a:solidFill>
              </a:rPr>
              <a:t>на скільки коротший»</a:t>
            </a:r>
            <a:r>
              <a:rPr lang="uk-UA" sz="2800" b="1" dirty="0">
                <a:solidFill>
                  <a:schemeClr val="bg1"/>
                </a:solidFill>
              </a:rPr>
              <a:t> — 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це </a:t>
            </a:r>
            <a:r>
              <a:rPr lang="uk-UA" sz="2800" b="1" dirty="0">
                <a:solidFill>
                  <a:schemeClr val="bg1"/>
                </a:solidFill>
              </a:rPr>
              <a:t>означає: обчислити</a:t>
            </a:r>
            <a:r>
              <a:rPr lang="uk-UA" sz="2800" b="1">
                <a:solidFill>
                  <a:schemeClr val="bg1"/>
                </a:solidFill>
              </a:rPr>
              <a:t>, </a:t>
            </a:r>
            <a:endParaRPr lang="uk-UA" sz="2800" b="1" smtClean="0">
              <a:solidFill>
                <a:schemeClr val="bg1"/>
              </a:solidFill>
            </a:endParaRPr>
          </a:p>
          <a:p>
            <a:pPr algn="ctr"/>
            <a:r>
              <a:rPr lang="uk-UA" sz="2800" b="1" smtClean="0">
                <a:solidFill>
                  <a:srgbClr val="FF0000"/>
                </a:solidFill>
              </a:rPr>
              <a:t>на </a:t>
            </a:r>
            <a:r>
              <a:rPr lang="uk-UA" sz="2800" b="1" dirty="0">
                <a:solidFill>
                  <a:srgbClr val="FF0000"/>
                </a:solidFill>
              </a:rPr>
              <a:t>скільки сантиметрів менше.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AA55E889-ADDE-B193-EBE1-C5B0A1A6E8EE}"/>
              </a:ext>
            </a:extLst>
          </p:cNvPr>
          <p:cNvSpPr txBox="1"/>
          <p:nvPr/>
        </p:nvSpPr>
        <p:spPr>
          <a:xfrm>
            <a:off x="554708" y="4016479"/>
            <a:ext cx="542234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Відповідь: на 2 см коротший.</a:t>
            </a:r>
            <a:endParaRPr lang="x-none" sz="3200" b="1" dirty="0">
              <a:solidFill>
                <a:srgbClr val="7030A0"/>
              </a:solidFill>
            </a:endParaRPr>
          </a:p>
        </p:txBody>
      </p:sp>
      <p:pic>
        <p:nvPicPr>
          <p:cNvPr id="50" name="Picture 12" descr="Head Svg Png Icon Free Download (#401919) - OnlineWebFonts.COM">
            <a:extLst>
              <a:ext uri="{FF2B5EF4-FFF2-40B4-BE49-F238E27FC236}">
                <a16:creationId xmlns:a16="http://schemas.microsoft.com/office/drawing/2014/main" xmlns="" id="{A7F922D1-DFE9-C15F-1FB8-AF40F390B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8977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38233">
            <a:off x="4559327" y="2543476"/>
            <a:ext cx="673788" cy="51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Прямокутник: округлені кути 35">
            <a:extLst>
              <a:ext uri="{FF2B5EF4-FFF2-40B4-BE49-F238E27FC236}">
                <a16:creationId xmlns:a16="http://schemas.microsoft.com/office/drawing/2014/main" xmlns="" id="{DE6889BE-8A7F-BD4B-5D37-F399849FD3EC}"/>
              </a:ext>
            </a:extLst>
          </p:cNvPr>
          <p:cNvSpPr/>
          <p:nvPr/>
        </p:nvSpPr>
        <p:spPr>
          <a:xfrm>
            <a:off x="4896221" y="2481500"/>
            <a:ext cx="499627" cy="58592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?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2" name="Picture 2" descr="Карандаш клипарт (56 фото) » Рисунки для срисовки и не только">
            <a:extLst>
              <a:ext uri="{FF2B5EF4-FFF2-40B4-BE49-F238E27FC236}">
                <a16:creationId xmlns:a16="http://schemas.microsoft.com/office/drawing/2014/main" xmlns="" id="{0A505236-9310-2A53-7958-F040F8C3B5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9" r="50830"/>
          <a:stretch/>
        </p:blipFill>
        <p:spPr bwMode="auto">
          <a:xfrm rot="5400000">
            <a:off x="2536791" y="157717"/>
            <a:ext cx="289737" cy="388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Карандаш клипарт (56 фото) » Рисунки для срисовки и не только">
            <a:extLst>
              <a:ext uri="{FF2B5EF4-FFF2-40B4-BE49-F238E27FC236}">
                <a16:creationId xmlns:a16="http://schemas.microsoft.com/office/drawing/2014/main" xmlns="" id="{1E0DCE97-B9A2-3489-CD3D-A56C47CC81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78" r="76967"/>
          <a:stretch/>
        </p:blipFill>
        <p:spPr bwMode="auto">
          <a:xfrm rot="5400000">
            <a:off x="2159491" y="1775188"/>
            <a:ext cx="289737" cy="31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5160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66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908698" y="570511"/>
            <a:ext cx="8732066" cy="82440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Розв’язую задачу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57" name="Picture 2" descr="D:\1 клас\2 Матем\1 УРОКИ Листопад\Клітка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7" t="14816" r="6569" b="31018"/>
          <a:stretch/>
        </p:blipFill>
        <p:spPr bwMode="auto">
          <a:xfrm>
            <a:off x="661742" y="1724765"/>
            <a:ext cx="4627527" cy="20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2" descr="Head Svg Png Icon Free Download (#401919) - OnlineWebFonts.COM">
            <a:extLst>
              <a:ext uri="{FF2B5EF4-FFF2-40B4-BE49-F238E27FC236}">
                <a16:creationId xmlns:a16="http://schemas.microsoft.com/office/drawing/2014/main" xmlns="" id="{A7F922D1-DFE9-C15F-1FB8-AF40F390B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8977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38233">
            <a:off x="2638612" y="2249148"/>
            <a:ext cx="673788" cy="51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Скругленный прямоугольник 58"/>
          <p:cNvSpPr/>
          <p:nvPr/>
        </p:nvSpPr>
        <p:spPr>
          <a:xfrm>
            <a:off x="973658" y="1889145"/>
            <a:ext cx="723488" cy="50328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dirty="0" smtClean="0">
                <a:solidFill>
                  <a:srgbClr val="7030A0"/>
                </a:solidFill>
              </a:rPr>
              <a:t>І</a:t>
            </a:r>
            <a:r>
              <a:rPr lang="uk-UA" sz="3600" dirty="0" smtClean="0">
                <a:solidFill>
                  <a:srgbClr val="7030A0"/>
                </a:solidFill>
              </a:rPr>
              <a:t>  -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831211" y="2491523"/>
            <a:ext cx="865936" cy="50328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7030A0"/>
                </a:solidFill>
              </a:rPr>
              <a:t>ІІ</a:t>
            </a:r>
            <a:r>
              <a:rPr lang="uk-UA" sz="3600" dirty="0" smtClean="0">
                <a:solidFill>
                  <a:srgbClr val="7030A0"/>
                </a:solidFill>
              </a:rPr>
              <a:t> -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605659" y="1850281"/>
            <a:ext cx="13662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FF0000"/>
                </a:solidFill>
              </a:rPr>
              <a:t>10 см </a:t>
            </a:r>
            <a:endParaRPr lang="ru-RU" sz="36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1579430" y="2413466"/>
            <a:ext cx="11715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FF0000"/>
                </a:solidFill>
              </a:rPr>
              <a:t>8 см</a:t>
            </a:r>
            <a:endParaRPr lang="ru-RU" sz="3600" dirty="0"/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17FF3CFB-E6AC-2758-8233-26BBFCCA1AAB}"/>
              </a:ext>
            </a:extLst>
          </p:cNvPr>
          <p:cNvSpPr txBox="1"/>
          <p:nvPr/>
        </p:nvSpPr>
        <p:spPr>
          <a:xfrm>
            <a:off x="989972" y="3017951"/>
            <a:ext cx="309325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10 – 8 = 2 (см)</a:t>
            </a:r>
            <a:endParaRPr lang="x-none" sz="3600" dirty="0">
              <a:solidFill>
                <a:srgbClr val="7030A0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071290" y="2040426"/>
            <a:ext cx="17237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dirty="0" err="1" smtClean="0">
                <a:solidFill>
                  <a:srgbClr val="FF0000"/>
                </a:solidFill>
              </a:rPr>
              <a:t>На?</a:t>
            </a:r>
            <a:r>
              <a:rPr lang="uk-UA" sz="3600" dirty="0" err="1" smtClean="0">
                <a:solidFill>
                  <a:srgbClr val="FF0000"/>
                </a:solidFill>
              </a:rPr>
              <a:t>см</a:t>
            </a:r>
            <a:endParaRPr lang="ru-RU" sz="36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2165212" y="2879451"/>
            <a:ext cx="5052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</a:rPr>
              <a:t>на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007885" y="2009121"/>
            <a:ext cx="241367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012274" y="2292391"/>
            <a:ext cx="241367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989635" y="2596459"/>
            <a:ext cx="241367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989972" y="2908654"/>
            <a:ext cx="241367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223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7" grpId="0" animBg="1"/>
      <p:bldP spid="59" grpId="0"/>
      <p:bldP spid="60" grpId="0"/>
      <p:bldP spid="61" grpId="0"/>
      <p:bldP spid="62" grpId="0"/>
      <p:bldP spid="63" grpId="0"/>
      <p:bldP spid="64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1917089" y="510885"/>
            <a:ext cx="8732066" cy="78265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Розрізняю фігури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59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7CBA4300-A239-8C80-5163-73F4B7D9DF7D}"/>
              </a:ext>
            </a:extLst>
          </p:cNvPr>
          <p:cNvSpPr/>
          <p:nvPr/>
        </p:nvSpPr>
        <p:spPr>
          <a:xfrm>
            <a:off x="2446173" y="1861826"/>
            <a:ext cx="4255710" cy="317852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Зі скількох фігур складено піраміду? Скільки кубів? Циліндрів? Конусів? 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На скільки більше кубів, ніж циліндрів? 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На скільки менше конусів, ніж кубів?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60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:a16="http://schemas.microsoft.com/office/drawing/2014/main" xmlns="" id="{DD0EBA6B-E847-5C0A-9673-1F0273EEA5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 flipH="1">
            <a:off x="-48831" y="1456402"/>
            <a:ext cx="2205862" cy="341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1 клас\2 Матем\1 УРОКИ Листопад\4 Задачі\№075 Задачі на різницеве порівняння\2024-01-30_1527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070" y="1752294"/>
            <a:ext cx="3768981" cy="3999308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5160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66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58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662653" y="494528"/>
            <a:ext cx="8732066" cy="85190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Обчислюю. Порівнюю.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31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51" y="1947305"/>
            <a:ext cx="1781269" cy="393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565171" y="1764556"/>
            <a:ext cx="2930497" cy="559489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4000" dirty="0" smtClean="0">
                <a:solidFill>
                  <a:srgbClr val="7030A0"/>
                </a:solidFill>
              </a:rPr>
              <a:t>6 </a:t>
            </a:r>
            <a:r>
              <a:rPr lang="uk-UA" sz="4000" dirty="0">
                <a:solidFill>
                  <a:srgbClr val="7030A0"/>
                </a:solidFill>
              </a:rPr>
              <a:t>+</a:t>
            </a:r>
            <a:r>
              <a:rPr lang="uk-UA" sz="4000" dirty="0" smtClean="0">
                <a:solidFill>
                  <a:srgbClr val="7030A0"/>
                </a:solidFill>
              </a:rPr>
              <a:t> 4 – 2 =</a:t>
            </a: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21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10394719" y="3852777"/>
            <a:ext cx="1729709" cy="267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076563" y="1721134"/>
            <a:ext cx="323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8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36197" y="1275773"/>
            <a:ext cx="806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10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29302" y="2683898"/>
            <a:ext cx="3158889" cy="631415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4000" dirty="0" smtClean="0">
                <a:solidFill>
                  <a:srgbClr val="7030A0"/>
                </a:solidFill>
              </a:rPr>
              <a:t>9 – 6 + 4 </a:t>
            </a:r>
            <a:r>
              <a:rPr lang="uk-UA" sz="4000" dirty="0">
                <a:solidFill>
                  <a:srgbClr val="7030A0"/>
                </a:solidFill>
              </a:rPr>
              <a:t>=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48210" y="2709601"/>
            <a:ext cx="323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7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02764" y="2282551"/>
            <a:ext cx="323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63565" y="3628369"/>
            <a:ext cx="3158889" cy="57564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4000" dirty="0" smtClean="0">
                <a:solidFill>
                  <a:srgbClr val="7030A0"/>
                </a:solidFill>
              </a:rPr>
              <a:t>4 + 4 – 5 </a:t>
            </a:r>
            <a:r>
              <a:rPr lang="uk-UA" sz="4000" dirty="0">
                <a:solidFill>
                  <a:srgbClr val="7030A0"/>
                </a:solidFill>
              </a:rPr>
              <a:t>=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56823" y="3628369"/>
            <a:ext cx="461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3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29372" y="3226045"/>
            <a:ext cx="323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8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69151" y="1764556"/>
            <a:ext cx="2878081" cy="559489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4000" dirty="0">
                <a:solidFill>
                  <a:srgbClr val="7030A0"/>
                </a:solidFill>
              </a:rPr>
              <a:t>4</a:t>
            </a:r>
            <a:r>
              <a:rPr lang="uk-UA" sz="4000" dirty="0" smtClean="0">
                <a:solidFill>
                  <a:srgbClr val="7030A0"/>
                </a:solidFill>
              </a:rPr>
              <a:t> </a:t>
            </a:r>
            <a:r>
              <a:rPr lang="uk-UA" sz="4000" dirty="0">
                <a:solidFill>
                  <a:srgbClr val="7030A0"/>
                </a:solidFill>
              </a:rPr>
              <a:t>+</a:t>
            </a:r>
            <a:r>
              <a:rPr lang="uk-UA" sz="4000" dirty="0" smtClean="0">
                <a:solidFill>
                  <a:srgbClr val="7030A0"/>
                </a:solidFill>
              </a:rPr>
              <a:t> 5 – 8 =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93266" y="1683983"/>
            <a:ext cx="323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1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343765" y="1196997"/>
            <a:ext cx="806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9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69150" y="2731768"/>
            <a:ext cx="2984775" cy="583545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4000" dirty="0" smtClean="0">
                <a:solidFill>
                  <a:srgbClr val="7030A0"/>
                </a:solidFill>
              </a:rPr>
              <a:t>8 – 2 – 3 =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454443" y="2628628"/>
            <a:ext cx="457857" cy="690086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3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585534" y="2282551"/>
            <a:ext cx="323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6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869151" y="3628369"/>
            <a:ext cx="2952146" cy="57564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4000" dirty="0" smtClean="0">
                <a:solidFill>
                  <a:srgbClr val="7030A0"/>
                </a:solidFill>
              </a:rPr>
              <a:t>7 – 7 + 7 </a:t>
            </a:r>
            <a:r>
              <a:rPr lang="uk-UA" sz="4000" dirty="0">
                <a:solidFill>
                  <a:srgbClr val="7030A0"/>
                </a:solidFill>
              </a:rPr>
              <a:t>=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366435" y="3593024"/>
            <a:ext cx="350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7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586358" y="3283341"/>
            <a:ext cx="323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0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379CB341-1D90-2D12-15A6-7C8E49D5A733}"/>
              </a:ext>
            </a:extLst>
          </p:cNvPr>
          <p:cNvSpPr txBox="1"/>
          <p:nvPr/>
        </p:nvSpPr>
        <p:spPr>
          <a:xfrm>
            <a:off x="3156182" y="4456286"/>
            <a:ext cx="2340869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uk-UA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5 на …</a:t>
            </a:r>
            <a:endParaRPr lang="x-none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A1B56D16-2FCC-A14D-9AFA-5397F8E715AA}"/>
              </a:ext>
            </a:extLst>
          </p:cNvPr>
          <p:cNvSpPr txBox="1"/>
          <p:nvPr/>
        </p:nvSpPr>
        <p:spPr>
          <a:xfrm>
            <a:off x="3156182" y="5382025"/>
            <a:ext cx="2340869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uk-UA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</a:t>
            </a:r>
            <a:r>
              <a:rPr lang="uk-UA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uk-UA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uk-UA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xmlns="" id="{78761EF1-D828-E078-86C4-CBA4FAEA75EA}"/>
              </a:ext>
            </a:extLst>
          </p:cNvPr>
          <p:cNvSpPr/>
          <p:nvPr/>
        </p:nvSpPr>
        <p:spPr>
          <a:xfrm>
            <a:off x="4745285" y="5410051"/>
            <a:ext cx="662556" cy="651834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7" name="TextBox 46"/>
          <p:cNvSpPr txBox="1"/>
          <p:nvPr/>
        </p:nvSpPr>
        <p:spPr>
          <a:xfrm>
            <a:off x="3580138" y="4456286"/>
            <a:ext cx="591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endParaRPr lang="uk-UA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379CB341-1D90-2D12-15A6-7C8E49D5A733}"/>
              </a:ext>
            </a:extLst>
          </p:cNvPr>
          <p:cNvSpPr txBox="1"/>
          <p:nvPr/>
        </p:nvSpPr>
        <p:spPr>
          <a:xfrm>
            <a:off x="6934797" y="4443247"/>
            <a:ext cx="2406238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6 на …</a:t>
            </a:r>
            <a:endParaRPr lang="x-none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A1B56D16-2FCC-A14D-9AFA-5397F8E715AA}"/>
              </a:ext>
            </a:extLst>
          </p:cNvPr>
          <p:cNvSpPr txBox="1"/>
          <p:nvPr/>
        </p:nvSpPr>
        <p:spPr>
          <a:xfrm>
            <a:off x="6959137" y="5357988"/>
            <a:ext cx="2381898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uk-UA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uk-UA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uk-UA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uk-UA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xmlns="" id="{78761EF1-D828-E078-86C4-CBA4FAEA75EA}"/>
              </a:ext>
            </a:extLst>
          </p:cNvPr>
          <p:cNvSpPr/>
          <p:nvPr/>
        </p:nvSpPr>
        <p:spPr>
          <a:xfrm>
            <a:off x="8391914" y="5406062"/>
            <a:ext cx="596745" cy="659812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1" name="TextBox 50"/>
          <p:cNvSpPr txBox="1"/>
          <p:nvPr/>
        </p:nvSpPr>
        <p:spPr>
          <a:xfrm>
            <a:off x="7246137" y="4443247"/>
            <a:ext cx="591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endParaRPr lang="uk-UA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905923" y="4456286"/>
            <a:ext cx="59112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uk-UA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749907" y="4443247"/>
            <a:ext cx="59112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uk-UA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179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6" grpId="0"/>
      <p:bldP spid="30" grpId="0"/>
      <p:bldP spid="35" grpId="0"/>
      <p:bldP spid="36" grpId="0"/>
      <p:bldP spid="19" grpId="0"/>
      <p:bldP spid="33" grpId="0"/>
      <p:bldP spid="38" grpId="0"/>
      <p:bldP spid="39" grpId="0"/>
      <p:bldP spid="41" grpId="0"/>
      <p:bldP spid="42" grpId="0"/>
      <p:bldP spid="45" grpId="0" animBg="1"/>
      <p:bldP spid="46" grpId="0" animBg="1"/>
      <p:bldP spid="47" grpId="0"/>
      <p:bldP spid="49" grpId="0" animBg="1"/>
      <p:bldP spid="50" grpId="0" animBg="1"/>
      <p:bldP spid="51" grpId="0"/>
      <p:bldP spid="52" grpId="0" animBg="1"/>
      <p:bldP spid="5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1 клас\2 Матем\1 УРОКИ Листопад\4 Задачі\№075 Задачі на різницеве порівняння\2024-01-30_2327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633" y="1535190"/>
            <a:ext cx="7175758" cy="475958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4">
            <a:extLst>
              <a:ext uri="{FF2B5EF4-FFF2-40B4-BE49-F238E27FC236}">
                <a16:creationId xmlns:a16="http://schemas.microsoft.com/office/drawing/2014/main" xmlns="" id="{89C8695D-1288-E3A8-612E-2F79931E0DC5}"/>
              </a:ext>
            </a:extLst>
          </p:cNvPr>
          <p:cNvSpPr/>
          <p:nvPr/>
        </p:nvSpPr>
        <p:spPr>
          <a:xfrm>
            <a:off x="0" y="5731542"/>
            <a:ext cx="914400" cy="112645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3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2036853" y="598815"/>
            <a:ext cx="8004167" cy="74257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</a:t>
            </a:r>
            <a:r>
              <a:rPr lang="uk-UA" sz="4000" b="1" dirty="0" smtClean="0">
                <a:solidFill>
                  <a:schemeClr val="bg1"/>
                </a:solidFill>
              </a:rPr>
              <a:t>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166946" y="5186204"/>
            <a:ext cx="0" cy="54445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A1B56D16-2FCC-A14D-9AFA-5397F8E715AA}"/>
              </a:ext>
            </a:extLst>
          </p:cNvPr>
          <p:cNvSpPr txBox="1"/>
          <p:nvPr/>
        </p:nvSpPr>
        <p:spPr>
          <a:xfrm>
            <a:off x="6958359" y="4662984"/>
            <a:ext cx="2319453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7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uk-UA" sz="2800" b="1" dirty="0">
                <a:solidFill>
                  <a:srgbClr val="7030A0"/>
                </a:solidFill>
              </a:rPr>
              <a:t>– </a:t>
            </a:r>
            <a:r>
              <a:rPr lang="uk-UA" sz="2800" b="1" dirty="0" smtClean="0">
                <a:solidFill>
                  <a:srgbClr val="7030A0"/>
                </a:solidFill>
              </a:rPr>
              <a:t>4 </a:t>
            </a:r>
            <a:r>
              <a:rPr lang="uk-UA" sz="2800" b="1" dirty="0">
                <a:solidFill>
                  <a:srgbClr val="7030A0"/>
                </a:solidFill>
              </a:rPr>
              <a:t>= </a:t>
            </a:r>
            <a:r>
              <a:rPr lang="uk-UA" sz="2800" b="1" dirty="0" smtClean="0">
                <a:solidFill>
                  <a:srgbClr val="7030A0"/>
                </a:solidFill>
              </a:rPr>
              <a:t>3 (гр.)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615898" y="5207434"/>
            <a:ext cx="864339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</a:rPr>
              <a:t>3 </a:t>
            </a:r>
            <a:r>
              <a:rPr lang="uk-UA" sz="2800" b="1" dirty="0" smtClean="0">
                <a:solidFill>
                  <a:srgbClr val="7030A0"/>
                </a:solidFill>
              </a:rPr>
              <a:t>гр.</a:t>
            </a:r>
            <a:endParaRPr lang="uk-UA" sz="2800" b="1" dirty="0">
              <a:solidFill>
                <a:srgbClr val="7030A0"/>
              </a:solidFill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3620430" y="5135052"/>
            <a:ext cx="0" cy="54445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4129668" y="5153637"/>
            <a:ext cx="0" cy="54445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4616605" y="5186204"/>
            <a:ext cx="0" cy="54445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7841387" y="4478318"/>
            <a:ext cx="425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7030A0"/>
                </a:solidFill>
              </a:rPr>
              <a:t>на</a:t>
            </a:r>
            <a:endParaRPr lang="ru-RU" dirty="0"/>
          </a:p>
        </p:txBody>
      </p:sp>
      <p:pic>
        <p:nvPicPr>
          <p:cNvPr id="44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51" y="1947305"/>
            <a:ext cx="1781269" cy="393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9848309" y="3139579"/>
            <a:ext cx="1729709" cy="267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44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1 клас\2 Матем\1 УРОКИ Листопад\4 Задачі\№075 Задачі на різницеве порівняння\2024-01-30_23374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019"/>
          <a:stretch/>
        </p:blipFill>
        <p:spPr bwMode="auto">
          <a:xfrm>
            <a:off x="2335206" y="1587144"/>
            <a:ext cx="6942606" cy="263027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4">
            <a:extLst>
              <a:ext uri="{FF2B5EF4-FFF2-40B4-BE49-F238E27FC236}">
                <a16:creationId xmlns:a16="http://schemas.microsoft.com/office/drawing/2014/main" xmlns="" id="{89C8695D-1288-E3A8-612E-2F79931E0DC5}"/>
              </a:ext>
            </a:extLst>
          </p:cNvPr>
          <p:cNvSpPr/>
          <p:nvPr/>
        </p:nvSpPr>
        <p:spPr>
          <a:xfrm>
            <a:off x="0" y="5731542"/>
            <a:ext cx="1146218" cy="112645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 №4</a:t>
            </a:r>
          </a:p>
        </p:txBody>
      </p:sp>
      <p:sp>
        <p:nvSpPr>
          <p:cNvPr id="33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2036853" y="598815"/>
            <a:ext cx="8004167" cy="74257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</a:t>
            </a:r>
            <a:r>
              <a:rPr lang="uk-UA" sz="4000" b="1" dirty="0" smtClean="0">
                <a:solidFill>
                  <a:schemeClr val="bg1"/>
                </a:solidFill>
              </a:rPr>
              <a:t>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5163015" y="2719266"/>
            <a:ext cx="10816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A1B56D16-2FCC-A14D-9AFA-5397F8E715AA}"/>
              </a:ext>
            </a:extLst>
          </p:cNvPr>
          <p:cNvSpPr txBox="1"/>
          <p:nvPr/>
        </p:nvSpPr>
        <p:spPr>
          <a:xfrm>
            <a:off x="2765500" y="3145118"/>
            <a:ext cx="4092499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7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uk-UA" sz="2800" b="1" dirty="0">
                <a:solidFill>
                  <a:srgbClr val="7030A0"/>
                </a:solidFill>
              </a:rPr>
              <a:t>– </a:t>
            </a:r>
            <a:r>
              <a:rPr lang="uk-UA" sz="2800" b="1" dirty="0" smtClean="0">
                <a:solidFill>
                  <a:srgbClr val="7030A0"/>
                </a:solidFill>
              </a:rPr>
              <a:t>4 </a:t>
            </a:r>
            <a:r>
              <a:rPr lang="uk-UA" sz="2800" b="1" dirty="0">
                <a:solidFill>
                  <a:srgbClr val="7030A0"/>
                </a:solidFill>
              </a:rPr>
              <a:t>= </a:t>
            </a:r>
            <a:r>
              <a:rPr lang="uk-UA" sz="2800" b="1" dirty="0" smtClean="0">
                <a:solidFill>
                  <a:srgbClr val="7030A0"/>
                </a:solidFill>
              </a:rPr>
              <a:t>3 (гр.)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29668" y="3654578"/>
            <a:ext cx="367408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3</a:t>
            </a:r>
            <a:endParaRPr lang="uk-UA" sz="2800" b="1" dirty="0">
              <a:solidFill>
                <a:srgbClr val="7030A0"/>
              </a:solidFill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6631259" y="2739937"/>
            <a:ext cx="25238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4" y="1341388"/>
            <a:ext cx="1781269" cy="393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10041020" y="3406728"/>
            <a:ext cx="1729709" cy="267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2269271" y="4344023"/>
            <a:ext cx="7008540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Чим схожі задачі 2 і 4? Чим вони відрізняються?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356898" y="4912072"/>
            <a:ext cx="6833285" cy="13849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Задача 2 – на різницеве порівняння.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Задача 4 – на зменшення числа на кілька одиниць?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76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7CBA4300-A239-8C80-5163-73F4B7D9DF7D}"/>
              </a:ext>
            </a:extLst>
          </p:cNvPr>
          <p:cNvSpPr/>
          <p:nvPr/>
        </p:nvSpPr>
        <p:spPr>
          <a:xfrm>
            <a:off x="2005043" y="1341388"/>
            <a:ext cx="8109527" cy="53201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Склади вирази за малюнками та знайди їх значення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16" name="Скругленный прямоугольник 2">
            <a:extLst>
              <a:ext uri="{FF2B5EF4-FFF2-40B4-BE49-F238E27FC236}">
                <a16:creationId xmlns:a16="http://schemas.microsoft.com/office/drawing/2014/main" xmlns="" id="{2AB897F8-C5D6-9540-060E-F4E4CC9F3B9B}"/>
              </a:ext>
            </a:extLst>
          </p:cNvPr>
          <p:cNvSpPr/>
          <p:nvPr/>
        </p:nvSpPr>
        <p:spPr>
          <a:xfrm>
            <a:off x="234754" y="2043385"/>
            <a:ext cx="2116898" cy="851769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4">
            <a:extLst>
              <a:ext uri="{FF2B5EF4-FFF2-40B4-BE49-F238E27FC236}">
                <a16:creationId xmlns:a16="http://schemas.microsoft.com/office/drawing/2014/main" xmlns="" id="{42E20E37-C9B2-7EB6-59C7-6A50BCDB954E}"/>
              </a:ext>
            </a:extLst>
          </p:cNvPr>
          <p:cNvCxnSpPr>
            <a:stCxn id="16" idx="0"/>
          </p:cNvCxnSpPr>
          <p:nvPr/>
        </p:nvCxnSpPr>
        <p:spPr>
          <a:xfrm>
            <a:off x="1293203" y="2043385"/>
            <a:ext cx="6263" cy="851769"/>
          </a:xfrm>
          <a:prstGeom prst="line">
            <a:avLst/>
          </a:prstGeom>
          <a:ln w="38100">
            <a:solidFill>
              <a:srgbClr val="FF6565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AF3D5F72-5051-F47A-93E9-01BECFD85A4C}"/>
              </a:ext>
            </a:extLst>
          </p:cNvPr>
          <p:cNvSpPr/>
          <p:nvPr/>
        </p:nvSpPr>
        <p:spPr>
          <a:xfrm>
            <a:off x="717537" y="2386983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77A03F61-D731-1523-D252-C6B9A04D507E}"/>
              </a:ext>
            </a:extLst>
          </p:cNvPr>
          <p:cNvSpPr/>
          <p:nvPr/>
        </p:nvSpPr>
        <p:spPr>
          <a:xfrm>
            <a:off x="1492356" y="2143478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91F0342F-5C56-6542-A3C2-7C8AB955D984}"/>
              </a:ext>
            </a:extLst>
          </p:cNvPr>
          <p:cNvSpPr/>
          <p:nvPr/>
        </p:nvSpPr>
        <p:spPr>
          <a:xfrm>
            <a:off x="1960054" y="2635640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">
            <a:extLst>
              <a:ext uri="{FF2B5EF4-FFF2-40B4-BE49-F238E27FC236}">
                <a16:creationId xmlns:a16="http://schemas.microsoft.com/office/drawing/2014/main" xmlns="" id="{69F71013-2BBF-E0EF-6052-7D9835623BA7}"/>
              </a:ext>
            </a:extLst>
          </p:cNvPr>
          <p:cNvSpPr/>
          <p:nvPr/>
        </p:nvSpPr>
        <p:spPr>
          <a:xfrm>
            <a:off x="3073686" y="2043385"/>
            <a:ext cx="2116898" cy="851769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6768337A-4DEA-2689-865E-BEAC0E3801C6}"/>
              </a:ext>
            </a:extLst>
          </p:cNvPr>
          <p:cNvSpPr/>
          <p:nvPr/>
        </p:nvSpPr>
        <p:spPr>
          <a:xfrm>
            <a:off x="3205306" y="2143478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">
            <a:extLst>
              <a:ext uri="{FF2B5EF4-FFF2-40B4-BE49-F238E27FC236}">
                <a16:creationId xmlns:a16="http://schemas.microsoft.com/office/drawing/2014/main" xmlns="" id="{57786888-93A2-87D7-1384-3AAD7668D8FF}"/>
              </a:ext>
            </a:extLst>
          </p:cNvPr>
          <p:cNvSpPr/>
          <p:nvPr/>
        </p:nvSpPr>
        <p:spPr>
          <a:xfrm>
            <a:off x="5912618" y="2043385"/>
            <a:ext cx="2116898" cy="851769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4">
            <a:extLst>
              <a:ext uri="{FF2B5EF4-FFF2-40B4-BE49-F238E27FC236}">
                <a16:creationId xmlns:a16="http://schemas.microsoft.com/office/drawing/2014/main" xmlns="" id="{F13DF023-90DB-8B39-690C-152F8D71B5A3}"/>
              </a:ext>
            </a:extLst>
          </p:cNvPr>
          <p:cNvCxnSpPr>
            <a:stCxn id="24" idx="0"/>
          </p:cNvCxnSpPr>
          <p:nvPr/>
        </p:nvCxnSpPr>
        <p:spPr>
          <a:xfrm>
            <a:off x="6971067" y="2043385"/>
            <a:ext cx="6263" cy="851769"/>
          </a:xfrm>
          <a:prstGeom prst="line">
            <a:avLst/>
          </a:prstGeom>
          <a:ln w="38100">
            <a:solidFill>
              <a:srgbClr val="FF6565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>
            <a:extLst>
              <a:ext uri="{FF2B5EF4-FFF2-40B4-BE49-F238E27FC236}">
                <a16:creationId xmlns:a16="http://schemas.microsoft.com/office/drawing/2014/main" xmlns="" id="{1D6E69F2-160A-A6C5-8566-AB0F635503A3}"/>
              </a:ext>
            </a:extLst>
          </p:cNvPr>
          <p:cNvSpPr/>
          <p:nvPr/>
        </p:nvSpPr>
        <p:spPr>
          <a:xfrm>
            <a:off x="7170220" y="2143478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xmlns="" id="{36F77392-4C5F-BEDD-491C-C061F18B931B}"/>
              </a:ext>
            </a:extLst>
          </p:cNvPr>
          <p:cNvSpPr/>
          <p:nvPr/>
        </p:nvSpPr>
        <p:spPr>
          <a:xfrm>
            <a:off x="7637918" y="2635640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2">
            <a:extLst>
              <a:ext uri="{FF2B5EF4-FFF2-40B4-BE49-F238E27FC236}">
                <a16:creationId xmlns:a16="http://schemas.microsoft.com/office/drawing/2014/main" xmlns="" id="{6D233151-4B3C-4F7C-AB42-2116BD46FEFF}"/>
              </a:ext>
            </a:extLst>
          </p:cNvPr>
          <p:cNvSpPr/>
          <p:nvPr/>
        </p:nvSpPr>
        <p:spPr>
          <a:xfrm>
            <a:off x="8939814" y="2043385"/>
            <a:ext cx="2962081" cy="851769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4">
            <a:extLst>
              <a:ext uri="{FF2B5EF4-FFF2-40B4-BE49-F238E27FC236}">
                <a16:creationId xmlns:a16="http://schemas.microsoft.com/office/drawing/2014/main" xmlns="" id="{AADCBD4F-09A3-D8B9-B131-F217D4027981}"/>
              </a:ext>
            </a:extLst>
          </p:cNvPr>
          <p:cNvCxnSpPr>
            <a:cxnSpLocks/>
          </p:cNvCxnSpPr>
          <p:nvPr/>
        </p:nvCxnSpPr>
        <p:spPr>
          <a:xfrm>
            <a:off x="10878928" y="2043385"/>
            <a:ext cx="0" cy="851769"/>
          </a:xfrm>
          <a:prstGeom prst="line">
            <a:avLst/>
          </a:prstGeom>
          <a:ln w="38100">
            <a:solidFill>
              <a:srgbClr val="FF6565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4">
            <a:extLst>
              <a:ext uri="{FF2B5EF4-FFF2-40B4-BE49-F238E27FC236}">
                <a16:creationId xmlns:a16="http://schemas.microsoft.com/office/drawing/2014/main" xmlns="" id="{DC03810D-F31B-D196-16F2-21F68396EAF4}"/>
              </a:ext>
            </a:extLst>
          </p:cNvPr>
          <p:cNvCxnSpPr>
            <a:cxnSpLocks/>
          </p:cNvCxnSpPr>
          <p:nvPr/>
        </p:nvCxnSpPr>
        <p:spPr>
          <a:xfrm>
            <a:off x="9893506" y="2043385"/>
            <a:ext cx="0" cy="851769"/>
          </a:xfrm>
          <a:prstGeom prst="line">
            <a:avLst/>
          </a:prstGeom>
          <a:ln w="38100">
            <a:solidFill>
              <a:srgbClr val="FF6565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кутник: округлені кути 58">
            <a:extLst>
              <a:ext uri="{FF2B5EF4-FFF2-40B4-BE49-F238E27FC236}">
                <a16:creationId xmlns:a16="http://schemas.microsoft.com/office/drawing/2014/main" xmlns="" id="{6844CB2C-685F-AA66-43D8-332E6DC71E4E}"/>
              </a:ext>
            </a:extLst>
          </p:cNvPr>
          <p:cNvSpPr/>
          <p:nvPr/>
        </p:nvSpPr>
        <p:spPr>
          <a:xfrm>
            <a:off x="369858" y="3082055"/>
            <a:ext cx="1846690" cy="58592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5 + </a:t>
            </a:r>
            <a:r>
              <a:rPr lang="uk-UA" sz="3600" b="1" dirty="0" smtClean="0">
                <a:solidFill>
                  <a:schemeClr val="bg1"/>
                </a:solidFill>
              </a:rPr>
              <a:t>2 = 7</a:t>
            </a:r>
            <a:endParaRPr lang="x-none" sz="3600" b="1" dirty="0">
              <a:solidFill>
                <a:schemeClr val="bg1"/>
              </a:solidFill>
            </a:endParaRPr>
          </a:p>
        </p:txBody>
      </p:sp>
      <p:sp>
        <p:nvSpPr>
          <p:cNvPr id="38" name="Прямокутник: округлені кути 59">
            <a:extLst>
              <a:ext uri="{FF2B5EF4-FFF2-40B4-BE49-F238E27FC236}">
                <a16:creationId xmlns:a16="http://schemas.microsoft.com/office/drawing/2014/main" xmlns="" id="{A456727E-B43B-3F0E-380A-3C89734B2709}"/>
              </a:ext>
            </a:extLst>
          </p:cNvPr>
          <p:cNvSpPr/>
          <p:nvPr/>
        </p:nvSpPr>
        <p:spPr>
          <a:xfrm>
            <a:off x="3249561" y="3099503"/>
            <a:ext cx="1840553" cy="58592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4 </a:t>
            </a:r>
            <a:r>
              <a:rPr lang="uk-UA" sz="3600" b="1" dirty="0">
                <a:solidFill>
                  <a:schemeClr val="bg1"/>
                </a:solidFill>
              </a:rPr>
              <a:t>+ </a:t>
            </a:r>
            <a:r>
              <a:rPr lang="uk-UA" sz="3600" b="1" dirty="0" smtClean="0">
                <a:solidFill>
                  <a:schemeClr val="bg1"/>
                </a:solidFill>
              </a:rPr>
              <a:t>1 = 5</a:t>
            </a:r>
            <a:endParaRPr lang="x-none" sz="3600" b="1" dirty="0">
              <a:solidFill>
                <a:schemeClr val="bg1"/>
              </a:solidFill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xmlns="" id="{2EB883FD-E73E-6E09-2ABC-D0A780DF4498}"/>
              </a:ext>
            </a:extLst>
          </p:cNvPr>
          <p:cNvSpPr/>
          <p:nvPr/>
        </p:nvSpPr>
        <p:spPr>
          <a:xfrm>
            <a:off x="453237" y="2143478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xmlns="" id="{A66299E3-89EB-5EE1-99B6-3E9D968FBEEC}"/>
              </a:ext>
            </a:extLst>
          </p:cNvPr>
          <p:cNvSpPr/>
          <p:nvPr/>
        </p:nvSpPr>
        <p:spPr>
          <a:xfrm>
            <a:off x="465512" y="2635640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xmlns="" id="{1024F37D-FE69-923E-5C79-7B9335AC956B}"/>
              </a:ext>
            </a:extLst>
          </p:cNvPr>
          <p:cNvSpPr/>
          <p:nvPr/>
        </p:nvSpPr>
        <p:spPr>
          <a:xfrm>
            <a:off x="908660" y="2143478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xmlns="" id="{9A390628-2DB0-4762-75F2-964DEE019E15}"/>
              </a:ext>
            </a:extLst>
          </p:cNvPr>
          <p:cNvSpPr/>
          <p:nvPr/>
        </p:nvSpPr>
        <p:spPr>
          <a:xfrm>
            <a:off x="920935" y="2635640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xmlns="" id="{65D9C24D-AE41-375A-A4CF-5C6597BBA661}"/>
              </a:ext>
            </a:extLst>
          </p:cNvPr>
          <p:cNvSpPr/>
          <p:nvPr/>
        </p:nvSpPr>
        <p:spPr>
          <a:xfrm>
            <a:off x="3909296" y="2161972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xmlns="" id="{AD50C86A-A9F7-A37A-7F18-CBDDC198455E}"/>
              </a:ext>
            </a:extLst>
          </p:cNvPr>
          <p:cNvSpPr/>
          <p:nvPr/>
        </p:nvSpPr>
        <p:spPr>
          <a:xfrm>
            <a:off x="3205306" y="2635640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xmlns="" id="{7850A501-D930-88DF-B28E-8EC91039F17E}"/>
              </a:ext>
            </a:extLst>
          </p:cNvPr>
          <p:cNvSpPr/>
          <p:nvPr/>
        </p:nvSpPr>
        <p:spPr>
          <a:xfrm>
            <a:off x="3941426" y="2635640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9" name="Прямая соединительная линия 4">
            <a:extLst>
              <a:ext uri="{FF2B5EF4-FFF2-40B4-BE49-F238E27FC236}">
                <a16:creationId xmlns:a16="http://schemas.microsoft.com/office/drawing/2014/main" xmlns="" id="{D0EE9EFC-D465-7F75-12DA-9E357D7C595A}"/>
              </a:ext>
            </a:extLst>
          </p:cNvPr>
          <p:cNvCxnSpPr/>
          <p:nvPr/>
        </p:nvCxnSpPr>
        <p:spPr>
          <a:xfrm>
            <a:off x="4221052" y="2043385"/>
            <a:ext cx="6263" cy="851769"/>
          </a:xfrm>
          <a:prstGeom prst="line">
            <a:avLst/>
          </a:prstGeom>
          <a:ln w="38100">
            <a:solidFill>
              <a:srgbClr val="FF6565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Овал 50">
            <a:extLst>
              <a:ext uri="{FF2B5EF4-FFF2-40B4-BE49-F238E27FC236}">
                <a16:creationId xmlns:a16="http://schemas.microsoft.com/office/drawing/2014/main" xmlns="" id="{92B6DFEA-06EA-E7F2-DA25-A84D5C45EF44}"/>
              </a:ext>
            </a:extLst>
          </p:cNvPr>
          <p:cNvSpPr/>
          <p:nvPr/>
        </p:nvSpPr>
        <p:spPr>
          <a:xfrm>
            <a:off x="6152399" y="2143478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xmlns="" id="{30927819-CD6F-48E7-5855-EF3011CD71D8}"/>
              </a:ext>
            </a:extLst>
          </p:cNvPr>
          <p:cNvSpPr/>
          <p:nvPr/>
        </p:nvSpPr>
        <p:spPr>
          <a:xfrm>
            <a:off x="6164674" y="2635640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xmlns="" id="{E3524E5F-429A-3A2D-9408-9FFF4D8E02D0}"/>
              </a:ext>
            </a:extLst>
          </p:cNvPr>
          <p:cNvSpPr/>
          <p:nvPr/>
        </p:nvSpPr>
        <p:spPr>
          <a:xfrm>
            <a:off x="6607822" y="2143478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xmlns="" id="{2A133BCC-DD85-D3FE-BC38-9F22C2A933FF}"/>
              </a:ext>
            </a:extLst>
          </p:cNvPr>
          <p:cNvSpPr/>
          <p:nvPr/>
        </p:nvSpPr>
        <p:spPr>
          <a:xfrm>
            <a:off x="6620097" y="2635640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xmlns="" id="{6EF9269C-1560-F0DD-19FD-35510156970B}"/>
              </a:ext>
            </a:extLst>
          </p:cNvPr>
          <p:cNvSpPr/>
          <p:nvPr/>
        </p:nvSpPr>
        <p:spPr>
          <a:xfrm>
            <a:off x="9114494" y="2143478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xmlns="" id="{11124E69-DAD0-416B-10B0-92A032BEAE1B}"/>
              </a:ext>
            </a:extLst>
          </p:cNvPr>
          <p:cNvSpPr/>
          <p:nvPr/>
        </p:nvSpPr>
        <p:spPr>
          <a:xfrm>
            <a:off x="9582192" y="2635640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xmlns="" id="{B372A426-9D7F-2B1A-C301-27815E92EC85}"/>
              </a:ext>
            </a:extLst>
          </p:cNvPr>
          <p:cNvSpPr/>
          <p:nvPr/>
        </p:nvSpPr>
        <p:spPr>
          <a:xfrm>
            <a:off x="10037771" y="2143478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xmlns="" id="{68934588-0958-6310-F201-FFE3D92C911E}"/>
              </a:ext>
            </a:extLst>
          </p:cNvPr>
          <p:cNvSpPr/>
          <p:nvPr/>
        </p:nvSpPr>
        <p:spPr>
          <a:xfrm>
            <a:off x="10263028" y="2383818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xmlns="" id="{798B7C91-579E-94CC-6F47-7454F329C44D}"/>
              </a:ext>
            </a:extLst>
          </p:cNvPr>
          <p:cNvSpPr/>
          <p:nvPr/>
        </p:nvSpPr>
        <p:spPr>
          <a:xfrm>
            <a:off x="10505469" y="2635640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>
            <a:extLst>
              <a:ext uri="{FF2B5EF4-FFF2-40B4-BE49-F238E27FC236}">
                <a16:creationId xmlns:a16="http://schemas.microsoft.com/office/drawing/2014/main" xmlns="" id="{A07293CD-EAA6-87FD-CF8E-CBC83005A52F}"/>
              </a:ext>
            </a:extLst>
          </p:cNvPr>
          <p:cNvSpPr/>
          <p:nvPr/>
        </p:nvSpPr>
        <p:spPr>
          <a:xfrm>
            <a:off x="11048809" y="2143478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>
            <a:extLst>
              <a:ext uri="{FF2B5EF4-FFF2-40B4-BE49-F238E27FC236}">
                <a16:creationId xmlns:a16="http://schemas.microsoft.com/office/drawing/2014/main" xmlns="" id="{5CB123AD-1BC2-E588-A029-121A5C71A2C2}"/>
              </a:ext>
            </a:extLst>
          </p:cNvPr>
          <p:cNvSpPr/>
          <p:nvPr/>
        </p:nvSpPr>
        <p:spPr>
          <a:xfrm>
            <a:off x="11274066" y="2383818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>
            <a:extLst>
              <a:ext uri="{FF2B5EF4-FFF2-40B4-BE49-F238E27FC236}">
                <a16:creationId xmlns:a16="http://schemas.microsoft.com/office/drawing/2014/main" xmlns="" id="{787BDCDF-E95F-7CB9-2981-F7BBFB17E7B5}"/>
              </a:ext>
            </a:extLst>
          </p:cNvPr>
          <p:cNvSpPr/>
          <p:nvPr/>
        </p:nvSpPr>
        <p:spPr>
          <a:xfrm>
            <a:off x="11516507" y="2635640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кругленный прямоугольник 2">
            <a:extLst>
              <a:ext uri="{FF2B5EF4-FFF2-40B4-BE49-F238E27FC236}">
                <a16:creationId xmlns:a16="http://schemas.microsoft.com/office/drawing/2014/main" xmlns="" id="{17247E57-5F7C-E2BF-8C59-AF54AFA59107}"/>
              </a:ext>
            </a:extLst>
          </p:cNvPr>
          <p:cNvSpPr/>
          <p:nvPr/>
        </p:nvSpPr>
        <p:spPr>
          <a:xfrm>
            <a:off x="234754" y="3865194"/>
            <a:ext cx="2116898" cy="851769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3" name="Прямая соединительная линия 4">
            <a:extLst>
              <a:ext uri="{FF2B5EF4-FFF2-40B4-BE49-F238E27FC236}">
                <a16:creationId xmlns:a16="http://schemas.microsoft.com/office/drawing/2014/main" xmlns="" id="{038FADF5-514D-23B5-77E2-67D1D33F6985}"/>
              </a:ext>
            </a:extLst>
          </p:cNvPr>
          <p:cNvCxnSpPr>
            <a:stCxn id="72" idx="0"/>
          </p:cNvCxnSpPr>
          <p:nvPr/>
        </p:nvCxnSpPr>
        <p:spPr>
          <a:xfrm>
            <a:off x="1293203" y="3865194"/>
            <a:ext cx="6263" cy="851769"/>
          </a:xfrm>
          <a:prstGeom prst="line">
            <a:avLst/>
          </a:prstGeom>
          <a:ln w="38100">
            <a:solidFill>
              <a:srgbClr val="FF6565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Овал 73">
            <a:extLst>
              <a:ext uri="{FF2B5EF4-FFF2-40B4-BE49-F238E27FC236}">
                <a16:creationId xmlns:a16="http://schemas.microsoft.com/office/drawing/2014/main" xmlns="" id="{5EBE1E98-9671-C526-66DA-F5EE94485C85}"/>
              </a:ext>
            </a:extLst>
          </p:cNvPr>
          <p:cNvSpPr/>
          <p:nvPr/>
        </p:nvSpPr>
        <p:spPr>
          <a:xfrm>
            <a:off x="876381" y="3965286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xmlns="" id="{F6FEBF36-82EA-50EF-5096-6132345AC66A}"/>
              </a:ext>
            </a:extLst>
          </p:cNvPr>
          <p:cNvSpPr/>
          <p:nvPr/>
        </p:nvSpPr>
        <p:spPr>
          <a:xfrm>
            <a:off x="1492356" y="3965287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xmlns="" id="{7A595054-D8AC-3ECA-6A53-ABD20101750A}"/>
              </a:ext>
            </a:extLst>
          </p:cNvPr>
          <p:cNvSpPr/>
          <p:nvPr/>
        </p:nvSpPr>
        <p:spPr>
          <a:xfrm>
            <a:off x="1717613" y="4205627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>
            <a:extLst>
              <a:ext uri="{FF2B5EF4-FFF2-40B4-BE49-F238E27FC236}">
                <a16:creationId xmlns:a16="http://schemas.microsoft.com/office/drawing/2014/main" xmlns="" id="{2B2D274A-9DAF-AFCD-B5E7-ADDB7DD811A3}"/>
              </a:ext>
            </a:extLst>
          </p:cNvPr>
          <p:cNvSpPr/>
          <p:nvPr/>
        </p:nvSpPr>
        <p:spPr>
          <a:xfrm>
            <a:off x="1960054" y="4457449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Скругленный прямоугольник 2">
            <a:extLst>
              <a:ext uri="{FF2B5EF4-FFF2-40B4-BE49-F238E27FC236}">
                <a16:creationId xmlns:a16="http://schemas.microsoft.com/office/drawing/2014/main" xmlns="" id="{B8C00A89-A89D-8108-F7DE-E17776D954CE}"/>
              </a:ext>
            </a:extLst>
          </p:cNvPr>
          <p:cNvSpPr/>
          <p:nvPr/>
        </p:nvSpPr>
        <p:spPr>
          <a:xfrm>
            <a:off x="3073686" y="3865194"/>
            <a:ext cx="2116898" cy="851769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>
            <a:extLst>
              <a:ext uri="{FF2B5EF4-FFF2-40B4-BE49-F238E27FC236}">
                <a16:creationId xmlns:a16="http://schemas.microsoft.com/office/drawing/2014/main" xmlns="" id="{D076D670-4AD7-691B-218F-630B02A1883E}"/>
              </a:ext>
            </a:extLst>
          </p:cNvPr>
          <p:cNvSpPr/>
          <p:nvPr/>
        </p:nvSpPr>
        <p:spPr>
          <a:xfrm>
            <a:off x="3205306" y="3965287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Скругленный прямоугольник 2">
            <a:extLst>
              <a:ext uri="{FF2B5EF4-FFF2-40B4-BE49-F238E27FC236}">
                <a16:creationId xmlns:a16="http://schemas.microsoft.com/office/drawing/2014/main" xmlns="" id="{612F79D6-F9F3-D243-BCB4-A5F826332571}"/>
              </a:ext>
            </a:extLst>
          </p:cNvPr>
          <p:cNvSpPr/>
          <p:nvPr/>
        </p:nvSpPr>
        <p:spPr>
          <a:xfrm>
            <a:off x="5912618" y="3865194"/>
            <a:ext cx="2116898" cy="851769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1" name="Прямая соединительная линия 4">
            <a:extLst>
              <a:ext uri="{FF2B5EF4-FFF2-40B4-BE49-F238E27FC236}">
                <a16:creationId xmlns:a16="http://schemas.microsoft.com/office/drawing/2014/main" xmlns="" id="{8BD5BC63-BAC8-DC80-391A-EB2B1CF3CB96}"/>
              </a:ext>
            </a:extLst>
          </p:cNvPr>
          <p:cNvCxnSpPr>
            <a:stCxn id="80" idx="0"/>
          </p:cNvCxnSpPr>
          <p:nvPr/>
        </p:nvCxnSpPr>
        <p:spPr>
          <a:xfrm>
            <a:off x="6971067" y="3865194"/>
            <a:ext cx="6263" cy="851769"/>
          </a:xfrm>
          <a:prstGeom prst="line">
            <a:avLst/>
          </a:prstGeom>
          <a:ln w="38100">
            <a:solidFill>
              <a:srgbClr val="FF6565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Овал 84">
            <a:extLst>
              <a:ext uri="{FF2B5EF4-FFF2-40B4-BE49-F238E27FC236}">
                <a16:creationId xmlns:a16="http://schemas.microsoft.com/office/drawing/2014/main" xmlns="" id="{0E06B313-86BF-48CF-FCE6-9028C7FB7275}"/>
              </a:ext>
            </a:extLst>
          </p:cNvPr>
          <p:cNvSpPr/>
          <p:nvPr/>
        </p:nvSpPr>
        <p:spPr>
          <a:xfrm>
            <a:off x="7484320" y="4227430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Скругленный прямоугольник 2">
            <a:extLst>
              <a:ext uri="{FF2B5EF4-FFF2-40B4-BE49-F238E27FC236}">
                <a16:creationId xmlns:a16="http://schemas.microsoft.com/office/drawing/2014/main" xmlns="" id="{9492D340-C49F-CA36-CE34-938209EF3191}"/>
              </a:ext>
            </a:extLst>
          </p:cNvPr>
          <p:cNvSpPr/>
          <p:nvPr/>
        </p:nvSpPr>
        <p:spPr>
          <a:xfrm>
            <a:off x="8939814" y="3865194"/>
            <a:ext cx="2962081" cy="851769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7" name="Прямая соединительная линия 4">
            <a:extLst>
              <a:ext uri="{FF2B5EF4-FFF2-40B4-BE49-F238E27FC236}">
                <a16:creationId xmlns:a16="http://schemas.microsoft.com/office/drawing/2014/main" xmlns="" id="{5AD6B49C-3083-7785-E575-8CE8833825FA}"/>
              </a:ext>
            </a:extLst>
          </p:cNvPr>
          <p:cNvCxnSpPr>
            <a:cxnSpLocks/>
          </p:cNvCxnSpPr>
          <p:nvPr/>
        </p:nvCxnSpPr>
        <p:spPr>
          <a:xfrm>
            <a:off x="10878928" y="3865194"/>
            <a:ext cx="0" cy="851769"/>
          </a:xfrm>
          <a:prstGeom prst="line">
            <a:avLst/>
          </a:prstGeom>
          <a:ln w="38100">
            <a:solidFill>
              <a:srgbClr val="FF6565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4">
            <a:extLst>
              <a:ext uri="{FF2B5EF4-FFF2-40B4-BE49-F238E27FC236}">
                <a16:creationId xmlns:a16="http://schemas.microsoft.com/office/drawing/2014/main" xmlns="" id="{CA978CB3-E48D-8055-F83E-234422B2DAA0}"/>
              </a:ext>
            </a:extLst>
          </p:cNvPr>
          <p:cNvCxnSpPr>
            <a:cxnSpLocks/>
          </p:cNvCxnSpPr>
          <p:nvPr/>
        </p:nvCxnSpPr>
        <p:spPr>
          <a:xfrm>
            <a:off x="9893506" y="3865194"/>
            <a:ext cx="0" cy="851769"/>
          </a:xfrm>
          <a:prstGeom prst="line">
            <a:avLst/>
          </a:prstGeom>
          <a:ln w="38100">
            <a:solidFill>
              <a:srgbClr val="FF6565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Овал 92">
            <a:extLst>
              <a:ext uri="{FF2B5EF4-FFF2-40B4-BE49-F238E27FC236}">
                <a16:creationId xmlns:a16="http://schemas.microsoft.com/office/drawing/2014/main" xmlns="" id="{30D69DAE-0DFC-C56C-2A07-F1041D795C94}"/>
              </a:ext>
            </a:extLst>
          </p:cNvPr>
          <p:cNvSpPr/>
          <p:nvPr/>
        </p:nvSpPr>
        <p:spPr>
          <a:xfrm>
            <a:off x="576110" y="3965286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Овал 96">
            <a:extLst>
              <a:ext uri="{FF2B5EF4-FFF2-40B4-BE49-F238E27FC236}">
                <a16:creationId xmlns:a16="http://schemas.microsoft.com/office/drawing/2014/main" xmlns="" id="{96769ECC-82FB-A9C8-4E53-C52B3D413B83}"/>
              </a:ext>
            </a:extLst>
          </p:cNvPr>
          <p:cNvSpPr/>
          <p:nvPr/>
        </p:nvSpPr>
        <p:spPr>
          <a:xfrm>
            <a:off x="3824342" y="4375163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Овал 97">
            <a:extLst>
              <a:ext uri="{FF2B5EF4-FFF2-40B4-BE49-F238E27FC236}">
                <a16:creationId xmlns:a16="http://schemas.microsoft.com/office/drawing/2014/main" xmlns="" id="{C38C6EAF-0ADC-4172-C37B-004E5D9D4BB9}"/>
              </a:ext>
            </a:extLst>
          </p:cNvPr>
          <p:cNvSpPr/>
          <p:nvPr/>
        </p:nvSpPr>
        <p:spPr>
          <a:xfrm>
            <a:off x="4671806" y="4205626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0" name="Прямая соединительная линия 4">
            <a:extLst>
              <a:ext uri="{FF2B5EF4-FFF2-40B4-BE49-F238E27FC236}">
                <a16:creationId xmlns:a16="http://schemas.microsoft.com/office/drawing/2014/main" xmlns="" id="{01091967-DA88-39B7-C7AA-C12C03F2FB44}"/>
              </a:ext>
            </a:extLst>
          </p:cNvPr>
          <p:cNvCxnSpPr/>
          <p:nvPr/>
        </p:nvCxnSpPr>
        <p:spPr>
          <a:xfrm>
            <a:off x="4221052" y="3865194"/>
            <a:ext cx="6263" cy="851769"/>
          </a:xfrm>
          <a:prstGeom prst="line">
            <a:avLst/>
          </a:prstGeom>
          <a:ln w="38100">
            <a:solidFill>
              <a:srgbClr val="FF6565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Овал 100">
            <a:extLst>
              <a:ext uri="{FF2B5EF4-FFF2-40B4-BE49-F238E27FC236}">
                <a16:creationId xmlns:a16="http://schemas.microsoft.com/office/drawing/2014/main" xmlns="" id="{5716457E-0FD5-7440-F098-A8A63EAD041E}"/>
              </a:ext>
            </a:extLst>
          </p:cNvPr>
          <p:cNvSpPr/>
          <p:nvPr/>
        </p:nvSpPr>
        <p:spPr>
          <a:xfrm>
            <a:off x="4484419" y="3988275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Овал 101">
            <a:extLst>
              <a:ext uri="{FF2B5EF4-FFF2-40B4-BE49-F238E27FC236}">
                <a16:creationId xmlns:a16="http://schemas.microsoft.com/office/drawing/2014/main" xmlns="" id="{C0293C7D-4CF6-F051-6445-EB07E4C7DFDB}"/>
              </a:ext>
            </a:extLst>
          </p:cNvPr>
          <p:cNvSpPr/>
          <p:nvPr/>
        </p:nvSpPr>
        <p:spPr>
          <a:xfrm>
            <a:off x="6152399" y="3965287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Овал 102">
            <a:extLst>
              <a:ext uri="{FF2B5EF4-FFF2-40B4-BE49-F238E27FC236}">
                <a16:creationId xmlns:a16="http://schemas.microsoft.com/office/drawing/2014/main" xmlns="" id="{0E801C60-A704-DE51-24D7-2A76651135AC}"/>
              </a:ext>
            </a:extLst>
          </p:cNvPr>
          <p:cNvSpPr/>
          <p:nvPr/>
        </p:nvSpPr>
        <p:spPr>
          <a:xfrm>
            <a:off x="6164674" y="4457449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Овал 103">
            <a:extLst>
              <a:ext uri="{FF2B5EF4-FFF2-40B4-BE49-F238E27FC236}">
                <a16:creationId xmlns:a16="http://schemas.microsoft.com/office/drawing/2014/main" xmlns="" id="{6F8DDCCB-879A-DE86-02EB-EBAECA9F63CC}"/>
              </a:ext>
            </a:extLst>
          </p:cNvPr>
          <p:cNvSpPr/>
          <p:nvPr/>
        </p:nvSpPr>
        <p:spPr>
          <a:xfrm>
            <a:off x="6607822" y="3965287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Овал 104">
            <a:extLst>
              <a:ext uri="{FF2B5EF4-FFF2-40B4-BE49-F238E27FC236}">
                <a16:creationId xmlns:a16="http://schemas.microsoft.com/office/drawing/2014/main" xmlns="" id="{12EBF420-87C6-5AD7-3A6F-91E1F565AF12}"/>
              </a:ext>
            </a:extLst>
          </p:cNvPr>
          <p:cNvSpPr/>
          <p:nvPr/>
        </p:nvSpPr>
        <p:spPr>
          <a:xfrm>
            <a:off x="6620097" y="4457449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Овал 105">
            <a:extLst>
              <a:ext uri="{FF2B5EF4-FFF2-40B4-BE49-F238E27FC236}">
                <a16:creationId xmlns:a16="http://schemas.microsoft.com/office/drawing/2014/main" xmlns="" id="{FBA6CD85-E108-F0EB-A556-77C4EFC7AD2B}"/>
              </a:ext>
            </a:extLst>
          </p:cNvPr>
          <p:cNvSpPr/>
          <p:nvPr/>
        </p:nvSpPr>
        <p:spPr>
          <a:xfrm>
            <a:off x="10037771" y="3965287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Овал 106">
            <a:extLst>
              <a:ext uri="{FF2B5EF4-FFF2-40B4-BE49-F238E27FC236}">
                <a16:creationId xmlns:a16="http://schemas.microsoft.com/office/drawing/2014/main" xmlns="" id="{277CBB35-DDCE-E821-0092-C28FD0F9E884}"/>
              </a:ext>
            </a:extLst>
          </p:cNvPr>
          <p:cNvSpPr/>
          <p:nvPr/>
        </p:nvSpPr>
        <p:spPr>
          <a:xfrm>
            <a:off x="10505469" y="4457449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Овал 107">
            <a:extLst>
              <a:ext uri="{FF2B5EF4-FFF2-40B4-BE49-F238E27FC236}">
                <a16:creationId xmlns:a16="http://schemas.microsoft.com/office/drawing/2014/main" xmlns="" id="{0ADBD5CB-2DF8-D162-C7FD-65383454B86A}"/>
              </a:ext>
            </a:extLst>
          </p:cNvPr>
          <p:cNvSpPr/>
          <p:nvPr/>
        </p:nvSpPr>
        <p:spPr>
          <a:xfrm>
            <a:off x="11048809" y="3965287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xmlns="" id="{62094E16-41A6-489E-CDB4-9B63750EE6A4}"/>
              </a:ext>
            </a:extLst>
          </p:cNvPr>
          <p:cNvSpPr/>
          <p:nvPr/>
        </p:nvSpPr>
        <p:spPr>
          <a:xfrm>
            <a:off x="11274066" y="4205627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xmlns="" id="{C7D6BF0C-5D99-C0A2-C97C-942682DA355E}"/>
              </a:ext>
            </a:extLst>
          </p:cNvPr>
          <p:cNvSpPr/>
          <p:nvPr/>
        </p:nvSpPr>
        <p:spPr>
          <a:xfrm>
            <a:off x="11516507" y="4457449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Овал 110">
            <a:extLst>
              <a:ext uri="{FF2B5EF4-FFF2-40B4-BE49-F238E27FC236}">
                <a16:creationId xmlns:a16="http://schemas.microsoft.com/office/drawing/2014/main" xmlns="" id="{FAD0379C-7ACF-04DC-DFE6-1B917A252C1B}"/>
              </a:ext>
            </a:extLst>
          </p:cNvPr>
          <p:cNvSpPr/>
          <p:nvPr/>
        </p:nvSpPr>
        <p:spPr>
          <a:xfrm>
            <a:off x="876381" y="4418302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Овал 111">
            <a:extLst>
              <a:ext uri="{FF2B5EF4-FFF2-40B4-BE49-F238E27FC236}">
                <a16:creationId xmlns:a16="http://schemas.microsoft.com/office/drawing/2014/main" xmlns="" id="{3CBB14D9-EF70-AB61-AD34-D4FA64E4D64E}"/>
              </a:ext>
            </a:extLst>
          </p:cNvPr>
          <p:cNvSpPr/>
          <p:nvPr/>
        </p:nvSpPr>
        <p:spPr>
          <a:xfrm>
            <a:off x="576110" y="4418302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4" name="Овал 113">
            <a:extLst>
              <a:ext uri="{FF2B5EF4-FFF2-40B4-BE49-F238E27FC236}">
                <a16:creationId xmlns:a16="http://schemas.microsoft.com/office/drawing/2014/main" xmlns="" id="{279B2E8A-065C-9494-66DC-680D01B82939}"/>
              </a:ext>
            </a:extLst>
          </p:cNvPr>
          <p:cNvSpPr/>
          <p:nvPr/>
        </p:nvSpPr>
        <p:spPr>
          <a:xfrm>
            <a:off x="9114494" y="3965287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Овал 114">
            <a:extLst>
              <a:ext uri="{FF2B5EF4-FFF2-40B4-BE49-F238E27FC236}">
                <a16:creationId xmlns:a16="http://schemas.microsoft.com/office/drawing/2014/main" xmlns="" id="{8E923684-5CBD-2D16-9755-0EADE1FFC9F6}"/>
              </a:ext>
            </a:extLst>
          </p:cNvPr>
          <p:cNvSpPr/>
          <p:nvPr/>
        </p:nvSpPr>
        <p:spPr>
          <a:xfrm>
            <a:off x="9126769" y="4457449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Овал 115">
            <a:extLst>
              <a:ext uri="{FF2B5EF4-FFF2-40B4-BE49-F238E27FC236}">
                <a16:creationId xmlns:a16="http://schemas.microsoft.com/office/drawing/2014/main" xmlns="" id="{40633B5D-93A0-02C2-FB85-B1B3EF02EE88}"/>
              </a:ext>
            </a:extLst>
          </p:cNvPr>
          <p:cNvSpPr/>
          <p:nvPr/>
        </p:nvSpPr>
        <p:spPr>
          <a:xfrm>
            <a:off x="9569917" y="3965287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Овал 116">
            <a:extLst>
              <a:ext uri="{FF2B5EF4-FFF2-40B4-BE49-F238E27FC236}">
                <a16:creationId xmlns:a16="http://schemas.microsoft.com/office/drawing/2014/main" xmlns="" id="{82FBDFE6-DD47-2C6C-E646-1BE165F113F1}"/>
              </a:ext>
            </a:extLst>
          </p:cNvPr>
          <p:cNvSpPr/>
          <p:nvPr/>
        </p:nvSpPr>
        <p:spPr>
          <a:xfrm>
            <a:off x="9582192" y="4457449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Прямокутник: округлені кути 144">
            <a:extLst>
              <a:ext uri="{FF2B5EF4-FFF2-40B4-BE49-F238E27FC236}">
                <a16:creationId xmlns:a16="http://schemas.microsoft.com/office/drawing/2014/main" xmlns="" id="{F697859D-F64C-767B-DBFD-B158FC28D255}"/>
              </a:ext>
            </a:extLst>
          </p:cNvPr>
          <p:cNvSpPr/>
          <p:nvPr/>
        </p:nvSpPr>
        <p:spPr>
          <a:xfrm>
            <a:off x="6025196" y="3099503"/>
            <a:ext cx="1891741" cy="58592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4 + </a:t>
            </a:r>
            <a:r>
              <a:rPr lang="uk-UA" sz="3600" b="1" dirty="0" smtClean="0">
                <a:solidFill>
                  <a:schemeClr val="bg1"/>
                </a:solidFill>
              </a:rPr>
              <a:t>2 = 6</a:t>
            </a:r>
            <a:endParaRPr lang="x-none" sz="3600" b="1" dirty="0">
              <a:solidFill>
                <a:schemeClr val="bg1"/>
              </a:solidFill>
            </a:endParaRPr>
          </a:p>
        </p:txBody>
      </p:sp>
      <p:sp>
        <p:nvSpPr>
          <p:cNvPr id="119" name="Прямокутник: округлені кути 145">
            <a:extLst>
              <a:ext uri="{FF2B5EF4-FFF2-40B4-BE49-F238E27FC236}">
                <a16:creationId xmlns:a16="http://schemas.microsoft.com/office/drawing/2014/main" xmlns="" id="{4C8E7126-AD26-1C67-AB3E-A1DC1318384E}"/>
              </a:ext>
            </a:extLst>
          </p:cNvPr>
          <p:cNvSpPr/>
          <p:nvPr/>
        </p:nvSpPr>
        <p:spPr>
          <a:xfrm>
            <a:off x="9175101" y="3071950"/>
            <a:ext cx="2527371" cy="58592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2 + 3 + </a:t>
            </a:r>
            <a:r>
              <a:rPr lang="uk-UA" sz="3600" b="1" dirty="0" smtClean="0">
                <a:solidFill>
                  <a:schemeClr val="bg1"/>
                </a:solidFill>
              </a:rPr>
              <a:t>3 = 8</a:t>
            </a:r>
            <a:endParaRPr lang="x-none" sz="3600" b="1" dirty="0">
              <a:solidFill>
                <a:schemeClr val="bg1"/>
              </a:solidFill>
            </a:endParaRPr>
          </a:p>
        </p:txBody>
      </p:sp>
      <p:sp>
        <p:nvSpPr>
          <p:cNvPr id="120" name="Прямокутник: округлені кути 146">
            <a:extLst>
              <a:ext uri="{FF2B5EF4-FFF2-40B4-BE49-F238E27FC236}">
                <a16:creationId xmlns:a16="http://schemas.microsoft.com/office/drawing/2014/main" xmlns="" id="{9FAF31A3-8283-DFCC-9C41-EC7C65E7615D}"/>
              </a:ext>
            </a:extLst>
          </p:cNvPr>
          <p:cNvSpPr/>
          <p:nvPr/>
        </p:nvSpPr>
        <p:spPr>
          <a:xfrm>
            <a:off x="359499" y="4909400"/>
            <a:ext cx="1912910" cy="58592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4 + 3 = 7 </a:t>
            </a:r>
            <a:endParaRPr lang="x-none" sz="3600" b="1" dirty="0">
              <a:solidFill>
                <a:schemeClr val="bg1"/>
              </a:solidFill>
            </a:endParaRPr>
          </a:p>
        </p:txBody>
      </p:sp>
      <p:sp>
        <p:nvSpPr>
          <p:cNvPr id="121" name="Прямокутник: округлені кути 147">
            <a:extLst>
              <a:ext uri="{FF2B5EF4-FFF2-40B4-BE49-F238E27FC236}">
                <a16:creationId xmlns:a16="http://schemas.microsoft.com/office/drawing/2014/main" xmlns="" id="{D4048EBA-955B-B50F-20FE-74CE379FA526}"/>
              </a:ext>
            </a:extLst>
          </p:cNvPr>
          <p:cNvSpPr/>
          <p:nvPr/>
        </p:nvSpPr>
        <p:spPr>
          <a:xfrm>
            <a:off x="3152190" y="4921312"/>
            <a:ext cx="1937924" cy="58592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2 </a:t>
            </a:r>
            <a:r>
              <a:rPr lang="uk-UA" sz="3600" b="1" dirty="0">
                <a:solidFill>
                  <a:schemeClr val="bg1"/>
                </a:solidFill>
              </a:rPr>
              <a:t>+ </a:t>
            </a:r>
            <a:r>
              <a:rPr lang="uk-UA" sz="3600" b="1" dirty="0" smtClean="0">
                <a:solidFill>
                  <a:schemeClr val="bg1"/>
                </a:solidFill>
              </a:rPr>
              <a:t>3 = 5</a:t>
            </a:r>
            <a:endParaRPr lang="x-none" sz="3600" b="1" dirty="0">
              <a:solidFill>
                <a:schemeClr val="bg1"/>
              </a:solidFill>
            </a:endParaRPr>
          </a:p>
        </p:txBody>
      </p:sp>
      <p:sp>
        <p:nvSpPr>
          <p:cNvPr id="122" name="Прямокутник: округлені кути 148">
            <a:extLst>
              <a:ext uri="{FF2B5EF4-FFF2-40B4-BE49-F238E27FC236}">
                <a16:creationId xmlns:a16="http://schemas.microsoft.com/office/drawing/2014/main" xmlns="" id="{BC4736C7-6DBB-0C91-B22D-7C48513FD054}"/>
              </a:ext>
            </a:extLst>
          </p:cNvPr>
          <p:cNvSpPr/>
          <p:nvPr/>
        </p:nvSpPr>
        <p:spPr>
          <a:xfrm>
            <a:off x="5912618" y="4949611"/>
            <a:ext cx="2116898" cy="58592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4 + </a:t>
            </a:r>
            <a:r>
              <a:rPr lang="uk-UA" sz="3600" b="1" dirty="0" smtClean="0">
                <a:solidFill>
                  <a:schemeClr val="bg1"/>
                </a:solidFill>
              </a:rPr>
              <a:t>1 = 5</a:t>
            </a:r>
            <a:endParaRPr lang="x-none" sz="3600" b="1" dirty="0">
              <a:solidFill>
                <a:schemeClr val="bg1"/>
              </a:solidFill>
            </a:endParaRPr>
          </a:p>
        </p:txBody>
      </p:sp>
      <p:sp>
        <p:nvSpPr>
          <p:cNvPr id="123" name="Прямокутник: округлені кути 149">
            <a:extLst>
              <a:ext uri="{FF2B5EF4-FFF2-40B4-BE49-F238E27FC236}">
                <a16:creationId xmlns:a16="http://schemas.microsoft.com/office/drawing/2014/main" xmlns="" id="{B9D3E8CD-755D-A354-8442-FDC134205A30}"/>
              </a:ext>
            </a:extLst>
          </p:cNvPr>
          <p:cNvSpPr/>
          <p:nvPr/>
        </p:nvSpPr>
        <p:spPr>
          <a:xfrm>
            <a:off x="8975129" y="4921667"/>
            <a:ext cx="2838179" cy="58592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4 + 2 + </a:t>
            </a:r>
            <a:r>
              <a:rPr lang="uk-UA" sz="3600" b="1" dirty="0" smtClean="0">
                <a:solidFill>
                  <a:schemeClr val="bg1"/>
                </a:solidFill>
              </a:rPr>
              <a:t>3 = 9</a:t>
            </a:r>
            <a:endParaRPr lang="x-none" sz="3600" b="1" dirty="0">
              <a:solidFill>
                <a:schemeClr val="bg1"/>
              </a:solidFill>
            </a:endParaRPr>
          </a:p>
        </p:txBody>
      </p:sp>
      <p:sp>
        <p:nvSpPr>
          <p:cNvPr id="126" name="Овал 125">
            <a:extLst>
              <a:ext uri="{FF2B5EF4-FFF2-40B4-BE49-F238E27FC236}">
                <a16:creationId xmlns:a16="http://schemas.microsoft.com/office/drawing/2014/main" xmlns="" id="{16C7B31A-4303-8B30-C6B5-BEC140B8D8F7}"/>
              </a:ext>
            </a:extLst>
          </p:cNvPr>
          <p:cNvSpPr/>
          <p:nvPr/>
        </p:nvSpPr>
        <p:spPr>
          <a:xfrm>
            <a:off x="4596836" y="2377128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Овал 126">
            <a:extLst>
              <a:ext uri="{FF2B5EF4-FFF2-40B4-BE49-F238E27FC236}">
                <a16:creationId xmlns:a16="http://schemas.microsoft.com/office/drawing/2014/main" xmlns="" id="{5716457E-0FD5-7440-F098-A8A63EAD041E}"/>
              </a:ext>
            </a:extLst>
          </p:cNvPr>
          <p:cNvSpPr/>
          <p:nvPr/>
        </p:nvSpPr>
        <p:spPr>
          <a:xfrm>
            <a:off x="4864070" y="4405794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4">
            <a:extLst>
              <a:ext uri="{FF2B5EF4-FFF2-40B4-BE49-F238E27FC236}">
                <a16:creationId xmlns:a16="http://schemas.microsoft.com/office/drawing/2014/main" xmlns="" id="{89C8695D-1288-E3A8-612E-2F79931E0DC5}"/>
              </a:ext>
            </a:extLst>
          </p:cNvPr>
          <p:cNvSpPr/>
          <p:nvPr/>
        </p:nvSpPr>
        <p:spPr>
          <a:xfrm>
            <a:off x="0" y="5731542"/>
            <a:ext cx="1126274" cy="112645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 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0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2036853" y="598815"/>
            <a:ext cx="8004167" cy="74257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</a:t>
            </a:r>
            <a:r>
              <a:rPr lang="uk-UA" sz="4000" b="1" dirty="0" smtClean="0">
                <a:solidFill>
                  <a:schemeClr val="bg1"/>
                </a:solidFill>
              </a:rPr>
              <a:t>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53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1861747" y="1403089"/>
            <a:ext cx="8371304" cy="15484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7030A0"/>
                </a:solidFill>
              </a:rPr>
              <a:t>Петрусь наловив риби менше, ніж Микола, а Микола менше, ніж Сергій. У кого риболовля була найбільш вдалою?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61747" y="494529"/>
            <a:ext cx="8732066" cy="76555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Логічне завдання завдання </a:t>
            </a:r>
          </a:p>
        </p:txBody>
      </p:sp>
      <p:pic>
        <p:nvPicPr>
          <p:cNvPr id="13" name="Picture 2" descr="Картинки по запросу &quot;клипарт лампочка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33051" y="1816768"/>
            <a:ext cx="1855305" cy="232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Prof.Dr. Abu Jafor (jaforiu67) - Profile | Pinterest">
            <a:extLst>
              <a:ext uri="{FF2B5EF4-FFF2-40B4-BE49-F238E27FC236}">
                <a16:creationId xmlns:a16="http://schemas.microsoft.com/office/drawing/2014/main" xmlns="" id="{2E5A9B13-967F-050E-C718-806A6BF60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068" y="3278994"/>
            <a:ext cx="1912204" cy="271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Пин от пользователя debbie miller на доске рибалка | Рыбалка, Рыбные  иллюстрации, Детские рисунки">
            <a:extLst>
              <a:ext uri="{FF2B5EF4-FFF2-40B4-BE49-F238E27FC236}">
                <a16:creationId xmlns:a16="http://schemas.microsoft.com/office/drawing/2014/main" xmlns="" id="{32573FF1-0DCB-018B-9977-3618FFDF5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587" y="2727654"/>
            <a:ext cx="1855305" cy="320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Простые задачи на сложение и вычитание - Quizizz">
            <a:extLst>
              <a:ext uri="{FF2B5EF4-FFF2-40B4-BE49-F238E27FC236}">
                <a16:creationId xmlns:a16="http://schemas.microsoft.com/office/drawing/2014/main" xmlns="" id="{6C031EDD-F5A5-19FA-7C82-9AED42F27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873" y="3486784"/>
            <a:ext cx="1995805" cy="251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CD9601B-7F24-B723-F4E4-38756BAE97E1}"/>
              </a:ext>
            </a:extLst>
          </p:cNvPr>
          <p:cNvSpPr txBox="1"/>
          <p:nvPr/>
        </p:nvSpPr>
        <p:spPr>
          <a:xfrm>
            <a:off x="1675666" y="5814874"/>
            <a:ext cx="22306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Петрусь</a:t>
            </a:r>
            <a:endParaRPr lang="x-none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A34771A-CF7C-FE13-4C58-59211FB772B3}"/>
              </a:ext>
            </a:extLst>
          </p:cNvPr>
          <p:cNvSpPr txBox="1"/>
          <p:nvPr/>
        </p:nvSpPr>
        <p:spPr>
          <a:xfrm>
            <a:off x="4980680" y="5814874"/>
            <a:ext cx="22306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Микола</a:t>
            </a:r>
            <a:endParaRPr lang="x-none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8428715-BAFE-E0AB-D229-D74E1F418CDF}"/>
              </a:ext>
            </a:extLst>
          </p:cNvPr>
          <p:cNvSpPr txBox="1"/>
          <p:nvPr/>
        </p:nvSpPr>
        <p:spPr>
          <a:xfrm>
            <a:off x="8002412" y="5814874"/>
            <a:ext cx="22306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Сергій</a:t>
            </a:r>
            <a:endParaRPr lang="x-none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4BCE77D-D3A3-29A6-BC25-EB3BA2124AB7}"/>
              </a:ext>
            </a:extLst>
          </p:cNvPr>
          <p:cNvSpPr txBox="1"/>
          <p:nvPr/>
        </p:nvSpPr>
        <p:spPr>
          <a:xfrm>
            <a:off x="3973444" y="4139764"/>
            <a:ext cx="958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endParaRPr lang="x-none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4344988-C58B-0144-B17C-A946718C1A21}"/>
              </a:ext>
            </a:extLst>
          </p:cNvPr>
          <p:cNvSpPr txBox="1"/>
          <p:nvPr/>
        </p:nvSpPr>
        <p:spPr>
          <a:xfrm>
            <a:off x="7242235" y="4139764"/>
            <a:ext cx="958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endParaRPr lang="x-none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28EEC748-6ED1-3D33-6FE3-F29D1799D227}"/>
              </a:ext>
            </a:extLst>
          </p:cNvPr>
          <p:cNvSpPr/>
          <p:nvPr/>
        </p:nvSpPr>
        <p:spPr>
          <a:xfrm>
            <a:off x="7880813" y="5858098"/>
            <a:ext cx="1855305" cy="621437"/>
          </a:xfrm>
          <a:prstGeom prst="ellipse">
            <a:avLst/>
          </a:prstGeom>
          <a:noFill/>
          <a:ln w="28575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476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51513" y="2088583"/>
            <a:ext cx="2102145" cy="305496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309896" y="499205"/>
            <a:ext cx="9648876" cy="803688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Оберіть відповідну цеглинку </a:t>
            </a:r>
            <a:r>
              <a:rPr lang="en-US" sz="3600" b="1" dirty="0">
                <a:solidFill>
                  <a:schemeClr val="bg1"/>
                </a:solidFill>
              </a:rPr>
              <a:t>LEGO</a:t>
            </a:r>
            <a:r>
              <a:rPr lang="uk-UA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92333" y="1298217"/>
            <a:ext cx="103972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4000" b="1" cap="none" spc="0" dirty="0">
                <a:ln/>
                <a:solidFill>
                  <a:srgbClr val="00B75D"/>
                </a:solidFill>
                <a:effectLst/>
              </a:rPr>
              <a:t>Цеглинку лего підійміть, зустріч нашу оцініть.</a:t>
            </a:r>
            <a:endParaRPr lang="ru-RU" sz="4000" b="1" cap="none" spc="0" dirty="0">
              <a:ln/>
              <a:solidFill>
                <a:srgbClr val="00B75D"/>
              </a:solidFill>
              <a:effectLst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228" y="2169132"/>
            <a:ext cx="1783461" cy="288436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5901" y="2088583"/>
            <a:ext cx="2076450" cy="304546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0924" y="2070004"/>
            <a:ext cx="1968678" cy="2971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38330" y="2088583"/>
            <a:ext cx="2285116" cy="3017820"/>
          </a:xfrm>
          <a:prstGeom prst="rect">
            <a:avLst/>
          </a:prstGeom>
        </p:spPr>
      </p:pic>
      <p:pic>
        <p:nvPicPr>
          <p:cNvPr id="20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31164" l="0" r="48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703" b="67770"/>
          <a:stretch/>
        </p:blipFill>
        <p:spPr bwMode="auto">
          <a:xfrm>
            <a:off x="4768430" y="5044995"/>
            <a:ext cx="2390087" cy="171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156" b="31361" l="52022" r="984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13" t="-466" r="-1010" b="68236"/>
          <a:stretch/>
        </p:blipFill>
        <p:spPr bwMode="auto">
          <a:xfrm>
            <a:off x="177086" y="5044994"/>
            <a:ext cx="2390087" cy="171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3728" b="61933" l="1395" r="48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1" t="31073" r="50112" b="36697"/>
          <a:stretch/>
        </p:blipFill>
        <p:spPr bwMode="auto">
          <a:xfrm>
            <a:off x="7173354" y="5019588"/>
            <a:ext cx="2390087" cy="171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2722" b="91716" l="50628" r="977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12" t="63097" r="1391" b="4673"/>
          <a:stretch/>
        </p:blipFill>
        <p:spPr bwMode="auto">
          <a:xfrm>
            <a:off x="9409258" y="5053495"/>
            <a:ext cx="2477942" cy="171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2525" b="95858" l="1953" r="48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903" r="49476"/>
          <a:stretch/>
        </p:blipFill>
        <p:spPr bwMode="auto">
          <a:xfrm>
            <a:off x="2403997" y="5106403"/>
            <a:ext cx="2469564" cy="195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31164" l="0" r="48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703" b="67770"/>
          <a:stretch/>
        </p:blipFill>
        <p:spPr bwMode="auto">
          <a:xfrm>
            <a:off x="6502244" y="2874775"/>
            <a:ext cx="685701" cy="49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156" b="31361" l="52022" r="984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13" t="-466" r="-1010" b="68236"/>
          <a:stretch/>
        </p:blipFill>
        <p:spPr bwMode="auto">
          <a:xfrm>
            <a:off x="406632" y="2788957"/>
            <a:ext cx="685701" cy="49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33728" b="61933" l="1395" r="48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1" t="31073" r="50112" b="36697"/>
          <a:stretch/>
        </p:blipFill>
        <p:spPr bwMode="auto">
          <a:xfrm>
            <a:off x="8995923" y="3000279"/>
            <a:ext cx="685701" cy="49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2722" b="91716" l="50628" r="977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12" t="63097" r="1391" b="4673"/>
          <a:stretch/>
        </p:blipFill>
        <p:spPr bwMode="auto">
          <a:xfrm>
            <a:off x="10958772" y="2429842"/>
            <a:ext cx="685701" cy="49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62525" b="95858" l="1953" r="48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903" r="49476"/>
          <a:stretch/>
        </p:blipFill>
        <p:spPr bwMode="auto">
          <a:xfrm>
            <a:off x="2765480" y="2429862"/>
            <a:ext cx="708502" cy="56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9398840" y="5851950"/>
            <a:ext cx="24005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складно!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A66FC8B-76EF-4077-8A8A-18F32CEBD126}"/>
              </a:ext>
            </a:extLst>
          </p:cNvPr>
          <p:cNvSpPr txBox="1"/>
          <p:nvPr/>
        </p:nvSpPr>
        <p:spPr>
          <a:xfrm>
            <a:off x="177086" y="5741164"/>
            <a:ext cx="2084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було легко!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064664" y="5623083"/>
            <a:ext cx="1696172" cy="91940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цікаво!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7B1D2875-BFF4-4440-AAA9-AFE83C9180AA}"/>
              </a:ext>
            </a:extLst>
          </p:cNvPr>
          <p:cNvSpPr txBox="1"/>
          <p:nvPr/>
        </p:nvSpPr>
        <p:spPr>
          <a:xfrm>
            <a:off x="2400879" y="5712799"/>
            <a:ext cx="2194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дуже втомився!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7B1D2875-BFF4-4440-AAA9-AFE83C9180AA}"/>
              </a:ext>
            </a:extLst>
          </p:cNvPr>
          <p:cNvSpPr txBox="1"/>
          <p:nvPr/>
        </p:nvSpPr>
        <p:spPr>
          <a:xfrm>
            <a:off x="7236710" y="5660878"/>
            <a:ext cx="2088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мене все вийшло!</a:t>
            </a:r>
          </a:p>
        </p:txBody>
      </p:sp>
    </p:spTree>
    <p:extLst>
      <p:ext uri="{BB962C8B-B14F-4D97-AF65-F5344CB8AC3E}">
        <p14:creationId xmlns:p14="http://schemas.microsoft.com/office/powerpoint/2010/main" val="2808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099853" y="494528"/>
            <a:ext cx="8732066" cy="67024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pic>
        <p:nvPicPr>
          <p:cNvPr id="15" name="Picture 6" descr="Правила поведінки здобувачів освіт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487" y="1340322"/>
            <a:ext cx="2753267" cy="4736803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Imagen de tema de niña detrás del escritorio de la escuela 2 carteles para  la pared • pósters vector, vector, obras de arte | myloview.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71698" y="1340322"/>
            <a:ext cx="4764276" cy="377568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866436" y="1834343"/>
            <a:ext cx="2847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Добрий день!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кутник: округлені кути 5">
            <a:extLst>
              <a:ext uri="{FF2B5EF4-FFF2-40B4-BE49-F238E27FC236}">
                <a16:creationId xmlns:a16="http://schemas.microsoft.com/office/drawing/2014/main" xmlns="" id="{1355F926-84C1-4534-9CB2-319E2B5CC316}"/>
              </a:ext>
            </a:extLst>
          </p:cNvPr>
          <p:cNvSpPr/>
          <p:nvPr/>
        </p:nvSpPr>
        <p:spPr>
          <a:xfrm>
            <a:off x="562883" y="1828776"/>
            <a:ext cx="3073941" cy="2281476"/>
          </a:xfrm>
          <a:prstGeom prst="roundRect">
            <a:avLst/>
          </a:prstGeom>
          <a:gradFill flip="none" rotWithShape="1">
            <a:gsLst>
              <a:gs pos="0">
                <a:srgbClr val="00C563">
                  <a:tint val="66000"/>
                  <a:satMod val="160000"/>
                </a:srgbClr>
              </a:gs>
              <a:gs pos="50000">
                <a:srgbClr val="00C563">
                  <a:tint val="44500"/>
                  <a:satMod val="160000"/>
                </a:srgbClr>
              </a:gs>
              <a:gs pos="100000">
                <a:srgbClr val="00C563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C56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Усім, усім добрий день!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Геть з дороги, наша лінь!</a:t>
            </a:r>
          </a:p>
        </p:txBody>
      </p:sp>
      <p:sp>
        <p:nvSpPr>
          <p:cNvPr id="26" name="Прямокутник: округлені кути 5">
            <a:extLst>
              <a:ext uri="{FF2B5EF4-FFF2-40B4-BE49-F238E27FC236}">
                <a16:creationId xmlns:a16="http://schemas.microsoft.com/office/drawing/2014/main" xmlns="" id="{1355F926-84C1-4534-9CB2-319E2B5CC316}"/>
              </a:ext>
            </a:extLst>
          </p:cNvPr>
          <p:cNvSpPr/>
          <p:nvPr/>
        </p:nvSpPr>
        <p:spPr>
          <a:xfrm>
            <a:off x="579708" y="5272641"/>
            <a:ext cx="5690868" cy="1191816"/>
          </a:xfrm>
          <a:prstGeom prst="roundRect">
            <a:avLst/>
          </a:prstGeom>
          <a:gradFill flip="none" rotWithShape="1">
            <a:gsLst>
              <a:gs pos="0">
                <a:srgbClr val="00C563">
                  <a:tint val="66000"/>
                  <a:satMod val="160000"/>
                </a:srgbClr>
              </a:gs>
              <a:gs pos="50000">
                <a:srgbClr val="00C563">
                  <a:tint val="44500"/>
                  <a:satMod val="160000"/>
                </a:srgbClr>
              </a:gs>
              <a:gs pos="100000">
                <a:srgbClr val="00C563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C56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Хай не заважає працювати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Гарним хлопцям і дівчатам.</a:t>
            </a:r>
          </a:p>
        </p:txBody>
      </p:sp>
    </p:spTree>
    <p:extLst>
      <p:ext uri="{BB962C8B-B14F-4D97-AF65-F5344CB8AC3E}">
        <p14:creationId xmlns:p14="http://schemas.microsoft.com/office/powerpoint/2010/main" val="278167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Lenagold - Клипарт - Лампочки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177" y="1993281"/>
            <a:ext cx="3255628" cy="423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Lenagold - Клипарт - Лампочки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607" y="2051230"/>
            <a:ext cx="3255628" cy="423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Lenagold - Клипарт - Лампочки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24" y="2073701"/>
            <a:ext cx="3255628" cy="423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1" name="TextBox 10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77700" y="681998"/>
            <a:ext cx="8732066" cy="67118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Гра «Увімкни світло»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8918" y="2923371"/>
            <a:ext cx="2284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+ </a:t>
            </a:r>
            <a:r>
              <a:rPr lang="uk-UA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3+ </a:t>
            </a:r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50563" y="2740478"/>
            <a:ext cx="2258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</a:t>
            </a:r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uk-UA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1 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30396" y="2762636"/>
            <a:ext cx="2626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+ </a:t>
            </a:r>
            <a:r>
              <a:rPr lang="uk-UA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7+ </a:t>
            </a:r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4" descr="Лампа, лампочка PNG фото скачат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6" y="2091285"/>
            <a:ext cx="3159810" cy="421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570552" y="2776382"/>
            <a:ext cx="7632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Picture 4" descr="Лампа, лампочка PNG фото скачат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865" y="2091285"/>
            <a:ext cx="3159810" cy="421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Лампа, лампочка PNG фото скачат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574" y="2014390"/>
            <a:ext cx="3159810" cy="421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196800" y="2730367"/>
            <a:ext cx="14661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319419" y="2410437"/>
            <a:ext cx="7632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140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9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" descr="Lenagold - Клипарт - Лампочки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177" y="1993281"/>
            <a:ext cx="3255628" cy="423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Lenagold - Клипарт - Лампочки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607" y="2051230"/>
            <a:ext cx="3255628" cy="423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Lenagold - Клипарт - Лампочки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24" y="2073701"/>
            <a:ext cx="3255628" cy="423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59" name="TextBox 58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3" name="TextBox 62"/>
          <p:cNvSpPr txBox="1"/>
          <p:nvPr/>
        </p:nvSpPr>
        <p:spPr>
          <a:xfrm>
            <a:off x="1058918" y="2923371"/>
            <a:ext cx="2284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+ </a:t>
            </a:r>
            <a:r>
              <a:rPr lang="uk-UA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5+ </a:t>
            </a:r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650563" y="2740478"/>
            <a:ext cx="2258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– </a:t>
            </a:r>
            <a:r>
              <a:rPr lang="uk-UA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</a:t>
            </a:r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2 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830397" y="2762636"/>
            <a:ext cx="2194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uk-UA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3+ 3 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6" name="Picture 4" descr="Лампа, лампочка PNG фото скачат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75" y="2091285"/>
            <a:ext cx="3159810" cy="421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Box 66"/>
          <p:cNvSpPr txBox="1"/>
          <p:nvPr/>
        </p:nvSpPr>
        <p:spPr>
          <a:xfrm>
            <a:off x="1673811" y="2576052"/>
            <a:ext cx="7632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8" name="Picture 4" descr="Лампа, лампочка PNG фото скачат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928" y="2091285"/>
            <a:ext cx="3159810" cy="421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Лампа, лампочка PNG фото скачат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177" y="2010865"/>
            <a:ext cx="3159810" cy="421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5581728" y="2503535"/>
            <a:ext cx="7632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9399022" y="2406912"/>
            <a:ext cx="7632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77700" y="681998"/>
            <a:ext cx="8732066" cy="67118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Гра «Увімкни світло»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42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67" grpId="0"/>
      <p:bldP spid="70" grpId="0"/>
      <p:bldP spid="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1">
            <a:extLst>
              <a:ext uri="{FF2B5EF4-FFF2-40B4-BE49-F238E27FC236}">
                <a16:creationId xmlns:a16="http://schemas.microsoft.com/office/drawing/2014/main" xmlns="" id="{5218CE5B-6837-9594-B41C-2E5B884656FB}"/>
              </a:ext>
            </a:extLst>
          </p:cNvPr>
          <p:cNvSpPr/>
          <p:nvPr/>
        </p:nvSpPr>
        <p:spPr>
          <a:xfrm>
            <a:off x="1385298" y="678690"/>
            <a:ext cx="9275268" cy="74630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Здогадайся, які числа закрили хмаринки</a:t>
            </a:r>
          </a:p>
        </p:txBody>
      </p:sp>
      <p:pic>
        <p:nvPicPr>
          <p:cNvPr id="14" name="Picture 6" descr="Мистер Пибоди с книгой - Приключения мистера Пибоди и Шермана - YouLoveIt.ru">
            <a:extLst>
              <a:ext uri="{FF2B5EF4-FFF2-40B4-BE49-F238E27FC236}">
                <a16:creationId xmlns:a16="http://schemas.microsoft.com/office/drawing/2014/main" xmlns="" id="{6857EFA8-7D48-F37F-9D2C-A889E419F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26" y="1721357"/>
            <a:ext cx="2008622" cy="381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7" b="13"/>
          <a:stretch/>
        </p:blipFill>
        <p:spPr bwMode="auto">
          <a:xfrm>
            <a:off x="2653191" y="1721357"/>
            <a:ext cx="7096322" cy="2014206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C89E507-CAB6-B490-B956-06691A5F1324}"/>
              </a:ext>
            </a:extLst>
          </p:cNvPr>
          <p:cNvSpPr txBox="1"/>
          <p:nvPr/>
        </p:nvSpPr>
        <p:spPr>
          <a:xfrm>
            <a:off x="3675472" y="2959400"/>
            <a:ext cx="313341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6</a:t>
            </a:r>
            <a:endParaRPr lang="uk-UA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C89E507-CAB6-B490-B956-06691A5F1324}"/>
              </a:ext>
            </a:extLst>
          </p:cNvPr>
          <p:cNvSpPr txBox="1"/>
          <p:nvPr/>
        </p:nvSpPr>
        <p:spPr>
          <a:xfrm>
            <a:off x="3675473" y="2023878"/>
            <a:ext cx="31334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1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89E507-CAB6-B490-B956-06691A5F1324}"/>
              </a:ext>
            </a:extLst>
          </p:cNvPr>
          <p:cNvSpPr txBox="1"/>
          <p:nvPr/>
        </p:nvSpPr>
        <p:spPr>
          <a:xfrm>
            <a:off x="6049345" y="2021519"/>
            <a:ext cx="313341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0</a:t>
            </a:r>
            <a:endParaRPr lang="uk-UA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C89E507-CAB6-B490-B956-06691A5F1324}"/>
              </a:ext>
            </a:extLst>
          </p:cNvPr>
          <p:cNvSpPr txBox="1"/>
          <p:nvPr/>
        </p:nvSpPr>
        <p:spPr>
          <a:xfrm>
            <a:off x="6085179" y="2959399"/>
            <a:ext cx="313341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0</a:t>
            </a:r>
            <a:endParaRPr lang="uk-UA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C89E507-CAB6-B490-B956-06691A5F1324}"/>
              </a:ext>
            </a:extLst>
          </p:cNvPr>
          <p:cNvSpPr txBox="1"/>
          <p:nvPr/>
        </p:nvSpPr>
        <p:spPr>
          <a:xfrm>
            <a:off x="8544838" y="2021518"/>
            <a:ext cx="313341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1</a:t>
            </a:r>
            <a:endParaRPr lang="uk-UA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C89E507-CAB6-B490-B956-06691A5F1324}"/>
              </a:ext>
            </a:extLst>
          </p:cNvPr>
          <p:cNvSpPr txBox="1"/>
          <p:nvPr/>
        </p:nvSpPr>
        <p:spPr>
          <a:xfrm>
            <a:off x="8544837" y="2959400"/>
            <a:ext cx="313341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1</a:t>
            </a:r>
            <a:endParaRPr lang="uk-UA" sz="24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C89E507-CAB6-B490-B956-06691A5F1324}"/>
              </a:ext>
            </a:extLst>
          </p:cNvPr>
          <p:cNvSpPr txBox="1"/>
          <p:nvPr/>
        </p:nvSpPr>
        <p:spPr>
          <a:xfrm>
            <a:off x="2739324" y="3987659"/>
            <a:ext cx="1654257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5 – 4 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1">
            <a:extLst>
              <a:ext uri="{FF2B5EF4-FFF2-40B4-BE49-F238E27FC236}">
                <a16:creationId xmlns:a16="http://schemas.microsoft.com/office/drawing/2014/main" xmlns="" id="{5218CE5B-6837-9594-B41C-2E5B884656FB}"/>
              </a:ext>
            </a:extLst>
          </p:cNvPr>
          <p:cNvSpPr/>
          <p:nvPr/>
        </p:nvSpPr>
        <p:spPr>
          <a:xfrm>
            <a:off x="1411711" y="678690"/>
            <a:ext cx="9275268" cy="74630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Склади вирази до схем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D:\1 клас\2 Матем\Демонстр задачки\2023-11-07_18364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317" y="1711583"/>
            <a:ext cx="7558050" cy="202398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C89E507-CAB6-B490-B956-06691A5F1324}"/>
              </a:ext>
            </a:extLst>
          </p:cNvPr>
          <p:cNvSpPr txBox="1"/>
          <p:nvPr/>
        </p:nvSpPr>
        <p:spPr>
          <a:xfrm>
            <a:off x="5534585" y="3994112"/>
            <a:ext cx="1654257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9 – 4 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C89E507-CAB6-B490-B956-06691A5F1324}"/>
              </a:ext>
            </a:extLst>
          </p:cNvPr>
          <p:cNvSpPr txBox="1"/>
          <p:nvPr/>
        </p:nvSpPr>
        <p:spPr>
          <a:xfrm>
            <a:off x="8311077" y="3976623"/>
            <a:ext cx="1654257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5 + 4 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C89E507-CAB6-B490-B956-06691A5F1324}"/>
              </a:ext>
            </a:extLst>
          </p:cNvPr>
          <p:cNvSpPr txBox="1"/>
          <p:nvPr/>
        </p:nvSpPr>
        <p:spPr>
          <a:xfrm>
            <a:off x="2459296" y="4885250"/>
            <a:ext cx="2214311" cy="9541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Невідомий доданок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C89E507-CAB6-B490-B956-06691A5F1324}"/>
              </a:ext>
            </a:extLst>
          </p:cNvPr>
          <p:cNvSpPr txBox="1"/>
          <p:nvPr/>
        </p:nvSpPr>
        <p:spPr>
          <a:xfrm>
            <a:off x="5254557" y="4885249"/>
            <a:ext cx="2214311" cy="9541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Невідомий доданок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C89E507-CAB6-B490-B956-06691A5F1324}"/>
              </a:ext>
            </a:extLst>
          </p:cNvPr>
          <p:cNvSpPr txBox="1"/>
          <p:nvPr/>
        </p:nvSpPr>
        <p:spPr>
          <a:xfrm>
            <a:off x="7989056" y="4885247"/>
            <a:ext cx="2214311" cy="9541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Невідома сума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C89E507-CAB6-B490-B956-06691A5F1324}"/>
              </a:ext>
            </a:extLst>
          </p:cNvPr>
          <p:cNvSpPr txBox="1"/>
          <p:nvPr/>
        </p:nvSpPr>
        <p:spPr>
          <a:xfrm>
            <a:off x="2611696" y="3838123"/>
            <a:ext cx="4577146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Назви числа при відніманні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33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1" grpId="0"/>
      <p:bldP spid="12" grpId="0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1">
            <a:extLst>
              <a:ext uri="{FF2B5EF4-FFF2-40B4-BE49-F238E27FC236}">
                <a16:creationId xmlns:a16="http://schemas.microsoft.com/office/drawing/2014/main" xmlns="" id="{5218CE5B-6837-9594-B41C-2E5B884656FB}"/>
              </a:ext>
            </a:extLst>
          </p:cNvPr>
          <p:cNvSpPr/>
          <p:nvPr/>
        </p:nvSpPr>
        <p:spPr>
          <a:xfrm>
            <a:off x="1385298" y="678690"/>
            <a:ext cx="9275268" cy="74630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Пригадай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4" name="Picture 6" descr="Мистер Пибоди с книгой - Приключения мистера Пибоди и Шермана - YouLoveIt.ru">
            <a:extLst>
              <a:ext uri="{FF2B5EF4-FFF2-40B4-BE49-F238E27FC236}">
                <a16:creationId xmlns:a16="http://schemas.microsoft.com/office/drawing/2014/main" xmlns="" id="{6857EFA8-7D48-F37F-9D2C-A889E419F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26" y="1721357"/>
            <a:ext cx="2008622" cy="381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C89E507-CAB6-B490-B956-06691A5F1324}"/>
              </a:ext>
            </a:extLst>
          </p:cNvPr>
          <p:cNvSpPr txBox="1"/>
          <p:nvPr/>
        </p:nvSpPr>
        <p:spPr>
          <a:xfrm>
            <a:off x="8764538" y="2572115"/>
            <a:ext cx="1654257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15 – 8 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C89E507-CAB6-B490-B956-06691A5F1324}"/>
              </a:ext>
            </a:extLst>
          </p:cNvPr>
          <p:cNvSpPr txBox="1"/>
          <p:nvPr/>
        </p:nvSpPr>
        <p:spPr>
          <a:xfrm>
            <a:off x="8788860" y="4308347"/>
            <a:ext cx="1654257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15 – 7 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C89E507-CAB6-B490-B956-06691A5F1324}"/>
              </a:ext>
            </a:extLst>
          </p:cNvPr>
          <p:cNvSpPr txBox="1"/>
          <p:nvPr/>
        </p:nvSpPr>
        <p:spPr>
          <a:xfrm>
            <a:off x="7995105" y="1678244"/>
            <a:ext cx="3178417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Як знайти невідомий  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І доданок?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C89E507-CAB6-B490-B956-06691A5F1324}"/>
              </a:ext>
            </a:extLst>
          </p:cNvPr>
          <p:cNvSpPr txBox="1"/>
          <p:nvPr/>
        </p:nvSpPr>
        <p:spPr>
          <a:xfrm>
            <a:off x="2376355" y="5385003"/>
            <a:ext cx="5537662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Яка задача розв’язується додаванням?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1028" name="Picture 4" descr="D:\ОПОРНІ КОНСПЕКТИ\Матем\Таблиці\сумм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355" y="1622489"/>
            <a:ext cx="5195012" cy="367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C89E507-CAB6-B490-B956-06691A5F1324}"/>
              </a:ext>
            </a:extLst>
          </p:cNvPr>
          <p:cNvSpPr txBox="1"/>
          <p:nvPr/>
        </p:nvSpPr>
        <p:spPr>
          <a:xfrm>
            <a:off x="7995105" y="3322900"/>
            <a:ext cx="3178417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Як знайти невідомий  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ІІ доданок?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C89E507-CAB6-B490-B956-06691A5F1324}"/>
              </a:ext>
            </a:extLst>
          </p:cNvPr>
          <p:cNvSpPr txBox="1"/>
          <p:nvPr/>
        </p:nvSpPr>
        <p:spPr>
          <a:xfrm>
            <a:off x="7995103" y="3295090"/>
            <a:ext cx="3241769" cy="20621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Задача на збільшення числа на кілька одиниць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C89E507-CAB6-B490-B956-06691A5F1324}"/>
              </a:ext>
            </a:extLst>
          </p:cNvPr>
          <p:cNvSpPr txBox="1"/>
          <p:nvPr/>
        </p:nvSpPr>
        <p:spPr>
          <a:xfrm>
            <a:off x="7963428" y="1678244"/>
            <a:ext cx="3241769" cy="15696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Задача на знаходження суми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67668" y="3124688"/>
            <a:ext cx="546410" cy="502199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23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1941E-6 3.7037E-7 L 0.0853 0.008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9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  <p:bldP spid="25" grpId="0" animBg="1"/>
      <p:bldP spid="26" grpId="0" animBg="1"/>
      <p:bldP spid="15" grpId="0" animBg="1"/>
      <p:bldP spid="22" grpId="0" animBg="1"/>
      <p:bldP spid="2" grpId="0" animBg="1"/>
      <p:bldP spid="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1">
            <a:extLst>
              <a:ext uri="{FF2B5EF4-FFF2-40B4-BE49-F238E27FC236}">
                <a16:creationId xmlns:a16="http://schemas.microsoft.com/office/drawing/2014/main" xmlns="" id="{5218CE5B-6837-9594-B41C-2E5B884656FB}"/>
              </a:ext>
            </a:extLst>
          </p:cNvPr>
          <p:cNvSpPr/>
          <p:nvPr/>
        </p:nvSpPr>
        <p:spPr>
          <a:xfrm>
            <a:off x="1385298" y="678690"/>
            <a:ext cx="9275268" cy="74630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Пригадай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4" name="Picture 6" descr="Мистер Пибоди с книгой - Приключения мистера Пибоди и Шермана - YouLoveIt.ru">
            <a:extLst>
              <a:ext uri="{FF2B5EF4-FFF2-40B4-BE49-F238E27FC236}">
                <a16:creationId xmlns:a16="http://schemas.microsoft.com/office/drawing/2014/main" xmlns="" id="{6857EFA8-7D48-F37F-9D2C-A889E419F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26" y="1721357"/>
            <a:ext cx="2008622" cy="381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C89E507-CAB6-B490-B956-06691A5F1324}"/>
              </a:ext>
            </a:extLst>
          </p:cNvPr>
          <p:cNvSpPr txBox="1"/>
          <p:nvPr/>
        </p:nvSpPr>
        <p:spPr>
          <a:xfrm>
            <a:off x="7995105" y="1678244"/>
            <a:ext cx="3323384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Яке з чисел при відніманні частіше найбільше?</a:t>
            </a:r>
            <a:endParaRPr lang="uk-UA" sz="2000" b="1" dirty="0">
              <a:solidFill>
                <a:srgbClr val="7030A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C89E507-CAB6-B490-B956-06691A5F1324}"/>
              </a:ext>
            </a:extLst>
          </p:cNvPr>
          <p:cNvSpPr txBox="1"/>
          <p:nvPr/>
        </p:nvSpPr>
        <p:spPr>
          <a:xfrm>
            <a:off x="7995105" y="2547219"/>
            <a:ext cx="3323384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Які задачі розв’язуються відніманням?</a:t>
            </a:r>
            <a:endParaRPr lang="uk-UA" sz="20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D:\ОПОРНІ КОНСПЕКТИ\Матем\Таблиці\різниц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8" y="1626462"/>
            <a:ext cx="5214726" cy="368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C89E507-CAB6-B490-B956-06691A5F1324}"/>
              </a:ext>
            </a:extLst>
          </p:cNvPr>
          <p:cNvSpPr txBox="1"/>
          <p:nvPr/>
        </p:nvSpPr>
        <p:spPr>
          <a:xfrm>
            <a:off x="7995105" y="3725706"/>
            <a:ext cx="3160154" cy="15696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Задача на знаходження остачі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C89E507-CAB6-B490-B956-06691A5F1324}"/>
              </a:ext>
            </a:extLst>
          </p:cNvPr>
          <p:cNvSpPr txBox="1"/>
          <p:nvPr/>
        </p:nvSpPr>
        <p:spPr>
          <a:xfrm>
            <a:off x="2824976" y="5295366"/>
            <a:ext cx="4746390" cy="10772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Задача на зменшення числа на кілька одиниць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5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12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538868" y="517661"/>
            <a:ext cx="9079625" cy="986306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Складові частини задачі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62141" y="5530860"/>
            <a:ext cx="3005177" cy="760095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Умова задачі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10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9270085" y="2009379"/>
            <a:ext cx="2520472" cy="390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27" y="1812892"/>
            <a:ext cx="2048407" cy="452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64730" y="4586196"/>
            <a:ext cx="2926005" cy="760095"/>
          </a:xfrm>
          <a:prstGeom prst="plaque">
            <a:avLst/>
          </a:prstGeom>
          <a:solidFill>
            <a:srgbClr val="FF33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Запитання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7880" y="3689539"/>
            <a:ext cx="2883555" cy="760095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Розв’язання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92748" y="4586198"/>
            <a:ext cx="2810265" cy="760095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Відповідь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5626" y="2003971"/>
            <a:ext cx="6113047" cy="39159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Сьогодні на уроці ми будемо </a:t>
            </a:r>
            <a:r>
              <a:rPr lang="uk-UA" sz="3200" b="1" dirty="0" smtClean="0">
                <a:solidFill>
                  <a:schemeClr val="bg1"/>
                </a:solidFill>
              </a:rPr>
              <a:t>складати і розв'язувати задачі на різницеве порівняння, </a:t>
            </a:r>
            <a:r>
              <a:rPr lang="uk-UA" sz="3200" b="1" dirty="0">
                <a:solidFill>
                  <a:schemeClr val="bg1"/>
                </a:solidFill>
              </a:rPr>
              <a:t>складати схеми </a:t>
            </a:r>
            <a:r>
              <a:rPr lang="uk-UA" sz="3200" b="1" dirty="0" smtClean="0">
                <a:solidFill>
                  <a:schemeClr val="bg1"/>
                </a:solidFill>
              </a:rPr>
              <a:t>до них.</a:t>
            </a:r>
            <a:endParaRPr lang="uk-UA" sz="3200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Продовжимо </a:t>
            </a:r>
            <a:r>
              <a:rPr lang="uk-UA" sz="3200" b="1" dirty="0">
                <a:solidFill>
                  <a:schemeClr val="bg1"/>
                </a:solidFill>
              </a:rPr>
              <a:t>обчислювати значення виразів</a:t>
            </a:r>
            <a:r>
              <a:rPr lang="uk-UA" sz="3200" b="1" dirty="0" smtClean="0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порівнювати числа.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38868" y="511877"/>
            <a:ext cx="9079625" cy="986306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та завдань уроку</a:t>
            </a:r>
          </a:p>
        </p:txBody>
      </p:sp>
    </p:spTree>
    <p:extLst>
      <p:ext uri="{BB962C8B-B14F-4D97-AF65-F5344CB8AC3E}">
        <p14:creationId xmlns:p14="http://schemas.microsoft.com/office/powerpoint/2010/main" val="316870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59026E-7 4.44444E-6 L -0.00729 -0.5004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7182E-6 -4.07407E-6 L -0.12815 -0.2418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08" y="-1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409E-6 -4.07407E-6 L 0.12242 -0.0118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1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3" grpId="0" animBg="1"/>
      <p:bldP spid="8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908698" y="651106"/>
            <a:ext cx="8732066" cy="82440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Складаю задачу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30" name="Picture 6" descr="Mr Peabody Stickers | Redbubble">
            <a:extLst>
              <a:ext uri="{FF2B5EF4-FFF2-40B4-BE49-F238E27FC236}">
                <a16:creationId xmlns:a16="http://schemas.microsoft.com/office/drawing/2014/main" xmlns="" id="{3B261840-1976-9763-6901-C83D403BF6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18630"/>
          <a:stretch/>
        </p:blipFill>
        <p:spPr bwMode="auto">
          <a:xfrm flipH="1">
            <a:off x="0" y="1954839"/>
            <a:ext cx="1965189" cy="290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AC2FCEAD-8915-7416-BFBF-C93C20B86ABC}"/>
              </a:ext>
            </a:extLst>
          </p:cNvPr>
          <p:cNvSpPr/>
          <p:nvPr/>
        </p:nvSpPr>
        <p:spPr>
          <a:xfrm>
            <a:off x="1908697" y="4659370"/>
            <a:ext cx="5965795" cy="63745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Якого посуду більше? На скільки більше?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3B34EA3-EEE5-93E7-2DDE-C4D9E7FC02F2}"/>
              </a:ext>
            </a:extLst>
          </p:cNvPr>
          <p:cNvSpPr txBox="1"/>
          <p:nvPr/>
        </p:nvSpPr>
        <p:spPr>
          <a:xfrm>
            <a:off x="8031046" y="4588943"/>
            <a:ext cx="3311526" cy="71508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6 – 5 = </a:t>
            </a:r>
            <a:r>
              <a:rPr lang="uk-UA" sz="3600" b="1" dirty="0" smtClean="0">
                <a:solidFill>
                  <a:schemeClr val="bg1"/>
                </a:solidFill>
              </a:rPr>
              <a:t>1 (бл.)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35" name="Picture 12" descr="Head Svg Png Icon Free Download (#401919) - OnlineWebFonts.COM">
            <a:extLst>
              <a:ext uri="{FF2B5EF4-FFF2-40B4-BE49-F238E27FC236}">
                <a16:creationId xmlns:a16="http://schemas.microsoft.com/office/drawing/2014/main" xmlns="" id="{2E7A4990-5EA8-FB86-9E09-59C0CCC16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8977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38233">
            <a:off x="10377018" y="2314346"/>
            <a:ext cx="1695122" cy="12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кутник: округлені кути 28">
            <a:extLst>
              <a:ext uri="{FF2B5EF4-FFF2-40B4-BE49-F238E27FC236}">
                <a16:creationId xmlns:a16="http://schemas.microsoft.com/office/drawing/2014/main" xmlns="" id="{2CBEB8F8-B4D4-60D2-2326-6B9D2FC3298D}"/>
              </a:ext>
            </a:extLst>
          </p:cNvPr>
          <p:cNvSpPr/>
          <p:nvPr/>
        </p:nvSpPr>
        <p:spPr>
          <a:xfrm>
            <a:off x="11399947" y="2652512"/>
            <a:ext cx="792053" cy="58592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>
                <a:solidFill>
                  <a:srgbClr val="FF0000"/>
                </a:solidFill>
              </a:rPr>
              <a:t>?</a:t>
            </a:r>
            <a:endParaRPr lang="x-none" sz="6000" b="1" dirty="0">
              <a:solidFill>
                <a:srgbClr val="FF0000"/>
              </a:solidFill>
            </a:endParaRPr>
          </a:p>
        </p:txBody>
      </p:sp>
      <p:pic>
        <p:nvPicPr>
          <p:cNvPr id="37" name="Picture 2" descr="Клипарт-кувшины,блюдца,чайник.)2. Обсуждение на LiveInternet - Российский  Сервис Онлайн-Дневников">
            <a:extLst>
              <a:ext uri="{FF2B5EF4-FFF2-40B4-BE49-F238E27FC236}">
                <a16:creationId xmlns:a16="http://schemas.microsoft.com/office/drawing/2014/main" xmlns="" id="{41516F0E-A9E4-8342-1267-C1376EC78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156" y="1609323"/>
            <a:ext cx="1961656" cy="179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Блюдце d=154 мм - Техоснастка">
            <a:extLst>
              <a:ext uri="{FF2B5EF4-FFF2-40B4-BE49-F238E27FC236}">
                <a16:creationId xmlns:a16="http://schemas.microsoft.com/office/drawing/2014/main" xmlns="" id="{97BF7301-F490-2770-E249-2DD7AA1230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0" r="5501"/>
          <a:stretch/>
        </p:blipFill>
        <p:spPr bwMode="auto">
          <a:xfrm>
            <a:off x="1908698" y="3238438"/>
            <a:ext cx="1491449" cy="119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Блюдце d=154 мм - Техоснастка">
            <a:extLst>
              <a:ext uri="{FF2B5EF4-FFF2-40B4-BE49-F238E27FC236}">
                <a16:creationId xmlns:a16="http://schemas.microsoft.com/office/drawing/2014/main" xmlns="" id="{A0D6AFE8-BCBC-E4CD-4825-25B1779EC2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0" r="5501"/>
          <a:stretch/>
        </p:blipFill>
        <p:spPr bwMode="auto">
          <a:xfrm>
            <a:off x="3400147" y="3238438"/>
            <a:ext cx="1491449" cy="119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Блюдце d=154 мм - Техоснастка">
            <a:extLst>
              <a:ext uri="{FF2B5EF4-FFF2-40B4-BE49-F238E27FC236}">
                <a16:creationId xmlns:a16="http://schemas.microsoft.com/office/drawing/2014/main" xmlns="" id="{808C193D-B8AE-AA29-D3F7-568936BA04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0" r="5501"/>
          <a:stretch/>
        </p:blipFill>
        <p:spPr bwMode="auto">
          <a:xfrm>
            <a:off x="4891595" y="3238438"/>
            <a:ext cx="1491449" cy="119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Блюдце d=154 мм - Техоснастка">
            <a:extLst>
              <a:ext uri="{FF2B5EF4-FFF2-40B4-BE49-F238E27FC236}">
                <a16:creationId xmlns:a16="http://schemas.microsoft.com/office/drawing/2014/main" xmlns="" id="{7E5C9FAA-314B-1D78-9863-E072909EFE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0" r="5501"/>
          <a:stretch/>
        </p:blipFill>
        <p:spPr bwMode="auto">
          <a:xfrm>
            <a:off x="6383044" y="3238438"/>
            <a:ext cx="1491449" cy="1190541"/>
          </a:xfrm>
          <a:prstGeom prst="rect">
            <a:avLst/>
          </a:prstGeom>
          <a:noFill/>
          <a:extLst/>
        </p:spPr>
      </p:pic>
      <p:pic>
        <p:nvPicPr>
          <p:cNvPr id="43" name="Picture 4" descr="Блюдце d=154 мм - Техоснастка">
            <a:extLst>
              <a:ext uri="{FF2B5EF4-FFF2-40B4-BE49-F238E27FC236}">
                <a16:creationId xmlns:a16="http://schemas.microsoft.com/office/drawing/2014/main" xmlns="" id="{9F114D94-7B0B-5C56-3371-CF66461BF0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0" r="5501"/>
          <a:stretch/>
        </p:blipFill>
        <p:spPr bwMode="auto">
          <a:xfrm>
            <a:off x="7874493" y="3238438"/>
            <a:ext cx="1491449" cy="119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Блюдце d=154 мм - Техоснастка">
            <a:extLst>
              <a:ext uri="{FF2B5EF4-FFF2-40B4-BE49-F238E27FC236}">
                <a16:creationId xmlns:a16="http://schemas.microsoft.com/office/drawing/2014/main" xmlns="" id="{B3963489-C0BF-F133-97EF-EA07D71C8C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0" r="5501"/>
          <a:stretch/>
        </p:blipFill>
        <p:spPr bwMode="auto">
          <a:xfrm>
            <a:off x="9365941" y="3238438"/>
            <a:ext cx="1491449" cy="119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Клипарт-кувшины,блюдца,чайник.)2. Обсуждение на LiveInternet - Российский  Сервис Онлайн-Дневников">
            <a:extLst>
              <a:ext uri="{FF2B5EF4-FFF2-40B4-BE49-F238E27FC236}">
                <a16:creationId xmlns:a16="http://schemas.microsoft.com/office/drawing/2014/main" xmlns="" id="{4F4FFD49-FCC2-8230-F965-A4A9D51DE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165" y="1598295"/>
            <a:ext cx="1961656" cy="179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Клипарт-кувшины,блюдца,чайник.)2. Обсуждение на LiveInternet - Российский  Сервис Онлайн-Дневников">
            <a:extLst>
              <a:ext uri="{FF2B5EF4-FFF2-40B4-BE49-F238E27FC236}">
                <a16:creationId xmlns:a16="http://schemas.microsoft.com/office/drawing/2014/main" xmlns="" id="{28BAD5F0-FA81-9127-8E7A-E225EBC87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321" y="1609323"/>
            <a:ext cx="1961656" cy="179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Клипарт-кувшины,блюдца,чайник.)2. Обсуждение на LiveInternet - Российский  Сервис Онлайн-Дневников">
            <a:extLst>
              <a:ext uri="{FF2B5EF4-FFF2-40B4-BE49-F238E27FC236}">
                <a16:creationId xmlns:a16="http://schemas.microsoft.com/office/drawing/2014/main" xmlns="" id="{EE92ABCB-FE30-0526-38B1-D97A7110B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405" y="1609323"/>
            <a:ext cx="1961656" cy="179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Клипарт-кувшины,блюдца,чайник.)2. Обсуждение на LiveInternet - Российский  Сервис Онлайн-Дневников">
            <a:extLst>
              <a:ext uri="{FF2B5EF4-FFF2-40B4-BE49-F238E27FC236}">
                <a16:creationId xmlns:a16="http://schemas.microsoft.com/office/drawing/2014/main" xmlns="" id="{CF148849-66AF-C739-444E-4458BDA81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153" y="1609323"/>
            <a:ext cx="1961656" cy="179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9299695" y="4428979"/>
            <a:ext cx="5052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на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5160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66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1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AC2FCEAD-8915-7416-BFBF-C93C20B86ABC}"/>
              </a:ext>
            </a:extLst>
          </p:cNvPr>
          <p:cNvSpPr/>
          <p:nvPr/>
        </p:nvSpPr>
        <p:spPr>
          <a:xfrm>
            <a:off x="1933301" y="5452737"/>
            <a:ext cx="5965795" cy="52431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Якого посуду </a:t>
            </a:r>
            <a:r>
              <a:rPr lang="uk-UA" sz="2400" b="1" dirty="0" smtClean="0">
                <a:solidFill>
                  <a:schemeClr val="bg1"/>
                </a:solidFill>
              </a:rPr>
              <a:t>менше</a:t>
            </a:r>
            <a:r>
              <a:rPr lang="uk-UA" sz="2400" b="1" dirty="0">
                <a:solidFill>
                  <a:schemeClr val="bg1"/>
                </a:solidFill>
              </a:rPr>
              <a:t>? На скільки </a:t>
            </a:r>
            <a:r>
              <a:rPr lang="uk-UA" sz="2400" b="1" dirty="0" smtClean="0">
                <a:solidFill>
                  <a:schemeClr val="bg1"/>
                </a:solidFill>
              </a:rPr>
              <a:t>менше</a:t>
            </a:r>
            <a:r>
              <a:rPr lang="uk-UA" sz="24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3B34EA3-EEE5-93E7-2DDE-C4D9E7FC02F2}"/>
              </a:ext>
            </a:extLst>
          </p:cNvPr>
          <p:cNvSpPr txBox="1"/>
          <p:nvPr/>
        </p:nvSpPr>
        <p:spPr>
          <a:xfrm>
            <a:off x="8098489" y="5455312"/>
            <a:ext cx="3301458" cy="71508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6 – 5 = </a:t>
            </a:r>
            <a:r>
              <a:rPr lang="uk-UA" sz="3600" b="1" dirty="0" smtClean="0">
                <a:solidFill>
                  <a:schemeClr val="bg1"/>
                </a:solidFill>
              </a:rPr>
              <a:t>1 (ч.)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496584" y="5289937"/>
            <a:ext cx="5052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на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93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9" grpId="0"/>
      <p:bldP spid="23" grpId="0" animBg="1"/>
      <p:bldP spid="2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10536</TotalTime>
  <Words>627</Words>
  <Application>Microsoft Office PowerPoint</Application>
  <PresentationFormat>Произвольный</PresentationFormat>
  <Paragraphs>171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1087</cp:revision>
  <dcterms:created xsi:type="dcterms:W3CDTF">2018-01-05T16:38:53Z</dcterms:created>
  <dcterms:modified xsi:type="dcterms:W3CDTF">2024-01-31T08:38:01Z</dcterms:modified>
</cp:coreProperties>
</file>