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1749" r:id="rId3"/>
    <p:sldId id="1634" r:id="rId4"/>
    <p:sldId id="1741" r:id="rId5"/>
    <p:sldId id="1665" r:id="rId6"/>
    <p:sldId id="1666" r:id="rId7"/>
    <p:sldId id="1655" r:id="rId8"/>
    <p:sldId id="1723" r:id="rId9"/>
    <p:sldId id="1431" r:id="rId10"/>
    <p:sldId id="1688" r:id="rId11"/>
    <p:sldId id="1742" r:id="rId12"/>
    <p:sldId id="1743" r:id="rId13"/>
    <p:sldId id="1711" r:id="rId14"/>
    <p:sldId id="1747" r:id="rId15"/>
    <p:sldId id="1738" r:id="rId16"/>
    <p:sldId id="1750" r:id="rId17"/>
    <p:sldId id="1751" r:id="rId18"/>
    <p:sldId id="1752" r:id="rId19"/>
    <p:sldId id="1730" r:id="rId20"/>
    <p:sldId id="1695" r:id="rId21"/>
    <p:sldId id="1740" r:id="rId22"/>
    <p:sldId id="1440" r:id="rId23"/>
    <p:sldId id="151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FF"/>
    <a:srgbClr val="FFB7FF"/>
    <a:srgbClr val="FF3300"/>
    <a:srgbClr val="FF3399"/>
    <a:srgbClr val="354B80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5" d="100"/>
          <a:sy n="85" d="100"/>
        </p:scale>
        <p:origin x="-510" y="-7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image" Target="../media/image3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51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6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6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6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7.png"/><Relationship Id="rId7" Type="http://schemas.microsoft.com/office/2007/relationships/hdphoto" Target="../media/hdphoto10.wdp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hyperlink" Target="https://learningapps.org/watch?v=pn6q5avon22" TargetMode="External"/><Relationship Id="rId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jpeg"/><Relationship Id="rId7" Type="http://schemas.openxmlformats.org/officeDocument/2006/relationships/image" Target="../media/image75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microsoft.com/office/2007/relationships/hdphoto" Target="../media/hdphoto1.wdp"/><Relationship Id="rId4" Type="http://schemas.openxmlformats.org/officeDocument/2006/relationships/image" Target="../media/image25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444265" y="4673376"/>
            <a:ext cx="8925018" cy="119181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Маса. Кілограм. Задачі на знаходження маси. Порівнювання іменованих чисел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xmlns="" id="{7DCDB0BA-3D75-D2CF-B2F2-7E1F2E327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89230" y="1091138"/>
            <a:ext cx="2592476" cy="332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13394" y="1613527"/>
            <a:ext cx="3445725" cy="228147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І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. Задачі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76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60736" y="494529"/>
            <a:ext cx="8732066" cy="78019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Визнач, хто в кожній парі важчий.</a:t>
            </a:r>
          </a:p>
        </p:txBody>
      </p:sp>
      <p:pic>
        <p:nvPicPr>
          <p:cNvPr id="30" name="Picture 6" descr="Mr Peabody Stickers | Redbubble">
            <a:extLst>
              <a:ext uri="{FF2B5EF4-FFF2-40B4-BE49-F238E27FC236}">
                <a16:creationId xmlns:a16="http://schemas.microsoft.com/office/drawing/2014/main" xmlns="" id="{3B261840-1976-9763-6901-C83D403BF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91121" y="2745386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радуга фон для презентации - Google Търсене | Jardim desenho, Ideias de  paisagismo, Fotografia de paisagem">
            <a:extLst>
              <a:ext uri="{FF2B5EF4-FFF2-40B4-BE49-F238E27FC236}">
                <a16:creationId xmlns:a16="http://schemas.microsoft.com/office/drawing/2014/main" xmlns="" id="{CE875818-CCD2-59ED-4740-3CC873A80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864" y="1274725"/>
            <a:ext cx="8304667" cy="5137899"/>
          </a:xfrm>
          <a:prstGeom prst="round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увати 5">
            <a:extLst>
              <a:ext uri="{FF2B5EF4-FFF2-40B4-BE49-F238E27FC236}">
                <a16:creationId xmlns:a16="http://schemas.microsoft.com/office/drawing/2014/main" xmlns="" id="{033AC580-D5B5-CB0C-AC83-FD7D9FAAAEE7}"/>
              </a:ext>
            </a:extLst>
          </p:cNvPr>
          <p:cNvGrpSpPr/>
          <p:nvPr/>
        </p:nvGrpSpPr>
        <p:grpSpPr>
          <a:xfrm rot="21362145">
            <a:off x="4023059" y="4227450"/>
            <a:ext cx="3358143" cy="1355825"/>
            <a:chOff x="4023059" y="4227450"/>
            <a:chExt cx="3358143" cy="1355825"/>
          </a:xfrm>
        </p:grpSpPr>
        <p:sp>
          <p:nvSpPr>
            <p:cNvPr id="32" name="Рівнобедрений трикутник 1">
              <a:extLst>
                <a:ext uri="{FF2B5EF4-FFF2-40B4-BE49-F238E27FC236}">
                  <a16:creationId xmlns:a16="http://schemas.microsoft.com/office/drawing/2014/main" xmlns="" id="{C65D2CCE-EC66-2427-4FC7-BBDAF34D8AC4}"/>
                </a:ext>
              </a:extLst>
            </p:cNvPr>
            <p:cNvSpPr/>
            <p:nvPr/>
          </p:nvSpPr>
          <p:spPr>
            <a:xfrm>
              <a:off x="5368031" y="5004801"/>
              <a:ext cx="727969" cy="578474"/>
            </a:xfrm>
            <a:prstGeom prst="triangle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Прямокутник 3">
              <a:extLst>
                <a:ext uri="{FF2B5EF4-FFF2-40B4-BE49-F238E27FC236}">
                  <a16:creationId xmlns:a16="http://schemas.microsoft.com/office/drawing/2014/main" xmlns="" id="{8F8F786E-82FC-D344-B96D-73C2D3405EA5}"/>
                </a:ext>
              </a:extLst>
            </p:cNvPr>
            <p:cNvSpPr/>
            <p:nvPr/>
          </p:nvSpPr>
          <p:spPr>
            <a:xfrm rot="21016522">
              <a:off x="4193492" y="4820087"/>
              <a:ext cx="3112701" cy="21259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L-подібна фігура 22">
              <a:extLst>
                <a:ext uri="{FF2B5EF4-FFF2-40B4-BE49-F238E27FC236}">
                  <a16:creationId xmlns:a16="http://schemas.microsoft.com/office/drawing/2014/main" xmlns="" id="{007B1F0B-82E6-FE9D-EF48-9DBFE3B29669}"/>
                </a:ext>
              </a:extLst>
            </p:cNvPr>
            <p:cNvSpPr/>
            <p:nvPr/>
          </p:nvSpPr>
          <p:spPr>
            <a:xfrm rot="20907488" flipH="1">
              <a:off x="6970600" y="4227450"/>
              <a:ext cx="410602" cy="557300"/>
            </a:xfrm>
            <a:prstGeom prst="corne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49" name="L-подібна фігура 4">
              <a:extLst>
                <a:ext uri="{FF2B5EF4-FFF2-40B4-BE49-F238E27FC236}">
                  <a16:creationId xmlns:a16="http://schemas.microsoft.com/office/drawing/2014/main" xmlns="" id="{F71360A2-3179-62CE-B4C3-DD2B70A1C8AA}"/>
                </a:ext>
              </a:extLst>
            </p:cNvPr>
            <p:cNvSpPr/>
            <p:nvPr/>
          </p:nvSpPr>
          <p:spPr>
            <a:xfrm rot="20971311">
              <a:off x="4023059" y="4736548"/>
              <a:ext cx="410602" cy="557300"/>
            </a:xfrm>
            <a:prstGeom prst="corne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50" name="Picture 4" descr="счастлив мультфильм слон PNG , мультяшный клипарт, клипарт слон, материал  логотипа PNG картинки и пнг PSD рисунок для бесплатной загрузки |  Мультфильмы, Слон, Рисунок">
            <a:extLst>
              <a:ext uri="{FF2B5EF4-FFF2-40B4-BE49-F238E27FC236}">
                <a16:creationId xmlns:a16="http://schemas.microsoft.com/office/drawing/2014/main" xmlns="" id="{334D6EF6-CA67-64E5-7C6B-12B19B3C4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82" b="89983" l="6154" r="90000">
                        <a14:foregroundMark x1="31077" y1="32124" x2="31077" y2="32124"/>
                        <a14:foregroundMark x1="51692" y1="30570" x2="51692" y2="30570"/>
                        <a14:foregroundMark x1="48615" y1="30570" x2="48615" y2="3057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4886" flipH="1">
            <a:off x="3490445" y="3250380"/>
            <a:ext cx="2551417" cy="227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Идеи на тему «Обезьянки» (9) | обезьяна, рисунок обезьяны, рисунки">
            <a:extLst>
              <a:ext uri="{FF2B5EF4-FFF2-40B4-BE49-F238E27FC236}">
                <a16:creationId xmlns:a16="http://schemas.microsoft.com/office/drawing/2014/main" xmlns="" id="{ACA5E373-2B6A-6939-DC41-763BCE833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0" b="98800" l="281" r="99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57" y="3265687"/>
            <a:ext cx="1143834" cy="160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Групувати 30">
            <a:extLst>
              <a:ext uri="{FF2B5EF4-FFF2-40B4-BE49-F238E27FC236}">
                <a16:creationId xmlns:a16="http://schemas.microsoft.com/office/drawing/2014/main" xmlns="" id="{9C335EB9-E2E1-5D4A-2347-E9ABD3398A74}"/>
              </a:ext>
            </a:extLst>
          </p:cNvPr>
          <p:cNvGrpSpPr/>
          <p:nvPr/>
        </p:nvGrpSpPr>
        <p:grpSpPr>
          <a:xfrm rot="1572527">
            <a:off x="8059465" y="4304420"/>
            <a:ext cx="3307513" cy="1315024"/>
            <a:chOff x="4040166" y="4314776"/>
            <a:chExt cx="3307513" cy="1315024"/>
          </a:xfrm>
        </p:grpSpPr>
        <p:sp>
          <p:nvSpPr>
            <p:cNvPr id="53" name="Рівнобедрений трикутник 31">
              <a:extLst>
                <a:ext uri="{FF2B5EF4-FFF2-40B4-BE49-F238E27FC236}">
                  <a16:creationId xmlns:a16="http://schemas.microsoft.com/office/drawing/2014/main" xmlns="" id="{D48C211F-4B60-D18C-7CFB-A214026549A3}"/>
                </a:ext>
              </a:extLst>
            </p:cNvPr>
            <p:cNvSpPr/>
            <p:nvPr/>
          </p:nvSpPr>
          <p:spPr>
            <a:xfrm rot="20027473">
              <a:off x="5407699" y="5051326"/>
              <a:ext cx="727969" cy="578474"/>
            </a:xfrm>
            <a:prstGeom prst="triangle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4" name="Прямокутник 32">
              <a:extLst>
                <a:ext uri="{FF2B5EF4-FFF2-40B4-BE49-F238E27FC236}">
                  <a16:creationId xmlns:a16="http://schemas.microsoft.com/office/drawing/2014/main" xmlns="" id="{E607596A-BF0A-8170-F2DB-DD8798C8A323}"/>
                </a:ext>
              </a:extLst>
            </p:cNvPr>
            <p:cNvSpPr/>
            <p:nvPr/>
          </p:nvSpPr>
          <p:spPr>
            <a:xfrm rot="21016522">
              <a:off x="4209976" y="4878699"/>
              <a:ext cx="3112701" cy="21259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5" name="L-подібна фігура 33">
              <a:extLst>
                <a:ext uri="{FF2B5EF4-FFF2-40B4-BE49-F238E27FC236}">
                  <a16:creationId xmlns:a16="http://schemas.microsoft.com/office/drawing/2014/main" xmlns="" id="{B42AE553-141E-AC93-2831-62CD2AAFB944}"/>
                </a:ext>
              </a:extLst>
            </p:cNvPr>
            <p:cNvSpPr/>
            <p:nvPr/>
          </p:nvSpPr>
          <p:spPr>
            <a:xfrm rot="20907488" flipH="1">
              <a:off x="6937077" y="4314776"/>
              <a:ext cx="410602" cy="557300"/>
            </a:xfrm>
            <a:prstGeom prst="corne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56" name="L-подібна фігура 34">
              <a:extLst>
                <a:ext uri="{FF2B5EF4-FFF2-40B4-BE49-F238E27FC236}">
                  <a16:creationId xmlns:a16="http://schemas.microsoft.com/office/drawing/2014/main" xmlns="" id="{6B7B3C51-6CFB-57D5-3A1A-70D0CDC14679}"/>
                </a:ext>
              </a:extLst>
            </p:cNvPr>
            <p:cNvSpPr/>
            <p:nvPr/>
          </p:nvSpPr>
          <p:spPr>
            <a:xfrm rot="20971311">
              <a:off x="4040166" y="4794698"/>
              <a:ext cx="410602" cy="557300"/>
            </a:xfrm>
            <a:prstGeom prst="corne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57" name="Picture 10" descr="103,581 теленок, фотографии, рисунки, изображения, фотографии, без роялти">
            <a:extLst>
              <a:ext uri="{FF2B5EF4-FFF2-40B4-BE49-F238E27FC236}">
                <a16:creationId xmlns:a16="http://schemas.microsoft.com/office/drawing/2014/main" xmlns="" id="{3017E7B9-76F8-7F4A-2EA0-6C5769313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629">
            <a:off x="9837632" y="3992521"/>
            <a:ext cx="1793869" cy="160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" descr="Домашние животные» Пальчиковые игры | Счастливые малыши в детском  садуСчастливые малыши в детском саду">
            <a:extLst>
              <a:ext uri="{FF2B5EF4-FFF2-40B4-BE49-F238E27FC236}">
                <a16:creationId xmlns:a16="http://schemas.microsoft.com/office/drawing/2014/main" xmlns="" id="{0D3D8EAA-56AD-3769-6E94-27AB7B14F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54043" r="100000">
                        <a14:foregroundMark x1="70213" y1="43458" x2="70213" y2="43458"/>
                        <a14:foregroundMark x1="67234" y1="90654" x2="67234" y2="90654"/>
                        <a14:foregroundMark x1="69362" y1="93458" x2="69362" y2="93458"/>
                        <a14:backgroundMark x1="74043" y1="72897" x2="74043" y2="72897"/>
                        <a14:backgroundMark x1="69362" y1="90654" x2="69362" y2="90654"/>
                        <a14:backgroundMark x1="74043" y1="75234" x2="74043" y2="75234"/>
                        <a14:backgroundMark x1="78723" y1="75234" x2="78723" y2="75234"/>
                        <a14:backgroundMark x1="70638" y1="70093" x2="70638" y2="70093"/>
                        <a14:backgroundMark x1="79149" y1="72897" x2="79149" y2="72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76" flipH="1">
            <a:off x="8201253" y="3478567"/>
            <a:ext cx="1771724" cy="1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Стрілка: вправо 6">
            <a:extLst>
              <a:ext uri="{FF2B5EF4-FFF2-40B4-BE49-F238E27FC236}">
                <a16:creationId xmlns:a16="http://schemas.microsoft.com/office/drawing/2014/main" xmlns="" id="{E4A28E0B-0C54-F26F-933D-240A8D5D95B7}"/>
              </a:ext>
            </a:extLst>
          </p:cNvPr>
          <p:cNvSpPr/>
          <p:nvPr/>
        </p:nvSpPr>
        <p:spPr>
          <a:xfrm rot="2000153">
            <a:off x="2571621" y="2844266"/>
            <a:ext cx="1749861" cy="915814"/>
          </a:xfrm>
          <a:prstGeom prst="rightArrow">
            <a:avLst/>
          </a:prstGeom>
          <a:solidFill>
            <a:srgbClr val="FFD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важчий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Стрілка: вправо 42">
            <a:extLst>
              <a:ext uri="{FF2B5EF4-FFF2-40B4-BE49-F238E27FC236}">
                <a16:creationId xmlns:a16="http://schemas.microsoft.com/office/drawing/2014/main" xmlns="" id="{365F7A18-D217-8CD5-0231-C4C8459D7C93}"/>
              </a:ext>
            </a:extLst>
          </p:cNvPr>
          <p:cNvSpPr/>
          <p:nvPr/>
        </p:nvSpPr>
        <p:spPr>
          <a:xfrm rot="2000153">
            <a:off x="8809662" y="2844265"/>
            <a:ext cx="1749861" cy="915814"/>
          </a:xfrm>
          <a:prstGeom prst="rightArrow">
            <a:avLst/>
          </a:prstGeom>
          <a:solidFill>
            <a:srgbClr val="FFD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важчий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67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931981" y="639494"/>
            <a:ext cx="8732066" cy="6763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Вивчаю нове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0" name="Picture 6" descr="Mr Peabody Stickers | Redbubble">
            <a:extLst>
              <a:ext uri="{FF2B5EF4-FFF2-40B4-BE49-F238E27FC236}">
                <a16:creationId xmlns:a16="http://schemas.microsoft.com/office/drawing/2014/main" xmlns="" id="{3B261840-1976-9763-6901-C83D403BF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91121" y="2745386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2105995" y="1533405"/>
            <a:ext cx="8777595" cy="433948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45612" y="1764761"/>
            <a:ext cx="81981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Для визначення маси використовують мірку: </a:t>
            </a:r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кілограм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5" t="4532" r="78518" b="89509"/>
          <a:stretch/>
        </p:blipFill>
        <p:spPr>
          <a:xfrm>
            <a:off x="8179079" y="4682071"/>
            <a:ext cx="2048527" cy="110004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737B4921-C4E8-B122-7B35-803682C180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571531" y="4783677"/>
            <a:ext cx="529584" cy="83838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CFF4D5E-6DCF-5049-6BBE-E10853C391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262" y="4806746"/>
            <a:ext cx="1449340" cy="913813"/>
          </a:xfrm>
          <a:prstGeom prst="rect">
            <a:avLst/>
          </a:prstGeom>
        </p:spPr>
      </p:pic>
      <p:pic>
        <p:nvPicPr>
          <p:cNvPr id="38" name="Picture 2" descr="весы Клипарт | Бесплатные картинки">
            <a:extLst>
              <a:ext uri="{FF2B5EF4-FFF2-40B4-BE49-F238E27FC236}">
                <a16:creationId xmlns:a16="http://schemas.microsoft.com/office/drawing/2014/main" xmlns="" id="{BC94E622-987A-6400-B809-943FDF7FB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10" y="2972073"/>
            <a:ext cx="2674125" cy="259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Ананас PNG Clipart Фон | PNG Play">
            <a:extLst>
              <a:ext uri="{FF2B5EF4-FFF2-40B4-BE49-F238E27FC236}">
                <a16:creationId xmlns:a16="http://schemas.microsoft.com/office/drawing/2014/main" xmlns="" id="{02570301-C63D-07E3-401A-EE8E3BA05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0"/>
          <a:stretch/>
        </p:blipFill>
        <p:spPr bwMode="auto">
          <a:xfrm>
            <a:off x="2738209" y="3883489"/>
            <a:ext cx="689156" cy="108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R Дайте инструкции банкет гиря для весов рисунок - patanegracatering.com">
            <a:extLst>
              <a:ext uri="{FF2B5EF4-FFF2-40B4-BE49-F238E27FC236}">
                <a16:creationId xmlns:a16="http://schemas.microsoft.com/office/drawing/2014/main" xmlns="" id="{8B03B713-4211-05F1-E48F-2685FE15F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63" y="4012630"/>
            <a:ext cx="745863" cy="11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53B2960-CCB2-429D-A026-24C30212ADF4}"/>
              </a:ext>
            </a:extLst>
          </p:cNvPr>
          <p:cNvSpPr txBox="1"/>
          <p:nvPr/>
        </p:nvSpPr>
        <p:spPr>
          <a:xfrm>
            <a:off x="4245275" y="4477941"/>
            <a:ext cx="69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1 кг</a:t>
            </a:r>
            <a:endParaRPr lang="x-none" sz="24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61932" y="3397721"/>
            <a:ext cx="6157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Ананас має масу 1 кілограм. Коротко записують так: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67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8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268871" y="494529"/>
            <a:ext cx="9708668" cy="78537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Що важче – гарбуз чи кавун</a:t>
            </a:r>
            <a:r>
              <a:rPr lang="uk-UA" sz="3600" b="1" dirty="0" smtClean="0">
                <a:solidFill>
                  <a:schemeClr val="bg1"/>
                </a:solidFill>
              </a:rPr>
              <a:t>? Диня чи ананас?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Transparent Cartoon Desk Png - Transparent Background Desk Cartoon Png, Png  Download , Transparent Png Image - PNGitem">
            <a:extLst>
              <a:ext uri="{FF2B5EF4-FFF2-40B4-BE49-F238E27FC236}">
                <a16:creationId xmlns:a16="http://schemas.microsoft.com/office/drawing/2014/main" xmlns="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76" y="4325495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1EC7FB1-3A3C-2AEE-AD70-12EFB830040D}"/>
              </a:ext>
            </a:extLst>
          </p:cNvPr>
          <p:cNvSpPr txBox="1"/>
          <p:nvPr/>
        </p:nvSpPr>
        <p:spPr>
          <a:xfrm>
            <a:off x="974243" y="1452265"/>
            <a:ext cx="111034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Маса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1 кг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pic>
        <p:nvPicPr>
          <p:cNvPr id="21" name="Picture 2" descr="vector set of weighing machine Clipart Image">
            <a:extLst>
              <a:ext uri="{FF2B5EF4-FFF2-40B4-BE49-F238E27FC236}">
                <a16:creationId xmlns:a16="http://schemas.microsoft.com/office/drawing/2014/main" xmlns="" id="{75FEA3E1-5AC7-FC91-7A7D-6B954EC48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4" r="70580" b="23382"/>
          <a:stretch/>
        </p:blipFill>
        <p:spPr bwMode="auto">
          <a:xfrm>
            <a:off x="3060828" y="2290572"/>
            <a:ext cx="1577577" cy="160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435825C-CDC9-6D41-5E4C-8B3A41FE78D8}"/>
              </a:ext>
            </a:extLst>
          </p:cNvPr>
          <p:cNvSpPr txBox="1"/>
          <p:nvPr/>
        </p:nvSpPr>
        <p:spPr>
          <a:xfrm>
            <a:off x="3346587" y="3090956"/>
            <a:ext cx="88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8 кг</a:t>
            </a:r>
            <a:endParaRPr lang="x-none" sz="2800" b="1" dirty="0">
              <a:solidFill>
                <a:schemeClr val="bg1"/>
              </a:solidFill>
            </a:endParaRPr>
          </a:p>
        </p:txBody>
      </p:sp>
      <p:pic>
        <p:nvPicPr>
          <p:cNvPr id="23" name="Picture 2" descr="vector set of weighing machine Clipart Image">
            <a:extLst>
              <a:ext uri="{FF2B5EF4-FFF2-40B4-BE49-F238E27FC236}">
                <a16:creationId xmlns:a16="http://schemas.microsoft.com/office/drawing/2014/main" xmlns="" id="{26B84065-2B6D-7BC4-2C39-6E7F65547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4" r="70580" b="23382"/>
          <a:stretch/>
        </p:blipFill>
        <p:spPr bwMode="auto">
          <a:xfrm>
            <a:off x="5334417" y="2295013"/>
            <a:ext cx="1577577" cy="160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1470F12-D9E0-A550-DE5C-CD558E202A5B}"/>
              </a:ext>
            </a:extLst>
          </p:cNvPr>
          <p:cNvSpPr txBox="1"/>
          <p:nvPr/>
        </p:nvSpPr>
        <p:spPr>
          <a:xfrm>
            <a:off x="5448129" y="3099839"/>
            <a:ext cx="113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5 кг</a:t>
            </a:r>
            <a:endParaRPr lang="x-none" sz="2800" b="1" dirty="0">
              <a:solidFill>
                <a:schemeClr val="bg1"/>
              </a:solidFill>
            </a:endParaRPr>
          </a:p>
        </p:txBody>
      </p:sp>
      <p:pic>
        <p:nvPicPr>
          <p:cNvPr id="31" name="Picture 4" descr="Картинки на прозрачном фоне овощи, тыква 6 png » Шапки сайтов jpg бесплатно">
            <a:extLst>
              <a:ext uri="{FF2B5EF4-FFF2-40B4-BE49-F238E27FC236}">
                <a16:creationId xmlns:a16="http://schemas.microsoft.com/office/drawing/2014/main" xmlns="" id="{FC334200-158F-5AAD-5178-3629F702B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78" y="1391265"/>
            <a:ext cx="2084335" cy="150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Арбузы - клипарт на прозрачном фоне в png. Обсуждение на LiveInternet -  Российский Сервис Онлайн-Дневников">
            <a:extLst>
              <a:ext uri="{FF2B5EF4-FFF2-40B4-BE49-F238E27FC236}">
                <a16:creationId xmlns:a16="http://schemas.microsoft.com/office/drawing/2014/main" xmlns="" id="{F89A8D9F-CE26-A0C9-0D07-C5FC08C08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965">
            <a:off x="5541563" y="1939766"/>
            <a:ext cx="923880" cy="9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D0857E2D-22B9-F1CB-A4CE-6456B9D46C14}"/>
              </a:ext>
            </a:extLst>
          </p:cNvPr>
          <p:cNvSpPr/>
          <p:nvPr/>
        </p:nvSpPr>
        <p:spPr>
          <a:xfrm>
            <a:off x="3849616" y="4775824"/>
            <a:ext cx="3989691" cy="15411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Маса гарбуза 8 кг, маса кавуна 5 кг.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8 </a:t>
            </a:r>
            <a:r>
              <a:rPr lang="uk-UA" sz="2400" b="1" dirty="0">
                <a:solidFill>
                  <a:srgbClr val="7030A0"/>
                </a:solidFill>
              </a:rPr>
              <a:t>&gt; 5, отже, гарбуз — важчий.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D2DA162-22D7-1927-2D02-2239AE675958}"/>
              </a:ext>
            </a:extLst>
          </p:cNvPr>
          <p:cNvSpPr txBox="1"/>
          <p:nvPr/>
        </p:nvSpPr>
        <p:spPr>
          <a:xfrm>
            <a:off x="3789946" y="3940774"/>
            <a:ext cx="25327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8 кг  </a:t>
            </a:r>
            <a:r>
              <a:rPr lang="en-US" sz="3600" b="1" dirty="0">
                <a:solidFill>
                  <a:schemeClr val="bg1"/>
                </a:solidFill>
              </a:rPr>
              <a:t>&gt;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5 кг</a:t>
            </a:r>
            <a:endParaRPr lang="x-none" sz="3600" b="1" dirty="0">
              <a:solidFill>
                <a:schemeClr val="bg1"/>
              </a:solidFill>
            </a:endParaRPr>
          </a:p>
        </p:txBody>
      </p:sp>
      <p:pic>
        <p:nvPicPr>
          <p:cNvPr id="44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40297" y="2601035"/>
            <a:ext cx="4011008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67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vector set of weighing machine Clipart Image">
            <a:extLst>
              <a:ext uri="{FF2B5EF4-FFF2-40B4-BE49-F238E27FC236}">
                <a16:creationId xmlns:a16="http://schemas.microsoft.com/office/drawing/2014/main" xmlns="" id="{75FEA3E1-5AC7-FC91-7A7D-6B954EC48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4" r="70580" b="23382"/>
          <a:stretch/>
        </p:blipFill>
        <p:spPr bwMode="auto">
          <a:xfrm>
            <a:off x="7488739" y="2406372"/>
            <a:ext cx="1577577" cy="160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435825C-CDC9-6D41-5E4C-8B3A41FE78D8}"/>
              </a:ext>
            </a:extLst>
          </p:cNvPr>
          <p:cNvSpPr txBox="1"/>
          <p:nvPr/>
        </p:nvSpPr>
        <p:spPr>
          <a:xfrm>
            <a:off x="7935288" y="3264966"/>
            <a:ext cx="68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</a:t>
            </a:r>
            <a:endParaRPr lang="x-none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" descr="vector set of weighing machine Clipart Image">
            <a:extLst>
              <a:ext uri="{FF2B5EF4-FFF2-40B4-BE49-F238E27FC236}">
                <a16:creationId xmlns:a16="http://schemas.microsoft.com/office/drawing/2014/main" xmlns="" id="{26B84065-2B6D-7BC4-2C39-6E7F65547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4" r="70580" b="23382"/>
          <a:stretch/>
        </p:blipFill>
        <p:spPr bwMode="auto">
          <a:xfrm>
            <a:off x="9631743" y="2406372"/>
            <a:ext cx="1577577" cy="160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1470F12-D9E0-A550-DE5C-CD558E202A5B}"/>
              </a:ext>
            </a:extLst>
          </p:cNvPr>
          <p:cNvSpPr txBox="1"/>
          <p:nvPr/>
        </p:nvSpPr>
        <p:spPr>
          <a:xfrm>
            <a:off x="10078292" y="3264966"/>
            <a:ext cx="68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</a:t>
            </a:r>
            <a:endParaRPr lang="x-none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D2DA162-22D7-1927-2D02-2239AE675958}"/>
              </a:ext>
            </a:extLst>
          </p:cNvPr>
          <p:cNvSpPr txBox="1"/>
          <p:nvPr/>
        </p:nvSpPr>
        <p:spPr>
          <a:xfrm>
            <a:off x="8149281" y="4105125"/>
            <a:ext cx="24852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4 кг  </a:t>
            </a:r>
            <a:r>
              <a:rPr lang="en-US" sz="3600" b="1" dirty="0">
                <a:solidFill>
                  <a:schemeClr val="bg1"/>
                </a:solidFill>
              </a:rPr>
              <a:t>&gt;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3 </a:t>
            </a:r>
            <a:r>
              <a:rPr lang="uk-UA" sz="3600" b="1" dirty="0">
                <a:solidFill>
                  <a:schemeClr val="bg1"/>
                </a:solidFill>
              </a:rPr>
              <a:t>кг</a:t>
            </a:r>
            <a:endParaRPr lang="x-none" sz="36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25" y="1358644"/>
            <a:ext cx="1687091" cy="1694623"/>
          </a:xfrm>
          <a:prstGeom prst="rect">
            <a:avLst/>
          </a:prstGeom>
        </p:spPr>
      </p:pic>
      <p:pic>
        <p:nvPicPr>
          <p:cNvPr id="34" name="Picture 4" descr="Ананас PNG Clipart Фон | PNG Play">
            <a:extLst>
              <a:ext uri="{FF2B5EF4-FFF2-40B4-BE49-F238E27FC236}">
                <a16:creationId xmlns:a16="http://schemas.microsoft.com/office/drawing/2014/main" xmlns="" id="{02570301-C63D-07E3-401A-EE8E3BA05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0"/>
          <a:stretch/>
        </p:blipFill>
        <p:spPr bwMode="auto">
          <a:xfrm>
            <a:off x="9945368" y="1880749"/>
            <a:ext cx="689156" cy="108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4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2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93229" y="427304"/>
            <a:ext cx="8732066" cy="76035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 smtClean="0">
                <a:solidFill>
                  <a:schemeClr val="bg1"/>
                </a:solidFill>
              </a:rPr>
              <a:t>’</a:t>
            </a:r>
            <a:r>
              <a:rPr lang="uk-UA" sz="4000" b="1" dirty="0" err="1" smtClean="0">
                <a:solidFill>
                  <a:schemeClr val="bg1"/>
                </a:solidFill>
              </a:rPr>
              <a:t>язую</a:t>
            </a:r>
            <a:r>
              <a:rPr lang="uk-UA" sz="4000" b="1" dirty="0" smtClean="0">
                <a:solidFill>
                  <a:schemeClr val="bg1"/>
                </a:solidFill>
              </a:rPr>
              <a:t> 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1" name="Стрілка: вправо 20">
            <a:extLst>
              <a:ext uri="{FF2B5EF4-FFF2-40B4-BE49-F238E27FC236}">
                <a16:creationId xmlns:a16="http://schemas.microsoft.com/office/drawing/2014/main" xmlns="" id="{E08D5E68-12FE-E5CA-CAAF-E2DAEFB66D1F}"/>
              </a:ext>
            </a:extLst>
          </p:cNvPr>
          <p:cNvSpPr/>
          <p:nvPr/>
        </p:nvSpPr>
        <p:spPr>
          <a:xfrm>
            <a:off x="6302139" y="1772904"/>
            <a:ext cx="514185" cy="4928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6969262" y="1574362"/>
            <a:ext cx="349058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Купили 4 кг картоплі й 2 кг капусти.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6973381" y="2555327"/>
            <a:ext cx="348646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Яка маса </a:t>
            </a:r>
            <a:r>
              <a:rPr lang="uk-UA" sz="2800" b="1" dirty="0" smtClean="0">
                <a:solidFill>
                  <a:srgbClr val="7030A0"/>
                </a:solidFill>
              </a:rPr>
              <a:t>всієї покупки</a:t>
            </a:r>
            <a:r>
              <a:rPr lang="uk-UA" sz="2800" b="1" dirty="0">
                <a:solidFill>
                  <a:srgbClr val="7030A0"/>
                </a:solidFill>
              </a:rPr>
              <a:t>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4" name="Прямокутник: округлені кути 1">
            <a:extLst>
              <a:ext uri="{FF2B5EF4-FFF2-40B4-BE49-F238E27FC236}">
                <a16:creationId xmlns:a16="http://schemas.microsoft.com/office/drawing/2014/main" xmlns="" id="{AB40231A-05DD-DEBE-2840-0D3CABC01D7F}"/>
              </a:ext>
            </a:extLst>
          </p:cNvPr>
          <p:cNvSpPr/>
          <p:nvPr/>
        </p:nvSpPr>
        <p:spPr>
          <a:xfrm>
            <a:off x="1137424" y="1343774"/>
            <a:ext cx="4485512" cy="2263673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5" name="Picture 2" descr="Парта клипарт (65 фото) » Рисунки для срисовки и не только">
            <a:extLst>
              <a:ext uri="{FF2B5EF4-FFF2-40B4-BE49-F238E27FC236}">
                <a16:creationId xmlns:a16="http://schemas.microsoft.com/office/drawing/2014/main" xmlns="" id="{88C15C08-5298-82FC-19BE-F7847A23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40" y="4806628"/>
            <a:ext cx="1694306" cy="16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eabody &amp; Sherman - Facebook Sticker Repository">
            <a:extLst>
              <a:ext uri="{FF2B5EF4-FFF2-40B4-BE49-F238E27FC236}">
                <a16:creationId xmlns:a16="http://schemas.microsoft.com/office/drawing/2014/main" xmlns="" id="{B577C875-EE10-BF7D-898C-D4E484DF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10416899" y="4097339"/>
            <a:ext cx="977988" cy="13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трілка: вправо 64">
            <a:extLst>
              <a:ext uri="{FF2B5EF4-FFF2-40B4-BE49-F238E27FC236}">
                <a16:creationId xmlns:a16="http://schemas.microsoft.com/office/drawing/2014/main" xmlns="" id="{F6EE4F23-558A-E9E9-F7F7-EC2AD2944C00}"/>
              </a:ext>
            </a:extLst>
          </p:cNvPr>
          <p:cNvSpPr/>
          <p:nvPr/>
        </p:nvSpPr>
        <p:spPr>
          <a:xfrm>
            <a:off x="6302139" y="2717516"/>
            <a:ext cx="514185" cy="4928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Прямокутник: округлені кути 65">
            <a:extLst>
              <a:ext uri="{FF2B5EF4-FFF2-40B4-BE49-F238E27FC236}">
                <a16:creationId xmlns:a16="http://schemas.microsoft.com/office/drawing/2014/main" xmlns="" id="{9FE0BA55-A41A-0748-F713-0EA4A031D0D2}"/>
              </a:ext>
            </a:extLst>
          </p:cNvPr>
          <p:cNvSpPr/>
          <p:nvPr/>
        </p:nvSpPr>
        <p:spPr>
          <a:xfrm>
            <a:off x="6016347" y="1391366"/>
            <a:ext cx="4699976" cy="2216081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6FDF4A3B-9CC8-15AD-89C3-4D3C2F8482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171" b="90901"/>
          <a:stretch/>
        </p:blipFill>
        <p:spPr>
          <a:xfrm>
            <a:off x="802760" y="4275069"/>
            <a:ext cx="4987916" cy="1226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0" name="Прямокутник: округлені кути 33">
            <a:extLst>
              <a:ext uri="{FF2B5EF4-FFF2-40B4-BE49-F238E27FC236}">
                <a16:creationId xmlns:a16="http://schemas.microsoft.com/office/drawing/2014/main" xmlns="" id="{428E6509-6FFE-D8C0-D476-C9A4001765D3}"/>
              </a:ext>
            </a:extLst>
          </p:cNvPr>
          <p:cNvSpPr/>
          <p:nvPr/>
        </p:nvSpPr>
        <p:spPr>
          <a:xfrm>
            <a:off x="802760" y="4318001"/>
            <a:ext cx="4935169" cy="1115330"/>
          </a:xfrm>
          <a:prstGeom prst="roundRect">
            <a:avLst/>
          </a:prstGeom>
          <a:noFill/>
          <a:ln w="5715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4F138BE9-FB88-3761-DFAA-E5AA6EC09E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70344" y="4871924"/>
            <a:ext cx="336084" cy="22062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A55E889-ADDE-B193-EBE1-C5B0A1A6E8EE}"/>
              </a:ext>
            </a:extLst>
          </p:cNvPr>
          <p:cNvSpPr txBox="1"/>
          <p:nvPr/>
        </p:nvSpPr>
        <p:spPr>
          <a:xfrm>
            <a:off x="1614860" y="5524522"/>
            <a:ext cx="306236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6 </a:t>
            </a:r>
            <a:r>
              <a:rPr lang="uk-UA" sz="3200" b="1" i="1" dirty="0" smtClean="0">
                <a:solidFill>
                  <a:srgbClr val="7030A0"/>
                </a:solidFill>
              </a:rPr>
              <a:t>кг</a:t>
            </a:r>
            <a:r>
              <a:rPr lang="uk-UA" sz="3200" b="1" dirty="0" smtClean="0">
                <a:solidFill>
                  <a:srgbClr val="7030A0"/>
                </a:solidFill>
              </a:rPr>
              <a:t>.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B3CBE8C3-8783-8E51-7B2D-84424E65CD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1282173" y="4592432"/>
            <a:ext cx="424330" cy="68689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63462CA-9F08-2606-B10C-ECB89064B3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83" y="4750873"/>
            <a:ext cx="785083" cy="4949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F6176B1E-EDB9-2E10-E2E3-F2B155CC43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2453992" y="4587733"/>
            <a:ext cx="470074" cy="68689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BAD0AC2C-0EDF-EBA1-2E87-F4EDC2E19B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3510892" y="4592431"/>
            <a:ext cx="381740" cy="68689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4B9526E5-F19A-8F02-761E-A47569FE2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71" y="4733261"/>
            <a:ext cx="742258" cy="46799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39C6407E-5ECB-A0CC-0241-8884EA58F5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54" y="4806628"/>
            <a:ext cx="696653" cy="43924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2BD396D1-EA1B-9A51-A1F4-E82DA134B1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75524" y="4775421"/>
            <a:ext cx="387602" cy="279263"/>
          </a:xfrm>
          <a:prstGeom prst="rect">
            <a:avLst/>
          </a:prstGeom>
        </p:spPr>
      </p:pic>
      <p:pic>
        <p:nvPicPr>
          <p:cNvPr id="50" name="Picture 2" descr="Картофель - Png картинки и иконки без фона">
            <a:extLst>
              <a:ext uri="{FF2B5EF4-FFF2-40B4-BE49-F238E27FC236}">
                <a16:creationId xmlns:a16="http://schemas.microsoft.com/office/drawing/2014/main" xmlns="" id="{59C8EF49-B357-1D72-1645-6AEF2BA73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85" y="1570389"/>
            <a:ext cx="1426229" cy="126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Пин на доске Cajas">
            <a:extLst>
              <a:ext uri="{FF2B5EF4-FFF2-40B4-BE49-F238E27FC236}">
                <a16:creationId xmlns:a16="http://schemas.microsoft.com/office/drawing/2014/main" xmlns="" id="{691E2022-F759-C27D-BF64-E58BADC8E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18" y="1449221"/>
            <a:ext cx="1130901" cy="10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Пин на доске Cajas">
            <a:extLst>
              <a:ext uri="{FF2B5EF4-FFF2-40B4-BE49-F238E27FC236}">
                <a16:creationId xmlns:a16="http://schemas.microsoft.com/office/drawing/2014/main" xmlns="" id="{9D135C3A-355C-B9BC-38CA-3783F0468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36" y="1770046"/>
            <a:ext cx="1240438" cy="116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A3F972D-A5A7-F4B4-FB16-6D1B666C6B7A}"/>
              </a:ext>
            </a:extLst>
          </p:cNvPr>
          <p:cNvSpPr txBox="1"/>
          <p:nvPr/>
        </p:nvSpPr>
        <p:spPr>
          <a:xfrm>
            <a:off x="1809268" y="2660536"/>
            <a:ext cx="124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rgbClr val="FF0000"/>
                </a:solidFill>
              </a:rPr>
              <a:t>4 кг</a:t>
            </a:r>
            <a:endParaRPr lang="x-none" sz="3200" b="1" i="1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E28EFB6-A641-B7DC-8226-3DD998646CB4}"/>
              </a:ext>
            </a:extLst>
          </p:cNvPr>
          <p:cNvSpPr txBox="1"/>
          <p:nvPr/>
        </p:nvSpPr>
        <p:spPr>
          <a:xfrm>
            <a:off x="3701762" y="2695216"/>
            <a:ext cx="91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FF0000"/>
                </a:solidFill>
              </a:rPr>
              <a:t>2 кг</a:t>
            </a:r>
            <a:endParaRPr lang="x-none" sz="3200" b="1" i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A55E889-ADDE-B193-EBE1-C5B0A1A6E8EE}"/>
              </a:ext>
            </a:extLst>
          </p:cNvPr>
          <p:cNvSpPr txBox="1"/>
          <p:nvPr/>
        </p:nvSpPr>
        <p:spPr>
          <a:xfrm>
            <a:off x="6559231" y="3776293"/>
            <a:ext cx="328791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Задача на знаходження суми</a:t>
            </a:r>
            <a:endParaRPr lang="x-none" sz="3200" b="1" dirty="0">
              <a:solidFill>
                <a:schemeClr val="bg1"/>
              </a:solidFill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 rot="5400000">
            <a:off x="3153933" y="1251477"/>
            <a:ext cx="621939" cy="4046834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A3F972D-A5A7-F4B4-FB16-6D1B666C6B7A}"/>
              </a:ext>
            </a:extLst>
          </p:cNvPr>
          <p:cNvSpPr txBox="1"/>
          <p:nvPr/>
        </p:nvSpPr>
        <p:spPr>
          <a:xfrm>
            <a:off x="2916761" y="3670377"/>
            <a:ext cx="1240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</a:rPr>
              <a:t>? </a:t>
            </a:r>
            <a:r>
              <a:rPr lang="uk-UA" sz="3600" b="1" i="1" dirty="0">
                <a:solidFill>
                  <a:srgbClr val="FF0000"/>
                </a:solidFill>
              </a:rPr>
              <a:t>кг</a:t>
            </a:r>
            <a:endParaRPr lang="x-none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5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D:\1 клас\2 Матем\1 УРОКИ Листопад\Клітк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t="14816" r="21335" b="31018"/>
          <a:stretch/>
        </p:blipFill>
        <p:spPr bwMode="auto">
          <a:xfrm>
            <a:off x="924887" y="1539810"/>
            <a:ext cx="3852000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трілка: вправо 20">
            <a:extLst>
              <a:ext uri="{FF2B5EF4-FFF2-40B4-BE49-F238E27FC236}">
                <a16:creationId xmlns:a16="http://schemas.microsoft.com/office/drawing/2014/main" xmlns="" id="{E08D5E68-12FE-E5CA-CAAF-E2DAEFB66D1F}"/>
              </a:ext>
            </a:extLst>
          </p:cNvPr>
          <p:cNvSpPr/>
          <p:nvPr/>
        </p:nvSpPr>
        <p:spPr>
          <a:xfrm>
            <a:off x="6302139" y="1754297"/>
            <a:ext cx="514185" cy="492816"/>
          </a:xfrm>
          <a:prstGeom prst="rightArrow">
            <a:avLst/>
          </a:prstGeom>
          <a:solidFill>
            <a:srgbClr val="FFE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6973381" y="1591928"/>
            <a:ext cx="406691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Маса лисички — 9 кг,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а </a:t>
            </a:r>
            <a:r>
              <a:rPr lang="uk-UA" sz="2800" b="1" dirty="0">
                <a:solidFill>
                  <a:srgbClr val="7030A0"/>
                </a:solidFill>
              </a:rPr>
              <a:t>маса білки — 1 кг.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6973381" y="2558191"/>
            <a:ext cx="406691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Хто з них важчий?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На </a:t>
            </a:r>
            <a:r>
              <a:rPr lang="uk-UA" sz="2800" b="1" dirty="0">
                <a:solidFill>
                  <a:srgbClr val="7030A0"/>
                </a:solidFill>
              </a:rPr>
              <a:t>скільки важчий?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7" name="Прямокутник: округлені кути 1">
            <a:extLst>
              <a:ext uri="{FF2B5EF4-FFF2-40B4-BE49-F238E27FC236}">
                <a16:creationId xmlns:a16="http://schemas.microsoft.com/office/drawing/2014/main" xmlns="" id="{AB40231A-05DD-DEBE-2840-0D3CABC01D7F}"/>
              </a:ext>
            </a:extLst>
          </p:cNvPr>
          <p:cNvSpPr/>
          <p:nvPr/>
        </p:nvSpPr>
        <p:spPr>
          <a:xfrm>
            <a:off x="924887" y="1517631"/>
            <a:ext cx="3860501" cy="2133569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8" name="Picture 2" descr="Парта клипарт (65 фото) » Рисунки для срисовки и не только">
            <a:extLst>
              <a:ext uri="{FF2B5EF4-FFF2-40B4-BE49-F238E27FC236}">
                <a16:creationId xmlns:a16="http://schemas.microsoft.com/office/drawing/2014/main" xmlns="" id="{88C15C08-5298-82FC-19BE-F7847A23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45" y="4911584"/>
            <a:ext cx="1694306" cy="16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Peabody &amp; Sherman - Facebook Sticker Repository">
            <a:extLst>
              <a:ext uri="{FF2B5EF4-FFF2-40B4-BE49-F238E27FC236}">
                <a16:creationId xmlns:a16="http://schemas.microsoft.com/office/drawing/2014/main" xmlns="" id="{B577C875-EE10-BF7D-898C-D4E484DF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1859770" y="4233501"/>
            <a:ext cx="977988" cy="13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Стрілка: вправо 64">
            <a:extLst>
              <a:ext uri="{FF2B5EF4-FFF2-40B4-BE49-F238E27FC236}">
                <a16:creationId xmlns:a16="http://schemas.microsoft.com/office/drawing/2014/main" xmlns="" id="{F6EE4F23-558A-E9E9-F7F7-EC2AD2944C00}"/>
              </a:ext>
            </a:extLst>
          </p:cNvPr>
          <p:cNvSpPr/>
          <p:nvPr/>
        </p:nvSpPr>
        <p:spPr>
          <a:xfrm>
            <a:off x="6302139" y="2558841"/>
            <a:ext cx="514185" cy="492816"/>
          </a:xfrm>
          <a:prstGeom prst="right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" name="Прямокутник: округлені кути 65">
            <a:extLst>
              <a:ext uri="{FF2B5EF4-FFF2-40B4-BE49-F238E27FC236}">
                <a16:creationId xmlns:a16="http://schemas.microsoft.com/office/drawing/2014/main" xmlns="" id="{9FE0BA55-A41A-0748-F713-0EA4A031D0D2}"/>
              </a:ext>
            </a:extLst>
          </p:cNvPr>
          <p:cNvSpPr/>
          <p:nvPr/>
        </p:nvSpPr>
        <p:spPr>
          <a:xfrm>
            <a:off x="6222423" y="1391367"/>
            <a:ext cx="5040309" cy="2348886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2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03B08700-C30B-8A77-DBF9-D7BD7361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54467" y="3552557"/>
            <a:ext cx="1606720" cy="30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B7D57E0-DD5D-A996-4B28-63FB62A07D6C}"/>
              </a:ext>
            </a:extLst>
          </p:cNvPr>
          <p:cNvSpPr/>
          <p:nvPr/>
        </p:nvSpPr>
        <p:spPr>
          <a:xfrm>
            <a:off x="6317175" y="1517632"/>
            <a:ext cx="4880020" cy="21335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Визначити «на скільки важчий» — це означає: обчислити, на скільки кілограмів має більшу масу.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3F69E88C-94F7-448E-7CA8-CAC106B1A8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69" y="2984868"/>
            <a:ext cx="726569" cy="458104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17369010-ED71-8D7E-083E-722AE2EED421}"/>
              </a:ext>
            </a:extLst>
          </p:cNvPr>
          <p:cNvSpPr txBox="1"/>
          <p:nvPr/>
        </p:nvSpPr>
        <p:spPr>
          <a:xfrm>
            <a:off x="1887675" y="1708317"/>
            <a:ext cx="461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/>
              <a:t>9</a:t>
            </a:r>
            <a:endParaRPr lang="x-none" sz="3200" b="1" i="1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4113B33D-74A1-4AA5-F572-473100018615}"/>
              </a:ext>
            </a:extLst>
          </p:cNvPr>
          <p:cNvSpPr txBox="1"/>
          <p:nvPr/>
        </p:nvSpPr>
        <p:spPr>
          <a:xfrm>
            <a:off x="1859771" y="2273422"/>
            <a:ext cx="531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/>
              <a:t>1</a:t>
            </a:r>
            <a:endParaRPr lang="x-none" sz="3200" b="1" i="1" dirty="0"/>
          </a:p>
        </p:txBody>
      </p:sp>
      <p:sp>
        <p:nvSpPr>
          <p:cNvPr id="3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93229" y="427304"/>
            <a:ext cx="8732066" cy="760353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 smtClean="0">
                <a:solidFill>
                  <a:schemeClr val="bg1"/>
                </a:solidFill>
              </a:rPr>
              <a:t>’</a:t>
            </a:r>
            <a:r>
              <a:rPr lang="uk-UA" sz="4000" b="1" dirty="0" err="1" smtClean="0">
                <a:solidFill>
                  <a:schemeClr val="bg1"/>
                </a:solidFill>
              </a:rPr>
              <a:t>язую</a:t>
            </a:r>
            <a:r>
              <a:rPr lang="uk-UA" sz="4000" b="1" dirty="0" smtClean="0">
                <a:solidFill>
                  <a:schemeClr val="bg1"/>
                </a:solidFill>
              </a:rPr>
              <a:t> 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A55E889-ADDE-B193-EBE1-C5B0A1A6E8EE}"/>
              </a:ext>
            </a:extLst>
          </p:cNvPr>
          <p:cNvSpPr txBox="1"/>
          <p:nvPr/>
        </p:nvSpPr>
        <p:spPr>
          <a:xfrm>
            <a:off x="5230023" y="4044308"/>
            <a:ext cx="3486716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Задача на різницеве порівняння</a:t>
            </a:r>
            <a:endParaRPr lang="x-none" sz="3200" b="1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A55E889-ADDE-B193-EBE1-C5B0A1A6E8EE}"/>
              </a:ext>
            </a:extLst>
          </p:cNvPr>
          <p:cNvSpPr txBox="1"/>
          <p:nvPr/>
        </p:nvSpPr>
        <p:spPr>
          <a:xfrm>
            <a:off x="1197472" y="2867239"/>
            <a:ext cx="149228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/>
                </a:solidFill>
              </a:rPr>
              <a:t>9 – 1=</a:t>
            </a:r>
            <a:endParaRPr lang="x-none" sz="3600" dirty="0">
              <a:solidFill>
                <a:schemeClr val="tx1"/>
              </a:solidFill>
            </a:endParaRPr>
          </a:p>
        </p:txBody>
      </p:sp>
      <p:pic>
        <p:nvPicPr>
          <p:cNvPr id="36" name="Picture 12" descr="Head Svg Png Icon Free Download (#401919) - OnlineWebFonts.COM">
            <a:extLst>
              <a:ext uri="{FF2B5EF4-FFF2-40B4-BE49-F238E27FC236}">
                <a16:creationId xmlns:a16="http://schemas.microsoft.com/office/drawing/2014/main" xmlns="" id="{A7F922D1-DFE9-C15F-1FB8-AF40F390B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8233">
            <a:off x="2679572" y="2082798"/>
            <a:ext cx="673788" cy="51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1207516" y="1722796"/>
            <a:ext cx="801547" cy="50328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Л -</a:t>
            </a:r>
            <a:r>
              <a:rPr lang="uk-UA" sz="3600" dirty="0" smtClean="0">
                <a:solidFill>
                  <a:schemeClr val="tx1"/>
                </a:solidFill>
              </a:rPr>
              <a:t>  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43127" y="2325174"/>
            <a:ext cx="865936" cy="50328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Б</a:t>
            </a:r>
            <a:r>
              <a:rPr lang="uk-UA" sz="3600" b="1" dirty="0" smtClean="0">
                <a:solidFill>
                  <a:schemeClr val="tx1"/>
                </a:solidFill>
              </a:rPr>
              <a:t> -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101236" y="1841355"/>
            <a:ext cx="11080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/>
              <a:t>На?</a:t>
            </a:r>
            <a:endParaRPr lang="ru-RU" sz="3600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8D8B2DD2-72C9-1861-0A6D-729BFA8DF8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06" y="1759831"/>
            <a:ext cx="761516" cy="48013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8D8B2DD2-72C9-1861-0A6D-729BFA8DF8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271" y="2355610"/>
            <a:ext cx="761516" cy="480138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8D8B2DD2-72C9-1861-0A6D-729BFA8DF8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29" y="2095910"/>
            <a:ext cx="691617" cy="436067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AA55E889-ADDE-B193-EBE1-C5B0A1A6E8EE}"/>
              </a:ext>
            </a:extLst>
          </p:cNvPr>
          <p:cNvSpPr txBox="1"/>
          <p:nvPr/>
        </p:nvSpPr>
        <p:spPr>
          <a:xfrm>
            <a:off x="924887" y="3740253"/>
            <a:ext cx="376977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tx1"/>
                </a:solidFill>
              </a:rPr>
              <a:t>Відповідь: на </a:t>
            </a:r>
            <a:r>
              <a:rPr lang="uk-UA" sz="3200" b="1" i="1" dirty="0">
                <a:solidFill>
                  <a:schemeClr val="tx1"/>
                </a:solidFill>
              </a:rPr>
              <a:t>8 кг.</a:t>
            </a:r>
            <a:endParaRPr lang="x-none" sz="3200" b="1" i="1" dirty="0">
              <a:solidFill>
                <a:schemeClr val="tx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AA55E889-ADDE-B193-EBE1-C5B0A1A6E8EE}"/>
              </a:ext>
            </a:extLst>
          </p:cNvPr>
          <p:cNvSpPr txBox="1"/>
          <p:nvPr/>
        </p:nvSpPr>
        <p:spPr>
          <a:xfrm>
            <a:off x="2479029" y="2838702"/>
            <a:ext cx="139229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/>
                </a:solidFill>
              </a:rPr>
              <a:t>8 (    )</a:t>
            </a:r>
            <a:endParaRPr lang="x-none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7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3" grpId="0" animBg="1"/>
      <p:bldP spid="64" grpId="0"/>
      <p:bldP spid="37" grpId="0"/>
      <p:bldP spid="38" grpId="0"/>
      <p:bldP spid="39" grpId="0"/>
      <p:bldP spid="89" grpId="0" animBg="1"/>
      <p:bldP spid="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987737" y="507958"/>
            <a:ext cx="8732066" cy="74115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Обчислюю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1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312043"/>
            <a:ext cx="1927455" cy="42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53626" y="1651237"/>
            <a:ext cx="2918544" cy="80046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 smtClean="0">
                <a:solidFill>
                  <a:srgbClr val="7030A0"/>
                </a:solidFill>
              </a:rPr>
              <a:t>5 </a:t>
            </a:r>
            <a:r>
              <a:rPr lang="uk-UA" sz="4000" dirty="0">
                <a:solidFill>
                  <a:srgbClr val="7030A0"/>
                </a:solidFill>
              </a:rPr>
              <a:t>+</a:t>
            </a:r>
            <a:r>
              <a:rPr lang="uk-UA" sz="4000" dirty="0" smtClean="0">
                <a:solidFill>
                  <a:srgbClr val="7030A0"/>
                </a:solidFill>
              </a:rPr>
              <a:t> 3 – 4 =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21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394719" y="3852777"/>
            <a:ext cx="1729709" cy="26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076686" y="1712675"/>
            <a:ext cx="323273" cy="67758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4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0785" y="1234202"/>
            <a:ext cx="403407" cy="68383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53627" y="2840445"/>
            <a:ext cx="2918543" cy="80046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 smtClean="0">
                <a:solidFill>
                  <a:srgbClr val="7030A0"/>
                </a:solidFill>
              </a:rPr>
              <a:t>4 </a:t>
            </a:r>
            <a:r>
              <a:rPr lang="uk-UA" sz="4000" dirty="0">
                <a:solidFill>
                  <a:srgbClr val="7030A0"/>
                </a:solidFill>
              </a:rPr>
              <a:t>+</a:t>
            </a:r>
            <a:r>
              <a:rPr lang="uk-UA" sz="4000" dirty="0" smtClean="0">
                <a:solidFill>
                  <a:srgbClr val="7030A0"/>
                </a:solidFill>
              </a:rPr>
              <a:t> 3 – 5 </a:t>
            </a:r>
            <a:r>
              <a:rPr lang="uk-UA" sz="4000" dirty="0">
                <a:solidFill>
                  <a:srgbClr val="7030A0"/>
                </a:solidFill>
              </a:rPr>
              <a:t>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6684" y="2901883"/>
            <a:ext cx="323273" cy="67758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68612" y="2409345"/>
            <a:ext cx="323273" cy="67758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53629" y="4055799"/>
            <a:ext cx="2918542" cy="80046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8</a:t>
            </a:r>
            <a:r>
              <a:rPr lang="uk-UA" sz="4000" dirty="0" smtClean="0">
                <a:solidFill>
                  <a:srgbClr val="7030A0"/>
                </a:solidFill>
              </a:rPr>
              <a:t> + 1 – 6 </a:t>
            </a:r>
            <a:r>
              <a:rPr lang="uk-UA" sz="4000" dirty="0">
                <a:solidFill>
                  <a:srgbClr val="7030A0"/>
                </a:solidFill>
              </a:rPr>
              <a:t>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60925" y="4101610"/>
            <a:ext cx="554792" cy="70883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0919" y="3513984"/>
            <a:ext cx="323273" cy="67758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37568" y="1712675"/>
            <a:ext cx="3255402" cy="71288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 smtClean="0">
                <a:solidFill>
                  <a:srgbClr val="7030A0"/>
                </a:solidFill>
              </a:rPr>
              <a:t>7 – 4 – 1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37568" y="2840445"/>
            <a:ext cx="3255402" cy="71288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 smtClean="0">
                <a:solidFill>
                  <a:srgbClr val="7030A0"/>
                </a:solidFill>
              </a:rPr>
              <a:t>7 – 2 – </a:t>
            </a:r>
            <a:r>
              <a:rPr lang="uk-UA" sz="4000" dirty="0">
                <a:solidFill>
                  <a:srgbClr val="7030A0"/>
                </a:solidFill>
              </a:rPr>
              <a:t>3</a:t>
            </a:r>
            <a:r>
              <a:rPr lang="uk-UA" sz="4000" dirty="0" smtClean="0">
                <a:solidFill>
                  <a:srgbClr val="7030A0"/>
                </a:solidFill>
              </a:rPr>
              <a:t> </a:t>
            </a:r>
            <a:r>
              <a:rPr lang="uk-UA" sz="4000" dirty="0">
                <a:solidFill>
                  <a:srgbClr val="7030A0"/>
                </a:solidFill>
              </a:rPr>
              <a:t>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37568" y="4101610"/>
            <a:ext cx="3255402" cy="71288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 smtClean="0">
                <a:solidFill>
                  <a:srgbClr val="7030A0"/>
                </a:solidFill>
              </a:rPr>
              <a:t>10 – 5 + </a:t>
            </a:r>
            <a:r>
              <a:rPr lang="uk-UA" sz="4000" dirty="0">
                <a:solidFill>
                  <a:srgbClr val="7030A0"/>
                </a:solidFill>
              </a:rPr>
              <a:t>1</a:t>
            </a:r>
            <a:r>
              <a:rPr lang="uk-UA" sz="4000" dirty="0" smtClean="0">
                <a:solidFill>
                  <a:srgbClr val="7030A0"/>
                </a:solidFill>
              </a:rPr>
              <a:t> </a:t>
            </a:r>
            <a:r>
              <a:rPr lang="uk-UA" sz="4000" dirty="0">
                <a:solidFill>
                  <a:srgbClr val="7030A0"/>
                </a:solidFill>
              </a:rPr>
              <a:t>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24307" y="1234201"/>
            <a:ext cx="403407" cy="68383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86561" y="1741728"/>
            <a:ext cx="403407" cy="68383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24306" y="2390260"/>
            <a:ext cx="403407" cy="68383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86561" y="2885931"/>
            <a:ext cx="403407" cy="68383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37182" y="3541214"/>
            <a:ext cx="403407" cy="68383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88285" y="4130663"/>
            <a:ext cx="403407" cy="68383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53626" y="5191516"/>
            <a:ext cx="2918545" cy="73785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 smtClean="0">
                <a:solidFill>
                  <a:srgbClr val="7030A0"/>
                </a:solidFill>
              </a:rPr>
              <a:t>4 + 2 – 3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09639" y="5204048"/>
            <a:ext cx="3183331" cy="73785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 smtClean="0">
                <a:solidFill>
                  <a:srgbClr val="7030A0"/>
                </a:solidFill>
              </a:rPr>
              <a:t>9 – </a:t>
            </a:r>
            <a:r>
              <a:rPr lang="uk-UA" sz="4000" dirty="0">
                <a:solidFill>
                  <a:srgbClr val="7030A0"/>
                </a:solidFill>
              </a:rPr>
              <a:t>7</a:t>
            </a:r>
            <a:r>
              <a:rPr lang="uk-UA" sz="4000" dirty="0" smtClean="0">
                <a:solidFill>
                  <a:srgbClr val="7030A0"/>
                </a:solidFill>
              </a:rPr>
              <a:t> </a:t>
            </a:r>
            <a:r>
              <a:rPr lang="uk-UA" sz="4000" dirty="0">
                <a:solidFill>
                  <a:srgbClr val="7030A0"/>
                </a:solidFill>
              </a:rPr>
              <a:t>+</a:t>
            </a:r>
            <a:r>
              <a:rPr lang="uk-UA" sz="4000" dirty="0" smtClean="0">
                <a:solidFill>
                  <a:srgbClr val="7030A0"/>
                </a:solidFill>
              </a:rPr>
              <a:t> 6 </a:t>
            </a:r>
            <a:r>
              <a:rPr lang="uk-UA" sz="4000" dirty="0">
                <a:solidFill>
                  <a:srgbClr val="7030A0"/>
                </a:solidFill>
              </a:rPr>
              <a:t>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99834" y="4629253"/>
            <a:ext cx="403407" cy="68383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36618" y="5180126"/>
            <a:ext cx="403407" cy="68383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46101" y="4810449"/>
            <a:ext cx="403407" cy="68383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638981" y="5241775"/>
            <a:ext cx="403407" cy="68383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30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клас\2 Матем\1 УРОКИ Листопад\4 Задачі\№076 Маса. Кілограм\2024-01-31_233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053" y="1997996"/>
            <a:ext cx="6285149" cy="320943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31542"/>
            <a:ext cx="914400" cy="1126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33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036853" y="598815"/>
            <a:ext cx="8004167" cy="7425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4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51" y="1947305"/>
            <a:ext cx="1781269" cy="393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480237" y="2569827"/>
            <a:ext cx="2097781" cy="324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B56D16-2FCC-A14D-9AFA-5397F8E715AA}"/>
              </a:ext>
            </a:extLst>
          </p:cNvPr>
          <p:cNvSpPr txBox="1"/>
          <p:nvPr/>
        </p:nvSpPr>
        <p:spPr>
          <a:xfrm>
            <a:off x="2108682" y="1405946"/>
            <a:ext cx="39252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Яка маса торту?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F138BE9-FB88-3761-DFAA-E5AA6EC09E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475249" y="4923645"/>
            <a:ext cx="336084" cy="22062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63462CA-9F08-2606-B10C-ECB89064B3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68" y="4852057"/>
            <a:ext cx="680148" cy="42883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B9526E5-F19A-8F02-761E-A47569FE28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64" y="4794655"/>
            <a:ext cx="759085" cy="4786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9C6407E-5ECB-A0CC-0241-8884EA58F5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82" y="4835269"/>
            <a:ext cx="661938" cy="4173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BD396D1-EA1B-9A51-A1F4-E82DA134B1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169631" y="4914272"/>
            <a:ext cx="387602" cy="2792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69300" y="4723844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/>
              <a:t>1</a:t>
            </a:r>
            <a:endParaRPr lang="ru-RU" sz="3200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32160" y="4723843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/>
              <a:t>1</a:t>
            </a:r>
            <a:endParaRPr lang="ru-RU" sz="3200" i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38899" y="4741569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 smtClean="0"/>
              <a:t>2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18497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клас\2 Матем\1 УРОКИ Листопад\4 Задачі\№076 Маса. Кілограм\2024-01-31_2338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6" r="13403" b="251"/>
          <a:stretch/>
        </p:blipFill>
        <p:spPr bwMode="auto">
          <a:xfrm>
            <a:off x="2672533" y="1834131"/>
            <a:ext cx="6489497" cy="368471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31542"/>
            <a:ext cx="1081668" cy="1126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 №2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33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036853" y="598815"/>
            <a:ext cx="8004167" cy="7425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4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51" y="1947305"/>
            <a:ext cx="1781269" cy="393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480237" y="2569827"/>
            <a:ext cx="2097781" cy="324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B56D16-2FCC-A14D-9AFA-5397F8E715AA}"/>
              </a:ext>
            </a:extLst>
          </p:cNvPr>
          <p:cNvSpPr txBox="1"/>
          <p:nvPr/>
        </p:nvSpPr>
        <p:spPr>
          <a:xfrm>
            <a:off x="2108682" y="1405946"/>
            <a:ext cx="7932338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Маса чого більша: картоплі чи груш? На скільки кілограмів більша?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F138BE9-FB88-3761-DFAA-E5AA6EC09E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330513" y="4634851"/>
            <a:ext cx="336084" cy="22062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9C6407E-5ECB-A0CC-0241-8884EA58F5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06" y="4532891"/>
            <a:ext cx="661938" cy="4173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1045" y="4452776"/>
            <a:ext cx="745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smtClean="0">
                <a:solidFill>
                  <a:srgbClr val="7030A0"/>
                </a:solidFill>
              </a:rPr>
              <a:t>10</a:t>
            </a:r>
            <a:endParaRPr lang="ru-RU" sz="3200" i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95406" y="4436869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 smtClean="0">
                <a:solidFill>
                  <a:srgbClr val="7030A0"/>
                </a:solidFill>
              </a:rPr>
              <a:t>7</a:t>
            </a:r>
            <a:endParaRPr lang="ru-RU" sz="3200" i="1" dirty="0">
              <a:solidFill>
                <a:srgbClr val="7030A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96723" y="4453915"/>
            <a:ext cx="1308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smtClean="0">
                <a:solidFill>
                  <a:srgbClr val="7030A0"/>
                </a:solidFill>
              </a:rPr>
              <a:t>3 (     )</a:t>
            </a:r>
            <a:endParaRPr lang="ru-RU" sz="3200" i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89203" y="4449181"/>
            <a:ext cx="569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smtClean="0"/>
              <a:t> </a:t>
            </a:r>
            <a:r>
              <a:rPr lang="uk-UA" sz="3200" i="1" dirty="0" smtClean="0">
                <a:solidFill>
                  <a:srgbClr val="7030A0"/>
                </a:solidFill>
              </a:rPr>
              <a:t>–</a:t>
            </a:r>
            <a:r>
              <a:rPr lang="uk-UA" sz="3200" i="1" dirty="0" smtClean="0"/>
              <a:t> </a:t>
            </a:r>
            <a:endParaRPr lang="ru-RU" sz="3200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91574" y="489640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 smtClean="0">
                <a:solidFill>
                  <a:srgbClr val="7030A0"/>
                </a:solidFill>
              </a:rPr>
              <a:t>3</a:t>
            </a:r>
            <a:endParaRPr lang="ru-RU" sz="32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3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 клас\2 Матем\1 УРОКИ Листопад\4 Задачі\№076 Маса. Кілограм\2024-01-31_234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74" y="2260596"/>
            <a:ext cx="7433172" cy="288738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31542"/>
            <a:ext cx="1349298" cy="1126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 №3-4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33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036853" y="598815"/>
            <a:ext cx="8004167" cy="7425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4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1" y="1417305"/>
            <a:ext cx="1781269" cy="393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13570" y="3085892"/>
            <a:ext cx="2227675" cy="344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B56D16-2FCC-A14D-9AFA-5397F8E715AA}"/>
              </a:ext>
            </a:extLst>
          </p:cNvPr>
          <p:cNvSpPr txBox="1"/>
          <p:nvPr/>
        </p:nvSpPr>
        <p:spPr>
          <a:xfrm>
            <a:off x="2108682" y="1405946"/>
            <a:ext cx="7459064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Маса чого більша: картоплі чи груш?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 скільки кілограмів більша?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F138BE9-FB88-3761-DFAA-E5AA6EC09E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536054" y="4277382"/>
            <a:ext cx="336084" cy="22062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9C6407E-5ECB-A0CC-0241-8884EA58F5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32" y="3378855"/>
            <a:ext cx="661938" cy="4173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27427" y="4083648"/>
            <a:ext cx="372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solidFill>
                  <a:srgbClr val="7030A0"/>
                </a:solidFill>
              </a:rPr>
              <a:t>5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99842" y="4082631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7030A0"/>
                </a:solidFill>
              </a:rPr>
              <a:t>1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98923" y="4076642"/>
            <a:ext cx="1461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7030A0"/>
                </a:solidFill>
              </a:rPr>
              <a:t>4</a:t>
            </a:r>
            <a:r>
              <a:rPr lang="uk-UA" sz="3200" i="1" dirty="0" smtClean="0"/>
              <a:t> </a:t>
            </a:r>
            <a:r>
              <a:rPr lang="uk-UA" sz="3200" b="1" i="1" dirty="0" smtClean="0">
                <a:solidFill>
                  <a:srgbClr val="7030A0"/>
                </a:solidFill>
              </a:rPr>
              <a:t>( кг )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26733" y="4095307"/>
            <a:ext cx="569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7030A0"/>
                </a:solidFill>
              </a:rPr>
              <a:t> – 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61928" y="4551416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7030A0"/>
                </a:solidFill>
              </a:rPr>
              <a:t>4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D:\1 клас\2 Матем\1 УРОКИ Листопад\4 Задачі\№076 Маса. Кілограм\2024-01-31_2357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74" y="5149956"/>
            <a:ext cx="6950998" cy="116317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87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1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028512" y="1959980"/>
            <a:ext cx="5089955" cy="412683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60094" y="1959979"/>
            <a:ext cx="4940235" cy="412683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852763" y="456502"/>
            <a:ext cx="8732066" cy="6951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Закріплення вивченого матеріалу. </a:t>
            </a:r>
            <a:r>
              <a:rPr lang="ru-RU" sz="3600" b="1" dirty="0"/>
              <a:t>Маса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637023" y="1151659"/>
            <a:ext cx="6962888" cy="5785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Визнач «на око» або «зваж» руками, що легше.</a:t>
            </a:r>
          </a:p>
        </p:txBody>
      </p:sp>
      <p:pic>
        <p:nvPicPr>
          <p:cNvPr id="27" name="Picture 2" descr="✓ Клипарт - перо #8 скачать клипарт бесплатно - Clipart-D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83" y="2951239"/>
            <a:ext cx="1267761" cy="235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Подушка векторы, картинки, клипарт Подушка | скачать на Depositpho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8"/>
          <a:stretch/>
        </p:blipFill>
        <p:spPr bwMode="auto">
          <a:xfrm>
            <a:off x="2971041" y="3078167"/>
            <a:ext cx="3009875" cy="222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429620" y="3773382"/>
            <a:ext cx="1082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чи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" name="Picture 6" descr="Теннисный мяч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194" y="3078167"/>
            <a:ext cx="1919163" cy="1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458 Ping Pong Balls Illustrations &amp;amp; Clip Art - i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8"/>
          <a:stretch/>
        </p:blipFill>
        <p:spPr bwMode="auto">
          <a:xfrm>
            <a:off x="6882588" y="3564016"/>
            <a:ext cx="1175983" cy="125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388790" y="3773382"/>
            <a:ext cx="1082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чи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188715" y="2655902"/>
            <a:ext cx="1123406" cy="3069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669348" y="3079779"/>
            <a:ext cx="1517470" cy="19191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4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99853" y="494528"/>
            <a:ext cx="8732066" cy="67024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5" name="Picture 6" descr="Правила поведінки здобувачів освіт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87" y="1340322"/>
            <a:ext cx="2753267" cy="473680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n de tema de niña detrás del escritorio de la escuela 2 carteles para  la pared • pósters vector, vector, obras de arte | myloview.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1698" y="1340322"/>
            <a:ext cx="4764276" cy="377568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66436" y="1834343"/>
            <a:ext cx="2847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Добрий день!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562883" y="1828776"/>
            <a:ext cx="3073941" cy="2281476"/>
          </a:xfrm>
          <a:prstGeom prst="roundRect">
            <a:avLst/>
          </a:prstGeom>
          <a:gradFill flip="none" rotWithShape="1">
            <a:gsLst>
              <a:gs pos="0">
                <a:srgbClr val="00C563">
                  <a:tint val="66000"/>
                  <a:satMod val="160000"/>
                </a:srgbClr>
              </a:gs>
              <a:gs pos="50000">
                <a:srgbClr val="00C563">
                  <a:tint val="44500"/>
                  <a:satMod val="160000"/>
                </a:srgbClr>
              </a:gs>
              <a:gs pos="100000">
                <a:srgbClr val="00C56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C56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Усім, усім добрий день!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Геть з дороги, наша лінь!</a:t>
            </a:r>
          </a:p>
        </p:txBody>
      </p:sp>
      <p:sp>
        <p:nvSpPr>
          <p:cNvPr id="26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579708" y="5272641"/>
            <a:ext cx="5690868" cy="1191816"/>
          </a:xfrm>
          <a:prstGeom prst="roundRect">
            <a:avLst/>
          </a:prstGeom>
          <a:gradFill flip="none" rotWithShape="1">
            <a:gsLst>
              <a:gs pos="0">
                <a:srgbClr val="00C563">
                  <a:tint val="66000"/>
                  <a:satMod val="160000"/>
                </a:srgbClr>
              </a:gs>
              <a:gs pos="50000">
                <a:srgbClr val="00C563">
                  <a:tint val="44500"/>
                  <a:satMod val="160000"/>
                </a:srgbClr>
              </a:gs>
              <a:gs pos="100000">
                <a:srgbClr val="00C56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C56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Хай не заважає працювати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Гарним хлопцям і дівчатам.</a:t>
            </a:r>
          </a:p>
        </p:txBody>
      </p:sp>
    </p:spTree>
    <p:extLst>
      <p:ext uri="{BB962C8B-B14F-4D97-AF65-F5344CB8AC3E}">
        <p14:creationId xmlns:p14="http://schemas.microsoft.com/office/powerpoint/2010/main" val="173872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1135044" y="1909868"/>
            <a:ext cx="5089955" cy="412683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566626" y="1909867"/>
            <a:ext cx="4940235" cy="412683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223161" y="3869874"/>
            <a:ext cx="1082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чи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98918" y="3819298"/>
            <a:ext cx="1082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чи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4" name="Picture 2" descr="Две бутылки с водой и без нее | Бесплатно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07"/>
          <a:stretch/>
        </p:blipFill>
        <p:spPr bwMode="auto">
          <a:xfrm>
            <a:off x="1510490" y="2599487"/>
            <a:ext cx="1289744" cy="29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Две бутылки с водой и без нее | Бесплатно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2"/>
          <a:stretch/>
        </p:blipFill>
        <p:spPr bwMode="auto">
          <a:xfrm>
            <a:off x="4161330" y="2582446"/>
            <a:ext cx="1401932" cy="296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Молоко и вода в стеклянном стакане. мультфильм набор на белом фоне. |  Премиум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" t="49033" r="66371"/>
          <a:stretch/>
        </p:blipFill>
        <p:spPr bwMode="auto">
          <a:xfrm>
            <a:off x="6980458" y="2798297"/>
            <a:ext cx="1598096" cy="30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Молоко и вода в стеклянном стакане. мультфильм набор на белом фоне. |  Премиум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7" t="47823" r="4221" b="1210"/>
          <a:stretch/>
        </p:blipFill>
        <p:spPr bwMode="auto">
          <a:xfrm>
            <a:off x="9743464" y="2610206"/>
            <a:ext cx="1598096" cy="30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Овал 47"/>
          <p:cNvSpPr/>
          <p:nvPr/>
        </p:nvSpPr>
        <p:spPr>
          <a:xfrm>
            <a:off x="9623099" y="2334068"/>
            <a:ext cx="1681789" cy="32116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329908" y="2334067"/>
            <a:ext cx="1681789" cy="3503205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52763" y="456502"/>
            <a:ext cx="8732066" cy="6951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Закріплення вивченого матеріалу. </a:t>
            </a:r>
            <a:r>
              <a:rPr lang="ru-RU" sz="3600" b="1" dirty="0"/>
              <a:t>Маса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37023" y="1151659"/>
            <a:ext cx="6962888" cy="5785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Визнач «на око» або «зваж» руками, що легше.</a:t>
            </a:r>
          </a:p>
        </p:txBody>
      </p:sp>
    </p:spTree>
    <p:extLst>
      <p:ext uri="{BB962C8B-B14F-4D97-AF65-F5344CB8AC3E}">
        <p14:creationId xmlns:p14="http://schemas.microsoft.com/office/powerpoint/2010/main" val="174928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 descr="Красное Яблоко Клипарт Картинки | Премиум-изображения в высоком разрешен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2" t="9977" r="18345" b="12554"/>
          <a:stretch/>
        </p:blipFill>
        <p:spPr bwMode="auto">
          <a:xfrm>
            <a:off x="9245328" y="2718551"/>
            <a:ext cx="1944000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Клипарты грушы: стоковые фото, изображения | Скачать Клипарты грушы  картинки на Depositpho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13614" r="7656" b="7364"/>
          <a:stretch/>
        </p:blipFill>
        <p:spPr bwMode="auto">
          <a:xfrm rot="17463428">
            <a:off x="3409009" y="3366982"/>
            <a:ext cx="2665088" cy="178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1019634" y="1965705"/>
            <a:ext cx="5089955" cy="412683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451216" y="1965704"/>
            <a:ext cx="4940235" cy="412683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887255" y="3936948"/>
            <a:ext cx="1082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чи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53335" y="3936948"/>
            <a:ext cx="1082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чи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4" name="Picture 2" descr="Walnut PNG Clip Art​ | Gallery Yopriceville - High-Quality Images and  Transparent PNG Free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571">
            <a:off x="1572924" y="2773952"/>
            <a:ext cx="1288416" cy="10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Теннисный мяч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436" y="3036871"/>
            <a:ext cx="1919163" cy="1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Овал 35"/>
          <p:cNvSpPr/>
          <p:nvPr/>
        </p:nvSpPr>
        <p:spPr>
          <a:xfrm>
            <a:off x="1392917" y="2391982"/>
            <a:ext cx="1681789" cy="17318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520436" y="2831977"/>
            <a:ext cx="1919163" cy="2306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52763" y="456502"/>
            <a:ext cx="8732066" cy="6951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Закріплення вивченого матеріалу. </a:t>
            </a:r>
            <a:r>
              <a:rPr lang="ru-RU" sz="3600" b="1" dirty="0"/>
              <a:t>Маса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37023" y="1151659"/>
            <a:ext cx="6962888" cy="5785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Визнач «на око» або «зваж» руками, що легше.</a:t>
            </a:r>
          </a:p>
        </p:txBody>
      </p:sp>
    </p:spTree>
    <p:extLst>
      <p:ext uri="{BB962C8B-B14F-4D97-AF65-F5344CB8AC3E}">
        <p14:creationId xmlns:p14="http://schemas.microsoft.com/office/powerpoint/2010/main" val="218663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730256" y="535597"/>
            <a:ext cx="8811364" cy="8041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5431" y="2201620"/>
            <a:ext cx="1304558" cy="128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Картинки &quot;Эмоции&quot; для детей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8"/>
          <a:stretch/>
        </p:blipFill>
        <p:spPr bwMode="auto">
          <a:xfrm>
            <a:off x="9220657" y="1642707"/>
            <a:ext cx="2224079" cy="2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s://fsd.multiurok.ru/html/2017/06/18/s_5946a190ca826/650271_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8"/>
          <a:stretch/>
        </p:blipFill>
        <p:spPr bwMode="auto">
          <a:xfrm>
            <a:off x="495081" y="1620603"/>
            <a:ext cx="2098269" cy="2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s://fsd.multiurok.ru/html/2017/06/18/s_5946a190ca826/650271_8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1"/>
          <a:stretch/>
        </p:blipFill>
        <p:spPr bwMode="auto">
          <a:xfrm>
            <a:off x="3399452" y="1699124"/>
            <a:ext cx="2073692" cy="270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s://fsd.multiurok.ru/html/2017/06/18/s_5946a190ca826/650271_6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0"/>
          <a:stretch/>
        </p:blipFill>
        <p:spPr bwMode="auto">
          <a:xfrm>
            <a:off x="6292027" y="1642707"/>
            <a:ext cx="2062372" cy="276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416204" y="559037"/>
            <a:ext cx="9344462" cy="106156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Рефлексія «Емоційна ромашка». 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Оберіть </a:t>
            </a:r>
            <a:r>
              <a:rPr lang="uk-UA" sz="3200" b="1" dirty="0">
                <a:solidFill>
                  <a:schemeClr val="bg1"/>
                </a:solidFill>
              </a:rPr>
              <a:t>відповідну цеглинку </a:t>
            </a:r>
            <a:r>
              <a:rPr lang="en-US" sz="3200" b="1" dirty="0">
                <a:solidFill>
                  <a:schemeClr val="bg1"/>
                </a:solidFill>
              </a:rPr>
              <a:t>LEGO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65" y="4781717"/>
            <a:ext cx="2735594" cy="149876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57" y="4781717"/>
            <a:ext cx="2735594" cy="149876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11" y="4781718"/>
            <a:ext cx="2735594" cy="149876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3" y="4781716"/>
            <a:ext cx="2735594" cy="149876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6377787" y="5264601"/>
            <a:ext cx="2391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 та просто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209950" y="5264599"/>
            <a:ext cx="2698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 та не зрозуміло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69110" y="5264602"/>
            <a:ext cx="235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під силу всі завдання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413347" y="5264600"/>
            <a:ext cx="235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потрібна допомога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Mr Peabody Stickers | Redbubble">
            <a:extLst>
              <a:ext uri="{FF2B5EF4-FFF2-40B4-BE49-F238E27FC236}">
                <a16:creationId xmlns:a16="http://schemas.microsoft.com/office/drawing/2014/main" xmlns="" id="{485CD927-6113-E7E1-DEC4-4B007294C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86343" y="2495280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42312" y="421264"/>
            <a:ext cx="8732066" cy="81652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«Яка кулька полетить у небо?»</a:t>
            </a:r>
          </a:p>
        </p:txBody>
      </p:sp>
      <p:pic>
        <p:nvPicPr>
          <p:cNvPr id="17" name="Picture 8" descr="Купить зеленый шарик — интернет-магазин Доставка Цветов Харьков - Цветочный  Город - Заказать Букет | . Купить Сладости и Подарки Воздушные шары с  доставкой по Харькову, Зеленый шарик">
            <a:extLst>
              <a:ext uri="{FF2B5EF4-FFF2-40B4-BE49-F238E27FC236}">
                <a16:creationId xmlns:a16="http://schemas.microsoft.com/office/drawing/2014/main" xmlns="" id="{5B5666C4-4B21-EDDF-9F9A-CBCEA2818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5625"/>
          <a:stretch/>
        </p:blipFill>
        <p:spPr bwMode="auto">
          <a:xfrm>
            <a:off x="-104477" y="4788699"/>
            <a:ext cx="1645331" cy="313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Воздушный Шар Фиолетовый Блестящий - Бесплатная векторная графика на Pixabay">
            <a:extLst>
              <a:ext uri="{FF2B5EF4-FFF2-40B4-BE49-F238E27FC236}">
                <a16:creationId xmlns:a16="http://schemas.microsoft.com/office/drawing/2014/main" xmlns="" id="{5E505FE1-8CA9-0B65-CC7E-8D0AD70C4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06" y="4655865"/>
            <a:ext cx="1559878" cy="30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Синий воздушный шарик PNG фото">
            <a:extLst>
              <a:ext uri="{FF2B5EF4-FFF2-40B4-BE49-F238E27FC236}">
                <a16:creationId xmlns:a16="http://schemas.microsoft.com/office/drawing/2014/main" xmlns="" id="{689C31BD-4F16-FF22-B07E-4818BDD5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989">
            <a:off x="7633395" y="4638804"/>
            <a:ext cx="1652155" cy="302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Download HD Red Balloon Transparent Background - Красный Шарик Пнг  Transparent PNG Image - NicePNG.com">
            <a:extLst>
              <a:ext uri="{FF2B5EF4-FFF2-40B4-BE49-F238E27FC236}">
                <a16:creationId xmlns:a16="http://schemas.microsoft.com/office/drawing/2014/main" xmlns="" id="{5E5B0B6B-7496-1A72-3C73-5D098D20C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45" y="4658298"/>
            <a:ext cx="1485017" cy="311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✓ Воздушный шар #2 скачать клипарт бесплатно - Clipart-DB">
            <a:extLst>
              <a:ext uri="{FF2B5EF4-FFF2-40B4-BE49-F238E27FC236}">
                <a16:creationId xmlns:a16="http://schemas.microsoft.com/office/drawing/2014/main" xmlns="" id="{0E26DD4C-A67B-52A6-4348-D3C423DFE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90" y="4722149"/>
            <a:ext cx="1512872" cy="338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Купить зеленый шарик — интернет-магазин Доставка Цветов Харьков - Цветочный  Город - Заказать Букет | . Купить Сладости и Подарки Воздушные шары с  доставкой по Харькову, Зеленый шарик">
            <a:extLst>
              <a:ext uri="{FF2B5EF4-FFF2-40B4-BE49-F238E27FC236}">
                <a16:creationId xmlns:a16="http://schemas.microsoft.com/office/drawing/2014/main" xmlns="" id="{6E0CF08C-0131-6664-6907-AC2ECD1F2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5625"/>
          <a:stretch/>
        </p:blipFill>
        <p:spPr bwMode="auto">
          <a:xfrm>
            <a:off x="10275611" y="4517453"/>
            <a:ext cx="1992888" cy="37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299457" y="5270211"/>
            <a:ext cx="131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+ 3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CF397756-1C2F-2684-5B0C-2C24D4971C06}"/>
              </a:ext>
            </a:extLst>
          </p:cNvPr>
          <p:cNvSpPr/>
          <p:nvPr/>
        </p:nvSpPr>
        <p:spPr>
          <a:xfrm>
            <a:off x="300708" y="1411804"/>
            <a:ext cx="3430170" cy="13627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Полетять у небо кульки тільки з відповіддю 8.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Знайдіть їх.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3BA3A63-1A45-849B-3512-464B302C37B7}"/>
              </a:ext>
            </a:extLst>
          </p:cNvPr>
          <p:cNvSpPr txBox="1"/>
          <p:nvPr/>
        </p:nvSpPr>
        <p:spPr>
          <a:xfrm>
            <a:off x="4666041" y="5274225"/>
            <a:ext cx="131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+ 4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DBED494-ED56-9E1D-CEA5-3696DC079D10}"/>
              </a:ext>
            </a:extLst>
          </p:cNvPr>
          <p:cNvSpPr txBox="1"/>
          <p:nvPr/>
        </p:nvSpPr>
        <p:spPr>
          <a:xfrm>
            <a:off x="1626499" y="5317417"/>
            <a:ext cx="131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2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8DFB3C5-9308-4175-2123-BF3A0315CE11}"/>
              </a:ext>
            </a:extLst>
          </p:cNvPr>
          <p:cNvSpPr txBox="1"/>
          <p:nvPr/>
        </p:nvSpPr>
        <p:spPr>
          <a:xfrm>
            <a:off x="151586" y="5317417"/>
            <a:ext cx="131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+ 1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2" name="Picture 4" descr="Синий воздушный шарик PNG фото">
            <a:extLst>
              <a:ext uri="{FF2B5EF4-FFF2-40B4-BE49-F238E27FC236}">
                <a16:creationId xmlns:a16="http://schemas.microsoft.com/office/drawing/2014/main" xmlns="" id="{D3BA605F-ECAE-52FD-082C-3F1584F16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989">
            <a:off x="3096982" y="4626622"/>
            <a:ext cx="1652155" cy="302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Воздушный Шар Фиолетовый Блестящий - Бесплатная векторная графика на Pixabay">
            <a:extLst>
              <a:ext uri="{FF2B5EF4-FFF2-40B4-BE49-F238E27FC236}">
                <a16:creationId xmlns:a16="http://schemas.microsoft.com/office/drawing/2014/main" xmlns="" id="{C9BE0288-5CE4-ADAF-4CA4-D6E369F32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98" y="4655864"/>
            <a:ext cx="1559878" cy="30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D40E85F-429A-223A-D04B-A0D33C4DAEE6}"/>
              </a:ext>
            </a:extLst>
          </p:cNvPr>
          <p:cNvSpPr txBox="1"/>
          <p:nvPr/>
        </p:nvSpPr>
        <p:spPr>
          <a:xfrm>
            <a:off x="3239663" y="5270210"/>
            <a:ext cx="131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0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9C62D74-E0F8-C448-E4E9-3458397D4474}"/>
              </a:ext>
            </a:extLst>
          </p:cNvPr>
          <p:cNvSpPr txBox="1"/>
          <p:nvPr/>
        </p:nvSpPr>
        <p:spPr>
          <a:xfrm>
            <a:off x="7755757" y="5270210"/>
            <a:ext cx="131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+ 2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F273D74-511E-C1D5-7EF0-88B9BEAAD5A8}"/>
              </a:ext>
            </a:extLst>
          </p:cNvPr>
          <p:cNvSpPr txBox="1"/>
          <p:nvPr/>
        </p:nvSpPr>
        <p:spPr>
          <a:xfrm>
            <a:off x="9325583" y="5317417"/>
            <a:ext cx="131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+ 0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4E79769-2154-9990-8E66-E7D24EC3066D}"/>
              </a:ext>
            </a:extLst>
          </p:cNvPr>
          <p:cNvSpPr txBox="1"/>
          <p:nvPr/>
        </p:nvSpPr>
        <p:spPr>
          <a:xfrm>
            <a:off x="10875971" y="5317417"/>
            <a:ext cx="131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1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01862 -0.73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-3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03854 -0.696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-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29 -0.68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-3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00091 -0.7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3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00104 -0.612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2.22222E-6 L -0.00065 -0.6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1589 -0.581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01849 -0.6571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-3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444496" y="1554613"/>
            <a:ext cx="2834384" cy="1603115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0 + 5 =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86756" y="1554613"/>
            <a:ext cx="2834384" cy="1603115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1 + 6 =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129016" y="1554613"/>
            <a:ext cx="2834384" cy="1603115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10 – 5 =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00832" y="200222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35216" y="200222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69600" y="200222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444496" y="3181932"/>
            <a:ext cx="2834384" cy="1603115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2 + 2 =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286756" y="3181932"/>
            <a:ext cx="2834384" cy="1603115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10 – 1 =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129016" y="3181932"/>
            <a:ext cx="2834384" cy="1603115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5 + 5 =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444496" y="4784463"/>
            <a:ext cx="2834384" cy="1603115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4 + 4 =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86756" y="4784463"/>
            <a:ext cx="2834384" cy="1603115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  +  8 =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129016" y="4784463"/>
            <a:ext cx="2834384" cy="1603115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10 – 8 =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00832" y="362954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35216" y="362954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069600" y="362925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00832" y="525676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35216" y="525676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69600" y="52317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37" name="Picture 2" descr="Самые интересные мультики для этого лета | Уральская Неделя. Новости в  Уральске, Казахстане и мире. Фото и видео репортажи с места событий.  Комментарии пользовател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26" b="69086"/>
          <a:stretch/>
        </p:blipFill>
        <p:spPr bwMode="auto">
          <a:xfrm>
            <a:off x="3444496" y="1521264"/>
            <a:ext cx="2868622" cy="16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Самые интересные мультики для этого лета | Уральская Неделя. Новости в  Уральске, Казахстане и мире. Фото и видео репортажи с места событий.  Комментарии пользовател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59" r="66326" b="7958"/>
          <a:stretch/>
        </p:blipFill>
        <p:spPr bwMode="auto">
          <a:xfrm>
            <a:off x="3423318" y="4763593"/>
            <a:ext cx="2868622" cy="166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Самые интересные мультики для этого лета | Уральская Неделя. Новости в  Уральске, Казахстане и мире. Фото и видео репортажи с места событий.  Комментарии пользовател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0" t="29955" r="32802" b="39119"/>
          <a:stretch/>
        </p:blipFill>
        <p:spPr bwMode="auto">
          <a:xfrm>
            <a:off x="6320830" y="3187391"/>
            <a:ext cx="2880986" cy="164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Самые интересные мультики для этого лета | Уральская Неделя. Новости в  Уральске, Казахстане и мире. Фото и видео репортажи с места событий.  Комментарии пользовател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0" t="60636" b="8675"/>
          <a:stretch/>
        </p:blipFill>
        <p:spPr bwMode="auto">
          <a:xfrm>
            <a:off x="9088616" y="4759760"/>
            <a:ext cx="2899032" cy="162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Самые интересные мультики для этого лета | Уральская Неделя. Новости в  Уральске, Казахстане и мире. Фото и видео репортажи с места событий.  Комментарии пользовател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5" r="32949" b="68865"/>
          <a:stretch/>
        </p:blipFill>
        <p:spPr bwMode="auto">
          <a:xfrm>
            <a:off x="6282915" y="1570177"/>
            <a:ext cx="2893512" cy="165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Самые интересные мультики для этого лета | Уральская Неделя. Новости в  Уральске, Казахстане и мире. Фото и видео репортажи с места событий.  Комментарии пользовател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5" t="60901" r="32360" b="7958"/>
          <a:stretch/>
        </p:blipFill>
        <p:spPr bwMode="auto">
          <a:xfrm>
            <a:off x="6259350" y="4769227"/>
            <a:ext cx="2981194" cy="165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Самые интересные мультики для этого лета | Уральская Неделя. Новости в  Уральске, Казахстане и мире. Фото и видео репортажи с места событий.  Комментарии пользовател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7" t="29748" b="37995"/>
          <a:stretch/>
        </p:blipFill>
        <p:spPr bwMode="auto">
          <a:xfrm>
            <a:off x="9139810" y="3160880"/>
            <a:ext cx="2818356" cy="171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Самые интересные мультики для этого лета | Уральская Неделя. Новости в  Уральске, Казахстане и мире. Фото и видео репортажи с места событий.  Комментарии пользовател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9" r="66264" b="39356"/>
          <a:stretch/>
        </p:blipFill>
        <p:spPr bwMode="auto">
          <a:xfrm>
            <a:off x="3457899" y="3185314"/>
            <a:ext cx="2873940" cy="157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Самые интересные мультики для этого лета | Уральская Неделя. Новости в  Уральске, Казахстане и мире. Фото и видео репортажи с места событий.  Комментарии пользовател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3" b="70261"/>
          <a:stretch/>
        </p:blipFill>
        <p:spPr bwMode="auto">
          <a:xfrm>
            <a:off x="9176427" y="1586092"/>
            <a:ext cx="2812696" cy="157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1893317" y="422212"/>
            <a:ext cx="8732066" cy="86017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«Відгадай мультфільм»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0" name="Picture 6" descr="Mr Peabody Stickers | Redbubble">
            <a:extLst>
              <a:ext uri="{FF2B5EF4-FFF2-40B4-BE49-F238E27FC236}">
                <a16:creationId xmlns:a16="http://schemas.microsoft.com/office/drawing/2014/main" xmlns="" id="{EA83CA8C-FCA2-CE19-C06C-8D40F9F6E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86343" y="2495280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43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39"/>
          <a:stretch/>
        </p:blipFill>
        <p:spPr bwMode="auto">
          <a:xfrm rot="5400000">
            <a:off x="6706795" y="-239140"/>
            <a:ext cx="984486" cy="529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5" r="24894"/>
          <a:stretch/>
        </p:blipFill>
        <p:spPr bwMode="auto">
          <a:xfrm rot="5400000">
            <a:off x="5753898" y="2036495"/>
            <a:ext cx="808412" cy="320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2" r="52356"/>
          <a:stretch/>
        </p:blipFill>
        <p:spPr bwMode="auto">
          <a:xfrm rot="5400000">
            <a:off x="7322183" y="1725156"/>
            <a:ext cx="1146357" cy="668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Mr Peabody Stickers | Redbubb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0" y="3690086"/>
            <a:ext cx="2107580" cy="31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737404" y="478911"/>
            <a:ext cx="8666362" cy="84808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Порівняння за довжиною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1444" y="1653361"/>
            <a:ext cx="3969834" cy="18035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Який </a:t>
            </a:r>
            <a:r>
              <a:rPr lang="uk-UA" sz="2400" b="1" dirty="0" smtClean="0">
                <a:solidFill>
                  <a:srgbClr val="7030A0"/>
                </a:solidFill>
              </a:rPr>
              <a:t>олівець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найдовший? Найкоротший?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Який </a:t>
            </a:r>
            <a:r>
              <a:rPr lang="uk-UA" sz="2400" b="1" dirty="0" smtClean="0">
                <a:solidFill>
                  <a:srgbClr val="7030A0"/>
                </a:solidFill>
              </a:rPr>
              <a:t>олівець </a:t>
            </a:r>
            <a:r>
              <a:rPr lang="uk-UA" sz="2400" b="1" dirty="0">
                <a:solidFill>
                  <a:srgbClr val="7030A0"/>
                </a:solidFill>
              </a:rPr>
              <a:t>розміщений </a:t>
            </a:r>
            <a:r>
              <a:rPr lang="uk-UA" sz="2400" b="1" dirty="0" smtClean="0">
                <a:solidFill>
                  <a:srgbClr val="7030A0"/>
                </a:solidFill>
              </a:rPr>
              <a:t>вгорі? </a:t>
            </a:r>
            <a:r>
              <a:rPr lang="uk-UA" sz="2400" b="1" dirty="0" smtClean="0">
                <a:solidFill>
                  <a:srgbClr val="7030A0"/>
                </a:solidFill>
              </a:rPr>
              <a:t>між </a:t>
            </a:r>
            <a:r>
              <a:rPr lang="uk-UA" sz="2400" b="1" dirty="0" smtClean="0">
                <a:solidFill>
                  <a:srgbClr val="7030A0"/>
                </a:solidFill>
              </a:rPr>
              <a:t>двома </a:t>
            </a:r>
            <a:r>
              <a:rPr lang="uk-UA" sz="2400" b="1" dirty="0">
                <a:solidFill>
                  <a:srgbClr val="7030A0"/>
                </a:solidFill>
              </a:rPr>
              <a:t>іншими?</a:t>
            </a:r>
          </a:p>
        </p:txBody>
      </p:sp>
    </p:spTree>
    <p:extLst>
      <p:ext uri="{BB962C8B-B14F-4D97-AF65-F5344CB8AC3E}">
        <p14:creationId xmlns:p14="http://schemas.microsoft.com/office/powerpoint/2010/main" val="32616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Как правильно сидеть за партой? | Все о детях, все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81" y="3776263"/>
            <a:ext cx="2121457" cy="2037853"/>
          </a:xfrm>
          <a:prstGeom prst="rect">
            <a:avLst/>
          </a:prstGeom>
        </p:spPr>
      </p:pic>
      <p:pic>
        <p:nvPicPr>
          <p:cNvPr id="19" name="Picture 6" descr="Картинки по запросу &quot;клипарт лестниц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925" y="2540823"/>
            <a:ext cx="1533513" cy="306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Картинки по запросу &quot;клипарт светофор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0" t="14458" r="36998" b="826"/>
          <a:stretch/>
        </p:blipFill>
        <p:spPr bwMode="auto">
          <a:xfrm>
            <a:off x="2813597" y="1539984"/>
            <a:ext cx="1283796" cy="468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Картинки по запросу &quot;клипарт табурет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80" y="4135215"/>
            <a:ext cx="1152459" cy="157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Картинки по запросу &quot;клипарт кран строительный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2706" r="9841" b="2231"/>
          <a:stretch/>
        </p:blipFill>
        <p:spPr bwMode="auto">
          <a:xfrm>
            <a:off x="7879695" y="1198895"/>
            <a:ext cx="3750550" cy="461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1117168" y="5914905"/>
            <a:ext cx="4633151" cy="6008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Знайди два найвищі предмета</a:t>
            </a:r>
            <a:r>
              <a:rPr lang="ru-RU" sz="2000" b="1" dirty="0">
                <a:solidFill>
                  <a:srgbClr val="7030A0"/>
                </a:solidFill>
              </a:rPr>
              <a:t>. 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67815" y="5914905"/>
            <a:ext cx="4496899" cy="6008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Знайди два найнижчі предмета.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4136149" y="1664610"/>
            <a:ext cx="0" cy="3943239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11630245" y="1198895"/>
            <a:ext cx="0" cy="4408954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475878" y="3880394"/>
            <a:ext cx="0" cy="1727456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7971135" y="4259611"/>
            <a:ext cx="0" cy="1349359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46">
            <a:extLst>
              <a:ext uri="{FF2B5EF4-FFF2-40B4-BE49-F238E27FC236}">
                <a16:creationId xmlns:a16="http://schemas.microsoft.com/office/drawing/2014/main" xmlns="" id="{65E05971-77F0-CCB9-E1AB-7AC5425FF6E3}"/>
              </a:ext>
            </a:extLst>
          </p:cNvPr>
          <p:cNvSpPr/>
          <p:nvPr/>
        </p:nvSpPr>
        <p:spPr>
          <a:xfrm>
            <a:off x="1762257" y="478911"/>
            <a:ext cx="8666362" cy="71998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Порівняння </a:t>
            </a:r>
            <a:r>
              <a:rPr lang="uk-UA" sz="4000" b="1" dirty="0">
                <a:solidFill>
                  <a:schemeClr val="bg1"/>
                </a:solidFill>
              </a:rPr>
              <a:t>за висотою</a:t>
            </a:r>
          </a:p>
        </p:txBody>
      </p:sp>
    </p:spTree>
    <p:extLst>
      <p:ext uri="{BB962C8B-B14F-4D97-AF65-F5344CB8AC3E}">
        <p14:creationId xmlns:p14="http://schemas.microsoft.com/office/powerpoint/2010/main" val="124992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Как правильно сидеть за партой? | Все о детях, все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82368" y="5665526"/>
            <a:ext cx="8245587" cy="6349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Знайди, який бутерброд приготували для кожної тварини.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0" name="Picture 2" descr="Картинки по запросу &quot;клипарт бутерброт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992" y="4606200"/>
            <a:ext cx="1733382" cy="73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артинки по запросу &quot;клипарт бутербро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62" y="3848799"/>
            <a:ext cx="2032182" cy="173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Картинки по запросу &quot;клипарт бутерброт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331780"/>
            <a:ext cx="2090642" cy="128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Картинки по запросу &quot;клипарт лев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647" y="1261007"/>
            <a:ext cx="3037728" cy="26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Картинки по запросу &quot;клипарт тигр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82" y="1346302"/>
            <a:ext cx="3284617" cy="25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Картинки по запросу &quot;клипарт волк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" y="1346302"/>
            <a:ext cx="2932801" cy="223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 стрелкой 25"/>
          <p:cNvCxnSpPr>
            <a:stCxn id="23" idx="2"/>
          </p:cNvCxnSpPr>
          <p:nvPr/>
        </p:nvCxnSpPr>
        <p:spPr>
          <a:xfrm flipH="1">
            <a:off x="3257068" y="3952244"/>
            <a:ext cx="7055443" cy="23948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20" idx="0"/>
          </p:cNvCxnSpPr>
          <p:nvPr/>
        </p:nvCxnSpPr>
        <p:spPr>
          <a:xfrm>
            <a:off x="2411959" y="3483649"/>
            <a:ext cx="3729724" cy="112255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485648" y="3483649"/>
            <a:ext cx="2863033" cy="84813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46">
            <a:extLst>
              <a:ext uri="{FF2B5EF4-FFF2-40B4-BE49-F238E27FC236}">
                <a16:creationId xmlns:a16="http://schemas.microsoft.com/office/drawing/2014/main" xmlns="" id="{187BCB92-5640-32DE-D0FC-E79271F2A641}"/>
              </a:ext>
            </a:extLst>
          </p:cNvPr>
          <p:cNvSpPr/>
          <p:nvPr/>
        </p:nvSpPr>
        <p:spPr>
          <a:xfrm>
            <a:off x="1646149" y="432028"/>
            <a:ext cx="8666362" cy="73263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Порівняння </a:t>
            </a:r>
            <a:r>
              <a:rPr lang="uk-UA" sz="4000" b="1" dirty="0">
                <a:solidFill>
                  <a:schemeClr val="bg1"/>
                </a:solidFill>
              </a:rPr>
              <a:t>за товщиною</a:t>
            </a:r>
          </a:p>
        </p:txBody>
      </p:sp>
    </p:spTree>
    <p:extLst>
      <p:ext uri="{BB962C8B-B14F-4D97-AF65-F5344CB8AC3E}">
        <p14:creationId xmlns:p14="http://schemas.microsoft.com/office/powerpoint/2010/main" val="18613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76 Blue Garbage Truck Illustrations &amp; Clip Art - iStock">
            <a:extLst>
              <a:ext uri="{FF2B5EF4-FFF2-40B4-BE49-F238E27FC236}">
                <a16:creationId xmlns:a16="http://schemas.microsoft.com/office/drawing/2014/main" xmlns="" id="{65323529-AB48-11CF-CE0E-5D6E3C316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7" b="8109"/>
          <a:stretch/>
        </p:blipFill>
        <p:spPr bwMode="auto">
          <a:xfrm>
            <a:off x="7488739" y="1393737"/>
            <a:ext cx="285546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0" y="2677774"/>
            <a:ext cx="4011008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745509" y="1393737"/>
            <a:ext cx="3625770" cy="116213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властивості цих предметів ми можемо порівняти? </a:t>
            </a:r>
          </a:p>
        </p:txBody>
      </p:sp>
      <p:pic>
        <p:nvPicPr>
          <p:cNvPr id="23" name="Picture 2" descr="Transparent Cartoon Desk Png - Transparent Background Desk Cartoon Png, Png  Download , Transparent Png Image - PNGitem">
            <a:extLst>
              <a:ext uri="{FF2B5EF4-FFF2-40B4-BE49-F238E27FC236}">
                <a16:creationId xmlns:a16="http://schemas.microsoft.com/office/drawing/2014/main" xmlns="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9" y="4438184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9">
            <a:extLst>
              <a:ext uri="{FF2B5EF4-FFF2-40B4-BE49-F238E27FC236}">
                <a16:creationId xmlns:a16="http://schemas.microsoft.com/office/drawing/2014/main" xmlns="" id="{C25E0AC9-3CAA-7586-2BAE-4A88D7DC8DC8}"/>
              </a:ext>
            </a:extLst>
          </p:cNvPr>
          <p:cNvSpPr/>
          <p:nvPr/>
        </p:nvSpPr>
        <p:spPr>
          <a:xfrm>
            <a:off x="1612138" y="445375"/>
            <a:ext cx="8732066" cy="77862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Мотивація навчальної діяльності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Иллюстрация Машинки в стиле детский | Illustrators.ru">
            <a:extLst>
              <a:ext uri="{FF2B5EF4-FFF2-40B4-BE49-F238E27FC236}">
                <a16:creationId xmlns:a16="http://schemas.microsoft.com/office/drawing/2014/main" xmlns="" id="{08DDA839-BA5B-6CD9-EA84-EBD95D716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3865" r="56665" b="71819"/>
          <a:stretch/>
        </p:blipFill>
        <p:spPr bwMode="auto">
          <a:xfrm>
            <a:off x="5433178" y="2112674"/>
            <a:ext cx="1806614" cy="8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Хвиля 4">
            <a:extLst>
              <a:ext uri="{FF2B5EF4-FFF2-40B4-BE49-F238E27FC236}">
                <a16:creationId xmlns:a16="http://schemas.microsoft.com/office/drawing/2014/main" xmlns="" id="{AFA45957-97D6-A525-FE68-6A6BE391603B}"/>
              </a:ext>
            </a:extLst>
          </p:cNvPr>
          <p:cNvSpPr/>
          <p:nvPr/>
        </p:nvSpPr>
        <p:spPr>
          <a:xfrm>
            <a:off x="5517524" y="3200820"/>
            <a:ext cx="3444536" cy="477043"/>
          </a:xfrm>
          <a:prstGeom prst="wave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Хвиля 23">
            <a:extLst>
              <a:ext uri="{FF2B5EF4-FFF2-40B4-BE49-F238E27FC236}">
                <a16:creationId xmlns:a16="http://schemas.microsoft.com/office/drawing/2014/main" xmlns="" id="{B6832E43-4E68-8564-0ED6-B134051E52DF}"/>
              </a:ext>
            </a:extLst>
          </p:cNvPr>
          <p:cNvSpPr/>
          <p:nvPr/>
        </p:nvSpPr>
        <p:spPr>
          <a:xfrm>
            <a:off x="5517524" y="3721187"/>
            <a:ext cx="4637287" cy="477043"/>
          </a:xfrm>
          <a:prstGeom prst="wave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Стрілка: вліво 5">
            <a:extLst>
              <a:ext uri="{FF2B5EF4-FFF2-40B4-BE49-F238E27FC236}">
                <a16:creationId xmlns:a16="http://schemas.microsoft.com/office/drawing/2014/main" xmlns="" id="{3BCC5437-B895-20F1-71F4-BC750CB3A71A}"/>
              </a:ext>
            </a:extLst>
          </p:cNvPr>
          <p:cNvSpPr/>
          <p:nvPr/>
        </p:nvSpPr>
        <p:spPr>
          <a:xfrm>
            <a:off x="10475651" y="1605530"/>
            <a:ext cx="1277302" cy="759519"/>
          </a:xfrm>
          <a:prstGeom prst="leftArrow">
            <a:avLst/>
          </a:prstGeom>
          <a:solidFill>
            <a:srgbClr val="FFD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</a:t>
            </a:r>
            <a:endParaRPr lang="x-non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трілка: вліво 25">
            <a:extLst>
              <a:ext uri="{FF2B5EF4-FFF2-40B4-BE49-F238E27FC236}">
                <a16:creationId xmlns:a16="http://schemas.microsoft.com/office/drawing/2014/main" xmlns="" id="{6A72D5F1-66EB-A083-DEB0-C3D13EF6D93E}"/>
              </a:ext>
            </a:extLst>
          </p:cNvPr>
          <p:cNvSpPr/>
          <p:nvPr/>
        </p:nvSpPr>
        <p:spPr>
          <a:xfrm>
            <a:off x="10475651" y="3341428"/>
            <a:ext cx="1277302" cy="759519"/>
          </a:xfrm>
          <a:prstGeom prst="leftArrow">
            <a:avLst/>
          </a:prstGeom>
          <a:solidFill>
            <a:srgbClr val="FFD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довжина</a:t>
            </a:r>
            <a:endParaRPr lang="x-non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D8847BBF-0CD0-87F7-EF49-B7BC23F6CBC6}"/>
              </a:ext>
            </a:extLst>
          </p:cNvPr>
          <p:cNvSpPr/>
          <p:nvPr/>
        </p:nvSpPr>
        <p:spPr>
          <a:xfrm>
            <a:off x="3595871" y="4800615"/>
            <a:ext cx="7518431" cy="12185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Яку властивість можемо порівняти у цих предметів? </a:t>
            </a:r>
            <a:r>
              <a:rPr lang="uk-UA" sz="2000" b="1" i="1" dirty="0" smtClean="0">
                <a:solidFill>
                  <a:srgbClr val="7030A0"/>
                </a:solidFill>
              </a:rPr>
              <a:t>(Скільки вони важать.) </a:t>
            </a:r>
            <a:r>
              <a:rPr lang="uk-UA" sz="2000" b="1" dirty="0">
                <a:solidFill>
                  <a:srgbClr val="7030A0"/>
                </a:solidFill>
              </a:rPr>
              <a:t>В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r>
              <a:rPr lang="uk-UA" sz="2000" b="1" dirty="0">
                <a:solidFill>
                  <a:srgbClr val="7030A0"/>
                </a:solidFill>
              </a:rPr>
              <a:t>математиці це називають </a:t>
            </a:r>
            <a:r>
              <a:rPr lang="uk-UA" sz="2000" b="1" dirty="0" smtClean="0">
                <a:solidFill>
                  <a:srgbClr val="7030A0"/>
                </a:solidFill>
              </a:rPr>
              <a:t>«</a:t>
            </a:r>
            <a:r>
              <a:rPr lang="uk-UA" sz="2000" b="1" dirty="0">
                <a:solidFill>
                  <a:srgbClr val="7030A0"/>
                </a:solidFill>
              </a:rPr>
              <a:t>Маса».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Пригадайте</a:t>
            </a:r>
            <a:r>
              <a:rPr lang="uk-UA" sz="2000" b="1" dirty="0">
                <a:solidFill>
                  <a:srgbClr val="7030A0"/>
                </a:solidFill>
              </a:rPr>
              <a:t>, де ви зустрічалися з цією величиною</a:t>
            </a:r>
            <a:r>
              <a:rPr lang="ru-RU" sz="2000" b="1" dirty="0">
                <a:solidFill>
                  <a:srgbClr val="7030A0"/>
                </a:solidFill>
              </a:rPr>
              <a:t>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1" name="Прямокутник 8">
            <a:extLst>
              <a:ext uri="{FF2B5EF4-FFF2-40B4-BE49-F238E27FC236}">
                <a16:creationId xmlns:a16="http://schemas.microsoft.com/office/drawing/2014/main" xmlns="" id="{43835D51-E2C7-CFD5-3FAB-1BBE29F38BD0}"/>
              </a:ext>
            </a:extLst>
          </p:cNvPr>
          <p:cNvSpPr/>
          <p:nvPr/>
        </p:nvSpPr>
        <p:spPr>
          <a:xfrm>
            <a:off x="5341383" y="1370598"/>
            <a:ext cx="6608212" cy="321418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2" name="Picture 8" descr="Купить зеленый шарик — интернет-магазин Доставка Цветов Харьков - Цветочный  Город - Заказать Букет | . Купить Сладости и Подарки Воздушные шары с  доставкой по Харькову, Зеленый шарик">
            <a:extLst>
              <a:ext uri="{FF2B5EF4-FFF2-40B4-BE49-F238E27FC236}">
                <a16:creationId xmlns:a16="http://schemas.microsoft.com/office/drawing/2014/main" xmlns="" id="{26D97629-ADAC-70AC-F529-33240A5DD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5625" b="34925"/>
          <a:stretch/>
        </p:blipFill>
        <p:spPr bwMode="auto">
          <a:xfrm>
            <a:off x="9006309" y="1698225"/>
            <a:ext cx="2297004" cy="230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I have a big green ball | Ball exercises, Yoga ball, Ball">
            <a:extLst>
              <a:ext uri="{FF2B5EF4-FFF2-40B4-BE49-F238E27FC236}">
                <a16:creationId xmlns:a16="http://schemas.microsoft.com/office/drawing/2014/main" xmlns="" id="{602E8C47-219D-DD53-6F05-90DBAB71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667" l="167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85" y="1845977"/>
            <a:ext cx="2008178" cy="200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6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86655" y="494529"/>
            <a:ext cx="8732066" cy="74325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6702" y="1958493"/>
            <a:ext cx="5462078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ми дізнаємося, що таке маса.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Вивчимо одиницю вимірювання маси – </a:t>
            </a:r>
            <a:r>
              <a:rPr lang="uk-UA" sz="3200" b="1" i="1" dirty="0">
                <a:solidFill>
                  <a:schemeClr val="bg1"/>
                </a:solidFill>
              </a:rPr>
              <a:t>кілограм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86138" y="256618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2158463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10356</TotalTime>
  <Words>707</Words>
  <Application>Microsoft Office PowerPoint</Application>
  <PresentationFormat>Произвольный</PresentationFormat>
  <Paragraphs>189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1091</cp:revision>
  <dcterms:created xsi:type="dcterms:W3CDTF">2018-01-05T16:38:53Z</dcterms:created>
  <dcterms:modified xsi:type="dcterms:W3CDTF">2024-01-31T22:18:18Z</dcterms:modified>
</cp:coreProperties>
</file>