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339" r:id="rId3"/>
    <p:sldId id="1773" r:id="rId4"/>
    <p:sldId id="1774" r:id="rId5"/>
    <p:sldId id="1775" r:id="rId6"/>
    <p:sldId id="1776" r:id="rId7"/>
    <p:sldId id="1761" r:id="rId8"/>
    <p:sldId id="1782" r:id="rId9"/>
    <p:sldId id="1777" r:id="rId10"/>
    <p:sldId id="1781" r:id="rId11"/>
    <p:sldId id="1779" r:id="rId12"/>
    <p:sldId id="1783" r:id="rId13"/>
    <p:sldId id="1688" r:id="rId14"/>
    <p:sldId id="1753" r:id="rId15"/>
    <p:sldId id="1772" r:id="rId16"/>
    <p:sldId id="1440" r:id="rId17"/>
    <p:sldId id="1519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FF"/>
    <a:srgbClr val="FFB7FF"/>
    <a:srgbClr val="354B80"/>
    <a:srgbClr val="FF3300"/>
    <a:srgbClr val="FF3399"/>
    <a:srgbClr val="99FFCC"/>
    <a:srgbClr val="CCFF66"/>
    <a:srgbClr val="FF99FF"/>
    <a:srgbClr val="ECDAB2"/>
    <a:srgbClr val="E6CE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6102" autoAdjust="0"/>
    <p:restoredTop sz="95274" autoAdjust="0"/>
  </p:normalViewPr>
  <p:slideViewPr>
    <p:cSldViewPr snapToGrid="0">
      <p:cViewPr varScale="1">
        <p:scale>
          <a:sx n="88" d="100"/>
          <a:sy n="88" d="100"/>
        </p:scale>
        <p:origin x="-180" y="-108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18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5.wdp"/><Relationship Id="rId9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30.jpe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4.png"/><Relationship Id="rId7" Type="http://schemas.microsoft.com/office/2007/relationships/hdphoto" Target="../media/hdphoto7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hyperlink" Target="https://learningapps.org/watch?v=pidu36gr322" TargetMode="External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47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5.png"/><Relationship Id="rId5" Type="http://schemas.openxmlformats.org/officeDocument/2006/relationships/image" Target="../media/image40.png"/><Relationship Id="rId10" Type="http://schemas.openxmlformats.org/officeDocument/2006/relationships/image" Target="../media/image44.png"/><Relationship Id="rId4" Type="http://schemas.openxmlformats.org/officeDocument/2006/relationships/image" Target="../media/image39.png"/><Relationship Id="rId9" Type="http://schemas.openxmlformats.org/officeDocument/2006/relationships/image" Target="../media/image43.jpeg"/><Relationship Id="rId1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2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17A8A23-690A-E4F8-8ED3-AF0636624CB4}"/>
              </a:ext>
            </a:extLst>
          </p:cNvPr>
          <p:cNvSpPr txBox="1"/>
          <p:nvPr/>
        </p:nvSpPr>
        <p:spPr>
          <a:xfrm>
            <a:off x="1037617" y="4647691"/>
            <a:ext cx="9761011" cy="1464231"/>
          </a:xfrm>
          <a:prstGeom prst="round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Складання коротких умов </a:t>
            </a:r>
            <a:r>
              <a:rPr lang="uk-UA" sz="4000" b="1" dirty="0">
                <a:solidFill>
                  <a:schemeClr val="bg1"/>
                </a:solidFill>
              </a:rPr>
              <a:t>до задачі. </a:t>
            </a:r>
            <a:endParaRPr lang="uk-UA" sz="40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Обчислення </a:t>
            </a:r>
            <a:r>
              <a:rPr lang="uk-UA" sz="4000" b="1" dirty="0">
                <a:solidFill>
                  <a:schemeClr val="bg1"/>
                </a:solidFill>
              </a:rPr>
              <a:t>значень виразів на дві дії</a:t>
            </a:r>
          </a:p>
        </p:txBody>
      </p:sp>
      <p:pic>
        <p:nvPicPr>
          <p:cNvPr id="11" name="Picture 4" descr="See the source image">
            <a:extLst>
              <a:ext uri="{FF2B5EF4-FFF2-40B4-BE49-F238E27FC236}">
                <a16:creationId xmlns="" xmlns:a16="http://schemas.microsoft.com/office/drawing/2014/main" id="{1779D467-C6C7-A085-AB8C-FE09FFC4C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989" y="1309644"/>
            <a:ext cx="3022754" cy="3022754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813394" y="1613527"/>
            <a:ext cx="3445725" cy="228147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Математика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 клас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Розділ І</a:t>
            </a:r>
            <a:r>
              <a:rPr lang="en-US" sz="3200" b="1" dirty="0" smtClean="0">
                <a:solidFill>
                  <a:schemeClr val="bg1"/>
                </a:solidFill>
              </a:rPr>
              <a:t>V</a:t>
            </a:r>
            <a:r>
              <a:rPr lang="uk-UA" sz="3200" b="1" dirty="0" smtClean="0">
                <a:solidFill>
                  <a:schemeClr val="bg1"/>
                </a:solidFill>
              </a:rPr>
              <a:t>. Задачі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Урок 78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913493" y="592501"/>
            <a:ext cx="8732066" cy="67024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Розв’язую задачу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2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AC2FCEAD-8915-7416-BFBF-C93C20B86ABC}"/>
              </a:ext>
            </a:extLst>
          </p:cNvPr>
          <p:cNvSpPr/>
          <p:nvPr/>
        </p:nvSpPr>
        <p:spPr>
          <a:xfrm>
            <a:off x="653164" y="1539005"/>
            <a:ext cx="7219043" cy="88016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У Люби 8 кульок. А в Тетяни 6 кульок. На </a:t>
            </a:r>
            <a:r>
              <a:rPr lang="uk-UA" sz="2800" b="1" dirty="0">
                <a:solidFill>
                  <a:srgbClr val="7030A0"/>
                </a:solidFill>
              </a:rPr>
              <a:t>скільки </a:t>
            </a:r>
            <a:r>
              <a:rPr lang="uk-UA" sz="2800" b="1" dirty="0" smtClean="0">
                <a:solidFill>
                  <a:srgbClr val="7030A0"/>
                </a:solidFill>
              </a:rPr>
              <a:t>кульок менше в Люби, ніж у Тетяни?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DBB49F9E-0F71-1FA0-1C14-34FC09EE61E5}"/>
              </a:ext>
            </a:extLst>
          </p:cNvPr>
          <p:cNvSpPr txBox="1"/>
          <p:nvPr/>
        </p:nvSpPr>
        <p:spPr>
          <a:xfrm>
            <a:off x="8115533" y="1504666"/>
            <a:ext cx="3082861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Задача на різницеве порівняння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30" name="Picture 2" descr="D:\1 клас\2 Матем\1 УРОКИ Листопад\Клітка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9" t="8179" r="6348" b="22451"/>
          <a:stretch/>
        </p:blipFill>
        <p:spPr bwMode="auto">
          <a:xfrm>
            <a:off x="814055" y="2650191"/>
            <a:ext cx="4644000" cy="262800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Скругленный прямоугольник 31"/>
          <p:cNvSpPr/>
          <p:nvPr/>
        </p:nvSpPr>
        <p:spPr>
          <a:xfrm>
            <a:off x="1018848" y="2755712"/>
            <a:ext cx="1025875" cy="50328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000" dirty="0" smtClean="0">
                <a:solidFill>
                  <a:srgbClr val="7030A0"/>
                </a:solidFill>
              </a:rPr>
              <a:t>Л </a:t>
            </a:r>
            <a:r>
              <a:rPr lang="uk-UA" sz="4000" b="1" dirty="0" smtClean="0">
                <a:solidFill>
                  <a:srgbClr val="7030A0"/>
                </a:solidFill>
              </a:rPr>
              <a:t>-</a:t>
            </a:r>
            <a:r>
              <a:rPr lang="uk-UA" sz="4000" dirty="0" smtClean="0">
                <a:solidFill>
                  <a:srgbClr val="7030A0"/>
                </a:solidFill>
              </a:rPr>
              <a:t>   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954459" y="3342764"/>
            <a:ext cx="865936" cy="50328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srgbClr val="7030A0"/>
                </a:solidFill>
              </a:rPr>
              <a:t>Т</a:t>
            </a:r>
            <a:r>
              <a:rPr lang="uk-UA" sz="4000" b="1" dirty="0" smtClean="0">
                <a:solidFill>
                  <a:srgbClr val="7030A0"/>
                </a:solidFill>
              </a:rPr>
              <a:t> -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FF31461-2B4D-67F5-B4CF-38FEEBB1C845}"/>
              </a:ext>
            </a:extLst>
          </p:cNvPr>
          <p:cNvSpPr txBox="1"/>
          <p:nvPr/>
        </p:nvSpPr>
        <p:spPr>
          <a:xfrm>
            <a:off x="2707496" y="3915624"/>
            <a:ext cx="897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( к.) </a:t>
            </a:r>
            <a:endParaRPr lang="x-none" sz="3200" b="1" dirty="0">
              <a:solidFill>
                <a:srgbClr val="7030A0"/>
              </a:solidFill>
            </a:endParaRPr>
          </a:p>
        </p:txBody>
      </p:sp>
      <p:pic>
        <p:nvPicPr>
          <p:cNvPr id="35" name="Picture 12" descr="Head Svg Png Icon Free Download (#401919) - OnlineWebFonts.COM">
            <a:extLst>
              <a:ext uri="{FF2B5EF4-FFF2-40B4-BE49-F238E27FC236}">
                <a16:creationId xmlns="" xmlns:a16="http://schemas.microsoft.com/office/drawing/2014/main" id="{0772F4B4-E381-7901-8C5F-F1AB5FD65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8977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38233">
            <a:off x="1852745" y="3065396"/>
            <a:ext cx="766156" cy="51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кутник: округлені кути 73">
            <a:extLst>
              <a:ext uri="{FF2B5EF4-FFF2-40B4-BE49-F238E27FC236}">
                <a16:creationId xmlns="" xmlns:a16="http://schemas.microsoft.com/office/drawing/2014/main" id="{4DB8B1D7-6FFF-B039-A3B8-A06381701A2F}"/>
              </a:ext>
            </a:extLst>
          </p:cNvPr>
          <p:cNvSpPr/>
          <p:nvPr/>
        </p:nvSpPr>
        <p:spPr>
          <a:xfrm>
            <a:off x="2362017" y="3028654"/>
            <a:ext cx="1784412" cy="58592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На ?к.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4F138BE9-FB88-3761-DFAA-E5AA6EC09E5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2088340" y="4099301"/>
            <a:ext cx="336084" cy="22062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F6176B1E-EDB9-2E10-E2E3-F2B155CC43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2362017" y="3928442"/>
            <a:ext cx="411975" cy="601995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68D14002-66D2-948B-D320-DCE1E6DF5E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6446" y="4099301"/>
            <a:ext cx="264013" cy="217423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20AE813D-2A1D-BED5-F363-231BA2C91BE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1166567" y="3937053"/>
            <a:ext cx="434383" cy="54192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20AE813D-2A1D-BED5-F363-231BA2C91BE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1740459" y="2758816"/>
            <a:ext cx="425339" cy="530637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93B34EA3-EEE5-93E7-2DDE-C4D9E7FC02F2}"/>
              </a:ext>
            </a:extLst>
          </p:cNvPr>
          <p:cNvSpPr txBox="1"/>
          <p:nvPr/>
        </p:nvSpPr>
        <p:spPr>
          <a:xfrm>
            <a:off x="1052869" y="4476916"/>
            <a:ext cx="4727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Відповідь: на 2 к. менше. </a:t>
            </a:r>
            <a:endParaRPr lang="uk-UA" sz="3200" b="1" dirty="0">
              <a:solidFill>
                <a:srgbClr val="7030A0"/>
              </a:solidFill>
            </a:endParaRPr>
          </a:p>
        </p:txBody>
      </p:sp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BAD0AC2C-0EDF-EBA1-2E87-F4EDC2E19B9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r="35304"/>
          <a:stretch/>
        </p:blipFill>
        <p:spPr>
          <a:xfrm>
            <a:off x="1706600" y="3342764"/>
            <a:ext cx="338123" cy="608408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BAD0AC2C-0EDF-EBA1-2E87-F4EDC2E19B9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r="35304"/>
          <a:stretch/>
        </p:blipFill>
        <p:spPr>
          <a:xfrm>
            <a:off x="1750217" y="3903807"/>
            <a:ext cx="338123" cy="608408"/>
          </a:xfrm>
          <a:prstGeom prst="rect">
            <a:avLst/>
          </a:prstGeom>
        </p:spPr>
      </p:pic>
      <p:pic>
        <p:nvPicPr>
          <p:cNvPr id="1026" name="Picture 2" descr="D:\Картинки до тестів\Людина\Дівча з олівцем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315" y="3479967"/>
            <a:ext cx="3569514" cy="316344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56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2" grpId="0"/>
      <p:bldP spid="33" grpId="0"/>
      <p:bldP spid="34" grpId="0"/>
      <p:bldP spid="36" grpId="0"/>
      <p:bldP spid="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D:\1 клас\2 Матем\1 УРОКИ Листопад\Клітка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8" t="8179" r="12283" b="6298"/>
          <a:stretch/>
        </p:blipFill>
        <p:spPr bwMode="auto">
          <a:xfrm>
            <a:off x="781284" y="1494500"/>
            <a:ext cx="4356000" cy="324000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32" name="TextBox 31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D983512C-AF78-9F91-E72E-0A52B91747E0}"/>
              </a:ext>
            </a:extLst>
          </p:cNvPr>
          <p:cNvSpPr txBox="1"/>
          <p:nvPr/>
        </p:nvSpPr>
        <p:spPr>
          <a:xfrm>
            <a:off x="5654041" y="1532725"/>
            <a:ext cx="5827014" cy="1328023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Зайчик закотив у комору 5 капустин. На грядці залишилося </a:t>
            </a:r>
            <a:r>
              <a:rPr lang="uk-UA" sz="2400" b="1" dirty="0" smtClean="0">
                <a:solidFill>
                  <a:srgbClr val="7030A0"/>
                </a:solidFill>
              </a:rPr>
              <a:t>3 капустини. Скільки </a:t>
            </a:r>
            <a:r>
              <a:rPr lang="uk-UA" sz="2400" b="1" dirty="0">
                <a:solidFill>
                  <a:srgbClr val="7030A0"/>
                </a:solidFill>
              </a:rPr>
              <a:t>капустин </a:t>
            </a:r>
            <a:r>
              <a:rPr lang="uk-UA" sz="2400" b="1" dirty="0" smtClean="0">
                <a:solidFill>
                  <a:srgbClr val="7030A0"/>
                </a:solidFill>
              </a:rPr>
              <a:t>було </a:t>
            </a:r>
            <a:r>
              <a:rPr lang="uk-UA" sz="2400" b="1" dirty="0">
                <a:solidFill>
                  <a:srgbClr val="7030A0"/>
                </a:solidFill>
              </a:rPr>
              <a:t>на </a:t>
            </a:r>
            <a:r>
              <a:rPr lang="uk-UA" sz="2400" b="1" dirty="0" smtClean="0">
                <a:solidFill>
                  <a:srgbClr val="7030A0"/>
                </a:solidFill>
              </a:rPr>
              <a:t>грядці спочатку?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11598B16-2F6C-340A-F83D-09F768CD2E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2061716" y="3249777"/>
            <a:ext cx="336084" cy="220623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40FCD656-F4D0-F50F-DBDA-92534D5F5326}"/>
              </a:ext>
            </a:extLst>
          </p:cNvPr>
          <p:cNvSpPr txBox="1"/>
          <p:nvPr/>
        </p:nvSpPr>
        <p:spPr>
          <a:xfrm>
            <a:off x="1003130" y="3634080"/>
            <a:ext cx="4193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Відповідь: 8 </a:t>
            </a:r>
            <a:r>
              <a:rPr lang="uk-UA" sz="3200" b="1" dirty="0" smtClean="0">
                <a:solidFill>
                  <a:srgbClr val="7030A0"/>
                </a:solidFill>
              </a:rPr>
              <a:t>капустин.</a:t>
            </a:r>
            <a:endParaRPr lang="x-none" sz="3200" b="1" dirty="0">
              <a:solidFill>
                <a:srgbClr val="7030A0"/>
              </a:solidFill>
            </a:endParaRPr>
          </a:p>
        </p:txBody>
      </p:sp>
      <p:pic>
        <p:nvPicPr>
          <p:cNvPr id="102" name="Рисунок 101">
            <a:extLst>
              <a:ext uri="{FF2B5EF4-FFF2-40B4-BE49-F238E27FC236}">
                <a16:creationId xmlns="" xmlns:a16="http://schemas.microsoft.com/office/drawing/2014/main" id="{195DD127-8FCF-94C6-EEF8-13D9225DE3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1701328" y="3016645"/>
            <a:ext cx="424330" cy="68689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0A67CE3E-1738-735F-8CD7-4DEE1F2304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8" r="14904"/>
          <a:stretch/>
        </p:blipFill>
        <p:spPr>
          <a:xfrm>
            <a:off x="2287471" y="3016642"/>
            <a:ext cx="424330" cy="68689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F93227D9-CE8D-6BCA-2CCA-1C928FE076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392202" y="3220458"/>
            <a:ext cx="387602" cy="279263"/>
          </a:xfrm>
          <a:prstGeom prst="rect">
            <a:avLst/>
          </a:prstGeom>
        </p:spPr>
      </p:pic>
      <p:sp>
        <p:nvSpPr>
          <p:cNvPr id="25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913493" y="592501"/>
            <a:ext cx="8732066" cy="67024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Розв’язую задачу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104290" y="1889145"/>
            <a:ext cx="723488" cy="50328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dirty="0" smtClean="0">
                <a:solidFill>
                  <a:srgbClr val="7030A0"/>
                </a:solidFill>
              </a:rPr>
              <a:t>І</a:t>
            </a:r>
            <a:r>
              <a:rPr lang="uk-UA" sz="3600" dirty="0" smtClean="0">
                <a:solidFill>
                  <a:srgbClr val="7030A0"/>
                </a:solidFill>
              </a:rPr>
              <a:t>  -</a:t>
            </a:r>
            <a:endParaRPr lang="ru-RU" sz="3600" dirty="0">
              <a:solidFill>
                <a:srgbClr val="7030A0"/>
              </a:solidFill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150835" y="2009121"/>
            <a:ext cx="241367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177416" y="2292391"/>
            <a:ext cx="241367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1194666" y="2613004"/>
            <a:ext cx="241367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1172919" y="2908654"/>
            <a:ext cx="241367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Скругленный прямоугольник 50"/>
          <p:cNvSpPr/>
          <p:nvPr/>
        </p:nvSpPr>
        <p:spPr>
          <a:xfrm>
            <a:off x="1003065" y="2468252"/>
            <a:ext cx="865936" cy="50328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7030A0"/>
                </a:solidFill>
              </a:rPr>
              <a:t>ІІ</a:t>
            </a:r>
            <a:r>
              <a:rPr lang="uk-UA" sz="3600" dirty="0" smtClean="0">
                <a:solidFill>
                  <a:srgbClr val="7030A0"/>
                </a:solidFill>
              </a:rPr>
              <a:t> -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D2DDA8CF-B2D6-FED1-2A24-1C1262A814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1698604" y="1804632"/>
            <a:ext cx="363112" cy="58779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60092" y="2008730"/>
            <a:ext cx="4395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7030A0"/>
                </a:solidFill>
              </a:rPr>
              <a:t>К.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060092" y="2530943"/>
            <a:ext cx="4395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7030A0"/>
                </a:solidFill>
              </a:rPr>
              <a:t>К.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D2DDA8CF-B2D6-FED1-2A24-1C1262A814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1059353" y="2951801"/>
            <a:ext cx="424330" cy="686891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195DD127-8FCF-94C6-EEF8-13D9225DE3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1701327" y="2442367"/>
            <a:ext cx="415483" cy="672570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DBB49F9E-0F71-1FA0-1C14-34FC09EE61E5}"/>
              </a:ext>
            </a:extLst>
          </p:cNvPr>
          <p:cNvSpPr txBox="1"/>
          <p:nvPr/>
        </p:nvSpPr>
        <p:spPr>
          <a:xfrm>
            <a:off x="8882746" y="2951801"/>
            <a:ext cx="3104634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Задача на знаходження суми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711801" y="3129257"/>
            <a:ext cx="7697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7030A0"/>
                </a:solidFill>
              </a:rPr>
              <a:t>( К.) 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8" name="Правая фигурная скобка 57"/>
          <p:cNvSpPr/>
          <p:nvPr/>
        </p:nvSpPr>
        <p:spPr>
          <a:xfrm>
            <a:off x="2499636" y="1982183"/>
            <a:ext cx="357669" cy="999396"/>
          </a:xfrm>
          <a:prstGeom prst="rightBrace">
            <a:avLst>
              <a:gd name="adj1" fmla="val 6917"/>
              <a:gd name="adj2" fmla="val 51626"/>
            </a:avLst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82630" y="2173669"/>
            <a:ext cx="8974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? к.</a:t>
            </a:r>
            <a:endParaRPr lang="ru-RU" sz="3600" dirty="0"/>
          </a:p>
        </p:txBody>
      </p:sp>
      <p:pic>
        <p:nvPicPr>
          <p:cNvPr id="1026" name="Picture 2" descr="D:\1 клас\2 Матем\1 УРОКИ Листопад\4 Задачі\№078 Аналіз умови задачі\2024-02-05_23070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82" y="4386157"/>
            <a:ext cx="4356001" cy="1886466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D:\Картинки до тестів\Людина\Дівча з олівцем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135" y="3590922"/>
            <a:ext cx="3569514" cy="316344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76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27" grpId="0"/>
      <p:bldP spid="51" grpId="0"/>
      <p:bldP spid="3" grpId="0"/>
      <p:bldP spid="54" grpId="0"/>
      <p:bldP spid="56" grpId="0" animBg="1"/>
      <p:bldP spid="57" grpId="0"/>
      <p:bldP spid="58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478729" y="2992469"/>
            <a:ext cx="3553153" cy="804205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4000" dirty="0">
                <a:solidFill>
                  <a:srgbClr val="7030A0"/>
                </a:solidFill>
              </a:rPr>
              <a:t>7 кг      2 кг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29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2204390" y="531322"/>
            <a:ext cx="8732066" cy="92736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Порівнюємо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31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1" y="899211"/>
            <a:ext cx="1922294" cy="424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491800" y="1794388"/>
            <a:ext cx="3553153" cy="804205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4000" dirty="0">
                <a:solidFill>
                  <a:srgbClr val="7030A0"/>
                </a:solidFill>
              </a:rPr>
              <a:t>5 см      9 см</a:t>
            </a: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21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10394719" y="3852777"/>
            <a:ext cx="1729709" cy="267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060868" y="1820104"/>
            <a:ext cx="415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&lt;</a:t>
            </a:r>
            <a:endParaRPr lang="uk-UA" sz="48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27867" y="1767595"/>
            <a:ext cx="3553153" cy="804205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4000" dirty="0">
                <a:solidFill>
                  <a:srgbClr val="7030A0"/>
                </a:solidFill>
              </a:rPr>
              <a:t>10 см      1 см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47796" y="3003563"/>
            <a:ext cx="415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&gt;</a:t>
            </a:r>
            <a:endParaRPr lang="uk-UA" sz="48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378454" y="1767596"/>
            <a:ext cx="415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&gt;</a:t>
            </a:r>
            <a:endParaRPr lang="uk-UA" sz="48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5160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70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41566" y="3003563"/>
            <a:ext cx="3553153" cy="804205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4000" dirty="0">
                <a:solidFill>
                  <a:srgbClr val="7030A0"/>
                </a:solidFill>
              </a:rPr>
              <a:t>4 кг      8 кг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91799" y="4184395"/>
            <a:ext cx="3553153" cy="804205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4000" dirty="0">
                <a:solidFill>
                  <a:srgbClr val="7030A0"/>
                </a:solidFill>
              </a:rPr>
              <a:t>10 л      3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uk-UA" sz="4000" dirty="0">
                <a:solidFill>
                  <a:srgbClr val="7030A0"/>
                </a:solidFill>
              </a:rPr>
              <a:t>л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41565" y="4158940"/>
            <a:ext cx="3553153" cy="804205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4000" dirty="0">
                <a:solidFill>
                  <a:srgbClr val="7030A0"/>
                </a:solidFill>
              </a:rPr>
              <a:t>5 л      6 л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58178" y="4157603"/>
            <a:ext cx="415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&gt;</a:t>
            </a:r>
            <a:endParaRPr lang="uk-UA" sz="48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410633" y="2965677"/>
            <a:ext cx="415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&lt;</a:t>
            </a:r>
            <a:endParaRPr lang="uk-UA" sz="48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410633" y="4137169"/>
            <a:ext cx="415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&lt;</a:t>
            </a:r>
            <a:endParaRPr lang="uk-UA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40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9" grpId="0"/>
      <p:bldP spid="37" grpId="0"/>
      <p:bldP spid="24" grpId="0"/>
      <p:bldP spid="26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949540" y="494528"/>
            <a:ext cx="8732066" cy="71378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Обчислюю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6" name="Picture 6" descr="Mr Peabody Stickers | Redbubble">
            <a:extLst>
              <a:ext uri="{FF2B5EF4-FFF2-40B4-BE49-F238E27FC236}">
                <a16:creationId xmlns="" xmlns:a16="http://schemas.microsoft.com/office/drawing/2014/main" id="{3B261840-1976-9763-6901-C83D403BF6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18630"/>
          <a:stretch/>
        </p:blipFill>
        <p:spPr bwMode="auto">
          <a:xfrm flipH="1">
            <a:off x="-168994" y="2856988"/>
            <a:ext cx="2118534" cy="312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AC2FCEAD-8915-7416-BFBF-C93C20B86ABC}"/>
              </a:ext>
            </a:extLst>
          </p:cNvPr>
          <p:cNvSpPr/>
          <p:nvPr/>
        </p:nvSpPr>
        <p:spPr>
          <a:xfrm>
            <a:off x="2730991" y="1222950"/>
            <a:ext cx="6125689" cy="47797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У кожній різниці назви зменшуване та від</a:t>
            </a:r>
            <a:r>
              <a:rPr lang="en-US" sz="2000" b="1" dirty="0">
                <a:solidFill>
                  <a:srgbClr val="7030A0"/>
                </a:solidFill>
              </a:rPr>
              <a:t>’</a:t>
            </a:r>
            <a:r>
              <a:rPr lang="uk-UA" sz="2000" b="1" dirty="0" err="1">
                <a:solidFill>
                  <a:srgbClr val="7030A0"/>
                </a:solidFill>
              </a:rPr>
              <a:t>ємники</a:t>
            </a:r>
            <a:r>
              <a:rPr lang="uk-UA" sz="2000" b="1" dirty="0">
                <a:solidFill>
                  <a:srgbClr val="7030A0"/>
                </a:solidFill>
              </a:rPr>
              <a:t>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19863" y="2173085"/>
            <a:ext cx="3181557" cy="616653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4000" dirty="0" smtClean="0">
                <a:solidFill>
                  <a:srgbClr val="7030A0"/>
                </a:solidFill>
              </a:rPr>
              <a:t>4 </a:t>
            </a:r>
            <a:r>
              <a:rPr lang="uk-UA" sz="4000" dirty="0">
                <a:solidFill>
                  <a:srgbClr val="7030A0"/>
                </a:solidFill>
              </a:rPr>
              <a:t>– </a:t>
            </a:r>
            <a:r>
              <a:rPr lang="uk-UA" sz="4000" dirty="0" smtClean="0">
                <a:solidFill>
                  <a:srgbClr val="7030A0"/>
                </a:solidFill>
              </a:rPr>
              <a:t>1 </a:t>
            </a:r>
            <a:r>
              <a:rPr lang="uk-UA" sz="4000" dirty="0">
                <a:solidFill>
                  <a:srgbClr val="7030A0"/>
                </a:solidFill>
              </a:rPr>
              <a:t>– 1 = 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9638" y="1793494"/>
            <a:ext cx="415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09692" y="2110917"/>
            <a:ext cx="415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30991" y="3298371"/>
            <a:ext cx="3181557" cy="59227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4000" dirty="0">
                <a:solidFill>
                  <a:srgbClr val="7030A0"/>
                </a:solidFill>
              </a:rPr>
              <a:t>6 – 3 – 3 = 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91892" y="2788812"/>
            <a:ext cx="415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42308" y="3298371"/>
            <a:ext cx="415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30991" y="4317527"/>
            <a:ext cx="3181557" cy="648460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4000" dirty="0">
                <a:solidFill>
                  <a:srgbClr val="7030A0"/>
                </a:solidFill>
              </a:rPr>
              <a:t>10 – 2 – 3 = 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55829" y="3817215"/>
            <a:ext cx="415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8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60110" y="4427639"/>
            <a:ext cx="415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3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5160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71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17477" y="2173085"/>
            <a:ext cx="3181557" cy="584163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4000" dirty="0">
                <a:solidFill>
                  <a:srgbClr val="7030A0"/>
                </a:solidFill>
              </a:rPr>
              <a:t>7 – 2 – 1 = 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12363" y="1700926"/>
            <a:ext cx="415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784016" y="2110916"/>
            <a:ext cx="415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17476" y="3298371"/>
            <a:ext cx="3181557" cy="59227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4000" dirty="0">
                <a:solidFill>
                  <a:srgbClr val="7030A0"/>
                </a:solidFill>
              </a:rPr>
              <a:t>5 – 2 – 2 = 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812363" y="2856988"/>
            <a:ext cx="415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784015" y="3271344"/>
            <a:ext cx="415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062814" y="4318667"/>
            <a:ext cx="3181557" cy="648459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4000" dirty="0">
                <a:solidFill>
                  <a:srgbClr val="7030A0"/>
                </a:solidFill>
              </a:rPr>
              <a:t>8 – 3 – 4 = 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952229" y="3890649"/>
            <a:ext cx="415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783135" y="4320795"/>
            <a:ext cx="415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719863" y="5427372"/>
            <a:ext cx="3181557" cy="648460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4000" dirty="0" smtClean="0">
                <a:solidFill>
                  <a:srgbClr val="7030A0"/>
                </a:solidFill>
              </a:rPr>
              <a:t>8 </a:t>
            </a:r>
            <a:r>
              <a:rPr lang="uk-UA" sz="4000" dirty="0">
                <a:solidFill>
                  <a:srgbClr val="7030A0"/>
                </a:solidFill>
              </a:rPr>
              <a:t>– </a:t>
            </a:r>
            <a:r>
              <a:rPr lang="uk-UA" sz="4000" dirty="0" smtClean="0">
                <a:solidFill>
                  <a:srgbClr val="7030A0"/>
                </a:solidFill>
              </a:rPr>
              <a:t>1 </a:t>
            </a:r>
            <a:r>
              <a:rPr lang="uk-UA" sz="4000" dirty="0">
                <a:solidFill>
                  <a:srgbClr val="7030A0"/>
                </a:solidFill>
              </a:rPr>
              <a:t>– </a:t>
            </a:r>
            <a:r>
              <a:rPr lang="uk-UA" sz="4000" dirty="0" smtClean="0">
                <a:solidFill>
                  <a:srgbClr val="7030A0"/>
                </a:solidFill>
              </a:rPr>
              <a:t>4 </a:t>
            </a:r>
            <a:r>
              <a:rPr lang="uk-UA" sz="4000" dirty="0">
                <a:solidFill>
                  <a:srgbClr val="7030A0"/>
                </a:solidFill>
              </a:rPr>
              <a:t>= 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00720" y="4958646"/>
            <a:ext cx="415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7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427596" y="5427372"/>
            <a:ext cx="415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099051" y="5445600"/>
            <a:ext cx="3181557" cy="648459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4000" dirty="0" smtClean="0">
                <a:solidFill>
                  <a:srgbClr val="7030A0"/>
                </a:solidFill>
              </a:rPr>
              <a:t>9 </a:t>
            </a:r>
            <a:r>
              <a:rPr lang="uk-UA" sz="4000" dirty="0">
                <a:solidFill>
                  <a:srgbClr val="7030A0"/>
                </a:solidFill>
              </a:rPr>
              <a:t>– </a:t>
            </a:r>
            <a:r>
              <a:rPr lang="uk-UA" sz="4000" dirty="0" smtClean="0">
                <a:solidFill>
                  <a:srgbClr val="7030A0"/>
                </a:solidFill>
              </a:rPr>
              <a:t>8 </a:t>
            </a:r>
            <a:r>
              <a:rPr lang="uk-UA" sz="4000" dirty="0">
                <a:solidFill>
                  <a:srgbClr val="7030A0"/>
                </a:solidFill>
              </a:rPr>
              <a:t>– </a:t>
            </a:r>
            <a:r>
              <a:rPr lang="uk-UA" sz="4000" dirty="0" smtClean="0">
                <a:solidFill>
                  <a:srgbClr val="7030A0"/>
                </a:solidFill>
              </a:rPr>
              <a:t>1 </a:t>
            </a:r>
            <a:r>
              <a:rPr lang="uk-UA" sz="4000" dirty="0">
                <a:solidFill>
                  <a:srgbClr val="7030A0"/>
                </a:solidFill>
              </a:rPr>
              <a:t>= 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952229" y="5073970"/>
            <a:ext cx="415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1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802773" y="5450608"/>
            <a:ext cx="415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0</a:t>
            </a:r>
            <a:endParaRPr lang="uk-UA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93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  <p:bldP spid="19" grpId="0"/>
      <p:bldP spid="21" grpId="0"/>
      <p:bldP spid="22" grpId="0"/>
      <p:bldP spid="30" grpId="0"/>
      <p:bldP spid="31" grpId="0"/>
      <p:bldP spid="33" grpId="0"/>
      <p:bldP spid="35" grpId="0"/>
      <p:bldP spid="37" grpId="0"/>
      <p:bldP spid="38" grpId="0"/>
      <p:bldP spid="40" grpId="0"/>
      <p:bldP spid="41" grpId="0"/>
      <p:bldP spid="43" grpId="0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52"/>
          <p:cNvSpPr/>
          <p:nvPr/>
        </p:nvSpPr>
        <p:spPr>
          <a:xfrm>
            <a:off x="2086339" y="443085"/>
            <a:ext cx="8732066" cy="77852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Розшифровка та розгадування прикладів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3232FB68-D354-840D-37CA-43529F2ED854}"/>
              </a:ext>
            </a:extLst>
          </p:cNvPr>
          <p:cNvSpPr txBox="1"/>
          <p:nvPr/>
        </p:nvSpPr>
        <p:spPr>
          <a:xfrm>
            <a:off x="2754598" y="1788382"/>
            <a:ext cx="590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x-none" sz="36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756E9227-D754-E9B9-4C27-24942E459A9F}"/>
              </a:ext>
            </a:extLst>
          </p:cNvPr>
          <p:cNvSpPr txBox="1"/>
          <p:nvPr/>
        </p:nvSpPr>
        <p:spPr>
          <a:xfrm>
            <a:off x="2764468" y="2811176"/>
            <a:ext cx="590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x-none" sz="36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88C0E84A-1E47-0DA6-9C1D-D2C7C39447D5}"/>
              </a:ext>
            </a:extLst>
          </p:cNvPr>
          <p:cNvSpPr txBox="1"/>
          <p:nvPr/>
        </p:nvSpPr>
        <p:spPr>
          <a:xfrm>
            <a:off x="2754598" y="3696811"/>
            <a:ext cx="590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x-none" sz="36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749BB51C-A2A5-EC1C-A23F-FEACE388ED89}"/>
              </a:ext>
            </a:extLst>
          </p:cNvPr>
          <p:cNvSpPr txBox="1"/>
          <p:nvPr/>
        </p:nvSpPr>
        <p:spPr>
          <a:xfrm>
            <a:off x="2718902" y="4579257"/>
            <a:ext cx="590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x-none" sz="36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4700C893-A32F-DC87-779B-A1DA0A827205}"/>
              </a:ext>
            </a:extLst>
          </p:cNvPr>
          <p:cNvSpPr txBox="1"/>
          <p:nvPr/>
        </p:nvSpPr>
        <p:spPr>
          <a:xfrm>
            <a:off x="2716153" y="5513322"/>
            <a:ext cx="590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36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ECB54B1B-C333-A932-8CF0-294C2D05D5EF}"/>
              </a:ext>
            </a:extLst>
          </p:cNvPr>
          <p:cNvSpPr txBox="1"/>
          <p:nvPr/>
        </p:nvSpPr>
        <p:spPr>
          <a:xfrm>
            <a:off x="6688238" y="1102052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459D9A59-9369-1B08-93D8-770D12A80AC3}"/>
              </a:ext>
            </a:extLst>
          </p:cNvPr>
          <p:cNvSpPr txBox="1"/>
          <p:nvPr/>
        </p:nvSpPr>
        <p:spPr>
          <a:xfrm>
            <a:off x="8574176" y="1102052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Прямокутник 6">
            <a:extLst>
              <a:ext uri="{FF2B5EF4-FFF2-40B4-BE49-F238E27FC236}">
                <a16:creationId xmlns="" xmlns:a16="http://schemas.microsoft.com/office/drawing/2014/main" id="{1CCB1D8A-E705-0CAF-5BB0-B8403E8723A9}"/>
              </a:ext>
            </a:extLst>
          </p:cNvPr>
          <p:cNvSpPr/>
          <p:nvPr/>
        </p:nvSpPr>
        <p:spPr>
          <a:xfrm>
            <a:off x="9437402" y="1233922"/>
            <a:ext cx="687952" cy="68198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AB3C2876-F32B-A2AA-183A-869D61CC81B9}"/>
              </a:ext>
            </a:extLst>
          </p:cNvPr>
          <p:cNvSpPr txBox="1"/>
          <p:nvPr/>
        </p:nvSpPr>
        <p:spPr>
          <a:xfrm>
            <a:off x="9535346" y="1067082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2024814F-7499-4568-93F7-B15D7CB53BAF}"/>
              </a:ext>
            </a:extLst>
          </p:cNvPr>
          <p:cNvSpPr txBox="1"/>
          <p:nvPr/>
        </p:nvSpPr>
        <p:spPr>
          <a:xfrm>
            <a:off x="6688238" y="2249585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5D17C07E-D6C3-DAE6-2A51-975C11D8BB13}"/>
              </a:ext>
            </a:extLst>
          </p:cNvPr>
          <p:cNvSpPr txBox="1"/>
          <p:nvPr/>
        </p:nvSpPr>
        <p:spPr>
          <a:xfrm>
            <a:off x="8574176" y="2249585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Прямокутник 55">
            <a:extLst>
              <a:ext uri="{FF2B5EF4-FFF2-40B4-BE49-F238E27FC236}">
                <a16:creationId xmlns="" xmlns:a16="http://schemas.microsoft.com/office/drawing/2014/main" id="{3823C677-A4ED-0815-BEB6-FBFF95F2B064}"/>
              </a:ext>
            </a:extLst>
          </p:cNvPr>
          <p:cNvSpPr/>
          <p:nvPr/>
        </p:nvSpPr>
        <p:spPr>
          <a:xfrm>
            <a:off x="9437402" y="2381455"/>
            <a:ext cx="687952" cy="68198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BBBA78E5-AF3D-CC49-4275-A987A80599F8}"/>
              </a:ext>
            </a:extLst>
          </p:cNvPr>
          <p:cNvSpPr txBox="1"/>
          <p:nvPr/>
        </p:nvSpPr>
        <p:spPr>
          <a:xfrm>
            <a:off x="9535346" y="2214615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3647F4CD-3AF2-84FC-AEA5-BCD243408685}"/>
              </a:ext>
            </a:extLst>
          </p:cNvPr>
          <p:cNvSpPr txBox="1"/>
          <p:nvPr/>
        </p:nvSpPr>
        <p:spPr>
          <a:xfrm>
            <a:off x="6688238" y="3397118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8216BA16-935E-D54C-AE1C-5DC7C016C093}"/>
              </a:ext>
            </a:extLst>
          </p:cNvPr>
          <p:cNvSpPr txBox="1"/>
          <p:nvPr/>
        </p:nvSpPr>
        <p:spPr>
          <a:xfrm>
            <a:off x="8574176" y="3397118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Прямокутник 59">
            <a:extLst>
              <a:ext uri="{FF2B5EF4-FFF2-40B4-BE49-F238E27FC236}">
                <a16:creationId xmlns="" xmlns:a16="http://schemas.microsoft.com/office/drawing/2014/main" id="{311FAE4B-C5B8-CC44-D3DC-A4B987F781B7}"/>
              </a:ext>
            </a:extLst>
          </p:cNvPr>
          <p:cNvSpPr/>
          <p:nvPr/>
        </p:nvSpPr>
        <p:spPr>
          <a:xfrm>
            <a:off x="9437402" y="3528988"/>
            <a:ext cx="687952" cy="68198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2C4A0576-C07E-09DA-3F1F-C977B3AF5715}"/>
              </a:ext>
            </a:extLst>
          </p:cNvPr>
          <p:cNvSpPr txBox="1"/>
          <p:nvPr/>
        </p:nvSpPr>
        <p:spPr>
          <a:xfrm>
            <a:off x="9535346" y="3362148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1403A985-3625-AE30-1B4F-06183F8EAF38}"/>
              </a:ext>
            </a:extLst>
          </p:cNvPr>
          <p:cNvSpPr txBox="1"/>
          <p:nvPr/>
        </p:nvSpPr>
        <p:spPr>
          <a:xfrm>
            <a:off x="6688238" y="4509681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BE048736-568F-C924-9A96-FA0B78D37252}"/>
              </a:ext>
            </a:extLst>
          </p:cNvPr>
          <p:cNvSpPr txBox="1"/>
          <p:nvPr/>
        </p:nvSpPr>
        <p:spPr>
          <a:xfrm>
            <a:off x="8574176" y="4509681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Прямокутник 63">
            <a:extLst>
              <a:ext uri="{FF2B5EF4-FFF2-40B4-BE49-F238E27FC236}">
                <a16:creationId xmlns="" xmlns:a16="http://schemas.microsoft.com/office/drawing/2014/main" id="{7280411C-6539-679D-F448-896194F3B4C0}"/>
              </a:ext>
            </a:extLst>
          </p:cNvPr>
          <p:cNvSpPr/>
          <p:nvPr/>
        </p:nvSpPr>
        <p:spPr>
          <a:xfrm>
            <a:off x="9437402" y="4641551"/>
            <a:ext cx="687952" cy="68198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575EF724-45C2-A3EC-D293-63E3DFD3808D}"/>
              </a:ext>
            </a:extLst>
          </p:cNvPr>
          <p:cNvSpPr txBox="1"/>
          <p:nvPr/>
        </p:nvSpPr>
        <p:spPr>
          <a:xfrm>
            <a:off x="9535346" y="4474711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61640128-054B-A079-F3BA-8FBEAEC1AC0F}"/>
              </a:ext>
            </a:extLst>
          </p:cNvPr>
          <p:cNvSpPr txBox="1"/>
          <p:nvPr/>
        </p:nvSpPr>
        <p:spPr>
          <a:xfrm>
            <a:off x="6688238" y="5695602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8DA05A09-669C-6078-6451-83DED49EBD60}"/>
              </a:ext>
            </a:extLst>
          </p:cNvPr>
          <p:cNvSpPr txBox="1"/>
          <p:nvPr/>
        </p:nvSpPr>
        <p:spPr>
          <a:xfrm>
            <a:off x="8604120" y="5686460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Прямокутник 67">
            <a:extLst>
              <a:ext uri="{FF2B5EF4-FFF2-40B4-BE49-F238E27FC236}">
                <a16:creationId xmlns="" xmlns:a16="http://schemas.microsoft.com/office/drawing/2014/main" id="{EE6D4C0F-9A87-B899-8F7A-61DD5C660593}"/>
              </a:ext>
            </a:extLst>
          </p:cNvPr>
          <p:cNvSpPr/>
          <p:nvPr/>
        </p:nvSpPr>
        <p:spPr>
          <a:xfrm>
            <a:off x="9437402" y="5862442"/>
            <a:ext cx="687952" cy="68198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B249686C-7670-9F5D-8373-BC9678D06730}"/>
              </a:ext>
            </a:extLst>
          </p:cNvPr>
          <p:cNvSpPr txBox="1"/>
          <p:nvPr/>
        </p:nvSpPr>
        <p:spPr>
          <a:xfrm>
            <a:off x="9535346" y="5695602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" name="Прямокутник: округлені кути 7">
            <a:extLst>
              <a:ext uri="{FF2B5EF4-FFF2-40B4-BE49-F238E27FC236}">
                <a16:creationId xmlns="" xmlns:a16="http://schemas.microsoft.com/office/drawing/2014/main" id="{09556C6C-5D02-9FA6-D6DB-078C8B7F4C2E}"/>
              </a:ext>
            </a:extLst>
          </p:cNvPr>
          <p:cNvSpPr/>
          <p:nvPr/>
        </p:nvSpPr>
        <p:spPr>
          <a:xfrm>
            <a:off x="1289643" y="1320402"/>
            <a:ext cx="2259010" cy="5341157"/>
          </a:xfrm>
          <a:prstGeom prst="roundRect">
            <a:avLst/>
          </a:prstGeom>
          <a:noFill/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0" name="Овал 79">
            <a:extLst>
              <a:ext uri="{FF2B5EF4-FFF2-40B4-BE49-F238E27FC236}">
                <a16:creationId xmlns="" xmlns:a16="http://schemas.microsoft.com/office/drawing/2014/main" id="{11F7CA7D-B084-273C-35D7-EDFE1414D4F2}"/>
              </a:ext>
            </a:extLst>
          </p:cNvPr>
          <p:cNvSpPr/>
          <p:nvPr/>
        </p:nvSpPr>
        <p:spPr>
          <a:xfrm>
            <a:off x="1713586" y="1762879"/>
            <a:ext cx="669850" cy="680508"/>
          </a:xfrm>
          <a:prstGeom prst="ellipse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1" name="Прямокутник 2">
            <a:extLst>
              <a:ext uri="{FF2B5EF4-FFF2-40B4-BE49-F238E27FC236}">
                <a16:creationId xmlns="" xmlns:a16="http://schemas.microsoft.com/office/drawing/2014/main" id="{18DF3EB4-3BA6-EAAA-17CB-31334DE31E6B}"/>
              </a:ext>
            </a:extLst>
          </p:cNvPr>
          <p:cNvSpPr/>
          <p:nvPr/>
        </p:nvSpPr>
        <p:spPr>
          <a:xfrm>
            <a:off x="1713047" y="2680901"/>
            <a:ext cx="706101" cy="668262"/>
          </a:xfrm>
          <a:prstGeom prst="rect">
            <a:avLst/>
          </a:prstGeom>
          <a:gradFill flip="none" rotWithShape="1">
            <a:gsLst>
              <a:gs pos="0">
                <a:srgbClr val="0066FF">
                  <a:tint val="66000"/>
                  <a:satMod val="160000"/>
                </a:srgbClr>
              </a:gs>
              <a:gs pos="50000">
                <a:srgbClr val="0066FF">
                  <a:tint val="44500"/>
                  <a:satMod val="160000"/>
                </a:srgbClr>
              </a:gs>
              <a:gs pos="100000">
                <a:srgbClr val="0066FF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2" name="Прямокутник 51">
            <a:extLst>
              <a:ext uri="{FF2B5EF4-FFF2-40B4-BE49-F238E27FC236}">
                <a16:creationId xmlns="" xmlns:a16="http://schemas.microsoft.com/office/drawing/2014/main" id="{C717A7F9-17F7-0C0C-7833-4BD7508AAF47}"/>
              </a:ext>
            </a:extLst>
          </p:cNvPr>
          <p:cNvSpPr/>
          <p:nvPr/>
        </p:nvSpPr>
        <p:spPr>
          <a:xfrm>
            <a:off x="1713047" y="3714521"/>
            <a:ext cx="746585" cy="500208"/>
          </a:xfrm>
          <a:prstGeom prst="rect">
            <a:avLst/>
          </a:prstGeom>
          <a:solidFill>
            <a:srgbClr val="00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3" name="Рівнобедрений трикутник 4">
            <a:extLst>
              <a:ext uri="{FF2B5EF4-FFF2-40B4-BE49-F238E27FC236}">
                <a16:creationId xmlns="" xmlns:a16="http://schemas.microsoft.com/office/drawing/2014/main" id="{34D17CA4-0D9C-A936-EAB0-B2EB1C0197EC}"/>
              </a:ext>
            </a:extLst>
          </p:cNvPr>
          <p:cNvSpPr/>
          <p:nvPr/>
        </p:nvSpPr>
        <p:spPr>
          <a:xfrm>
            <a:off x="1733068" y="4452243"/>
            <a:ext cx="746585" cy="725700"/>
          </a:xfrm>
          <a:prstGeom prst="triangle">
            <a:avLst/>
          </a:prstGeom>
          <a:solidFill>
            <a:srgbClr val="EC008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4" name="Овал 83">
            <a:extLst>
              <a:ext uri="{FF2B5EF4-FFF2-40B4-BE49-F238E27FC236}">
                <a16:creationId xmlns="" xmlns:a16="http://schemas.microsoft.com/office/drawing/2014/main" id="{843A6183-634C-B925-F0AA-519E4A58B2AF}"/>
              </a:ext>
            </a:extLst>
          </p:cNvPr>
          <p:cNvSpPr/>
          <p:nvPr/>
        </p:nvSpPr>
        <p:spPr>
          <a:xfrm>
            <a:off x="1593130" y="5514722"/>
            <a:ext cx="1026459" cy="596731"/>
          </a:xfrm>
          <a:prstGeom prst="ellipse">
            <a:avLst/>
          </a:prstGeom>
          <a:solidFill>
            <a:srgbClr val="00AEE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5" name="Рівнобедрений трикутник 78">
            <a:extLst>
              <a:ext uri="{FF2B5EF4-FFF2-40B4-BE49-F238E27FC236}">
                <a16:creationId xmlns="" xmlns:a16="http://schemas.microsoft.com/office/drawing/2014/main" id="{F19FA758-503C-5D2D-D7A2-207C8A50F7B0}"/>
              </a:ext>
            </a:extLst>
          </p:cNvPr>
          <p:cNvSpPr/>
          <p:nvPr/>
        </p:nvSpPr>
        <p:spPr>
          <a:xfrm>
            <a:off x="5637477" y="1221614"/>
            <a:ext cx="746585" cy="725700"/>
          </a:xfrm>
          <a:prstGeom prst="triangle">
            <a:avLst/>
          </a:prstGeom>
          <a:solidFill>
            <a:srgbClr val="EC008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6" name="Прямокутник 79">
            <a:extLst>
              <a:ext uri="{FF2B5EF4-FFF2-40B4-BE49-F238E27FC236}">
                <a16:creationId xmlns="" xmlns:a16="http://schemas.microsoft.com/office/drawing/2014/main" id="{87E8B9B5-F6F4-CF34-B938-0B8E99465F32}"/>
              </a:ext>
            </a:extLst>
          </p:cNvPr>
          <p:cNvSpPr/>
          <p:nvPr/>
        </p:nvSpPr>
        <p:spPr>
          <a:xfrm>
            <a:off x="7550788" y="1424814"/>
            <a:ext cx="746585" cy="500208"/>
          </a:xfrm>
          <a:prstGeom prst="rect">
            <a:avLst/>
          </a:prstGeom>
          <a:solidFill>
            <a:srgbClr val="00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7" name="Овал 86">
            <a:extLst>
              <a:ext uri="{FF2B5EF4-FFF2-40B4-BE49-F238E27FC236}">
                <a16:creationId xmlns="" xmlns:a16="http://schemas.microsoft.com/office/drawing/2014/main" id="{DCD826D4-A95F-4277-0FF6-E1D379946DD8}"/>
              </a:ext>
            </a:extLst>
          </p:cNvPr>
          <p:cNvSpPr/>
          <p:nvPr/>
        </p:nvSpPr>
        <p:spPr>
          <a:xfrm>
            <a:off x="5476198" y="2482395"/>
            <a:ext cx="1026459" cy="596731"/>
          </a:xfrm>
          <a:prstGeom prst="ellipse">
            <a:avLst/>
          </a:prstGeom>
          <a:solidFill>
            <a:srgbClr val="00AEE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8" name="Овал 87">
            <a:extLst>
              <a:ext uri="{FF2B5EF4-FFF2-40B4-BE49-F238E27FC236}">
                <a16:creationId xmlns="" xmlns:a16="http://schemas.microsoft.com/office/drawing/2014/main" id="{93FAFD24-A773-13F6-B734-E467EB5E963A}"/>
              </a:ext>
            </a:extLst>
          </p:cNvPr>
          <p:cNvSpPr/>
          <p:nvPr/>
        </p:nvSpPr>
        <p:spPr>
          <a:xfrm>
            <a:off x="7630999" y="2352591"/>
            <a:ext cx="669850" cy="680508"/>
          </a:xfrm>
          <a:prstGeom prst="ellipse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9" name="Прямокутник 82">
            <a:extLst>
              <a:ext uri="{FF2B5EF4-FFF2-40B4-BE49-F238E27FC236}">
                <a16:creationId xmlns="" xmlns:a16="http://schemas.microsoft.com/office/drawing/2014/main" id="{630EC589-C7C0-A186-E639-6881082B8B7C}"/>
              </a:ext>
            </a:extLst>
          </p:cNvPr>
          <p:cNvSpPr/>
          <p:nvPr/>
        </p:nvSpPr>
        <p:spPr>
          <a:xfrm>
            <a:off x="5663668" y="3570818"/>
            <a:ext cx="706101" cy="668262"/>
          </a:xfrm>
          <a:prstGeom prst="rect">
            <a:avLst/>
          </a:prstGeom>
          <a:gradFill flip="none" rotWithShape="1">
            <a:gsLst>
              <a:gs pos="0">
                <a:srgbClr val="0066FF">
                  <a:tint val="66000"/>
                  <a:satMod val="160000"/>
                </a:srgbClr>
              </a:gs>
              <a:gs pos="50000">
                <a:srgbClr val="0066FF">
                  <a:tint val="44500"/>
                  <a:satMod val="160000"/>
                </a:srgbClr>
              </a:gs>
              <a:gs pos="100000">
                <a:srgbClr val="0066FF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0" name="Рівнобедрений трикутник 83">
            <a:extLst>
              <a:ext uri="{FF2B5EF4-FFF2-40B4-BE49-F238E27FC236}">
                <a16:creationId xmlns="" xmlns:a16="http://schemas.microsoft.com/office/drawing/2014/main" id="{FB7211AD-0AF2-A3B7-BDC4-F0D564760110}"/>
              </a:ext>
            </a:extLst>
          </p:cNvPr>
          <p:cNvSpPr/>
          <p:nvPr/>
        </p:nvSpPr>
        <p:spPr>
          <a:xfrm>
            <a:off x="7660211" y="3460668"/>
            <a:ext cx="746585" cy="725700"/>
          </a:xfrm>
          <a:prstGeom prst="triangle">
            <a:avLst/>
          </a:prstGeom>
          <a:solidFill>
            <a:srgbClr val="EC008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1" name="Прямокутник 84">
            <a:extLst>
              <a:ext uri="{FF2B5EF4-FFF2-40B4-BE49-F238E27FC236}">
                <a16:creationId xmlns="" xmlns:a16="http://schemas.microsoft.com/office/drawing/2014/main" id="{9736B290-FE86-D56F-9EB8-A25662AB6300}"/>
              </a:ext>
            </a:extLst>
          </p:cNvPr>
          <p:cNvSpPr/>
          <p:nvPr/>
        </p:nvSpPr>
        <p:spPr>
          <a:xfrm>
            <a:off x="5668435" y="4744236"/>
            <a:ext cx="746585" cy="500208"/>
          </a:xfrm>
          <a:prstGeom prst="rect">
            <a:avLst/>
          </a:prstGeom>
          <a:solidFill>
            <a:srgbClr val="00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2" name="Прямокутник 85">
            <a:extLst>
              <a:ext uri="{FF2B5EF4-FFF2-40B4-BE49-F238E27FC236}">
                <a16:creationId xmlns="" xmlns:a16="http://schemas.microsoft.com/office/drawing/2014/main" id="{0502B593-5749-A8CD-7C61-4389ABF6742A}"/>
              </a:ext>
            </a:extLst>
          </p:cNvPr>
          <p:cNvSpPr/>
          <p:nvPr/>
        </p:nvSpPr>
        <p:spPr>
          <a:xfrm>
            <a:off x="7649408" y="4579306"/>
            <a:ext cx="706101" cy="668262"/>
          </a:xfrm>
          <a:prstGeom prst="rect">
            <a:avLst/>
          </a:prstGeom>
          <a:gradFill flip="none" rotWithShape="1">
            <a:gsLst>
              <a:gs pos="0">
                <a:srgbClr val="0066FF">
                  <a:tint val="66000"/>
                  <a:satMod val="160000"/>
                </a:srgbClr>
              </a:gs>
              <a:gs pos="50000">
                <a:srgbClr val="0066FF">
                  <a:tint val="44500"/>
                  <a:satMod val="160000"/>
                </a:srgbClr>
              </a:gs>
              <a:gs pos="100000">
                <a:srgbClr val="0066FF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3" name="Овал 92">
            <a:extLst>
              <a:ext uri="{FF2B5EF4-FFF2-40B4-BE49-F238E27FC236}">
                <a16:creationId xmlns="" xmlns:a16="http://schemas.microsoft.com/office/drawing/2014/main" id="{40911AB5-64F2-3091-C836-96CB81A655C2}"/>
              </a:ext>
            </a:extLst>
          </p:cNvPr>
          <p:cNvSpPr/>
          <p:nvPr/>
        </p:nvSpPr>
        <p:spPr>
          <a:xfrm>
            <a:off x="5675845" y="5856212"/>
            <a:ext cx="669850" cy="680508"/>
          </a:xfrm>
          <a:prstGeom prst="ellipse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4" name="Овал 93">
            <a:extLst>
              <a:ext uri="{FF2B5EF4-FFF2-40B4-BE49-F238E27FC236}">
                <a16:creationId xmlns="" xmlns:a16="http://schemas.microsoft.com/office/drawing/2014/main" id="{D56C1F96-A829-9DE1-F00A-C9AD88875C62}"/>
              </a:ext>
            </a:extLst>
          </p:cNvPr>
          <p:cNvSpPr/>
          <p:nvPr/>
        </p:nvSpPr>
        <p:spPr>
          <a:xfrm>
            <a:off x="7412981" y="5905067"/>
            <a:ext cx="1026459" cy="596731"/>
          </a:xfrm>
          <a:prstGeom prst="ellipse">
            <a:avLst/>
          </a:prstGeom>
          <a:solidFill>
            <a:srgbClr val="00AEE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26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6" grpId="0"/>
      <p:bldP spid="70" grpId="0"/>
      <p:bldP spid="74" grpId="0"/>
      <p:bldP spid="7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07363" y="494529"/>
            <a:ext cx="9727896" cy="74644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Цікава задача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59FF545-05CE-BA9B-5F66-6CAD5FAC7B44}"/>
              </a:ext>
            </a:extLst>
          </p:cNvPr>
          <p:cNvSpPr txBox="1"/>
          <p:nvPr/>
        </p:nvSpPr>
        <p:spPr>
          <a:xfrm>
            <a:off x="1207362" y="1446650"/>
            <a:ext cx="9727896" cy="17543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3600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>
                <a:solidFill>
                  <a:schemeClr val="bg1"/>
                </a:solidFill>
              </a:rPr>
              <a:t>У </a:t>
            </a:r>
            <a:r>
              <a:rPr lang="ru-RU" dirty="0" err="1">
                <a:solidFill>
                  <a:schemeClr val="bg1"/>
                </a:solidFill>
              </a:rPr>
              <a:t>пакеті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лежить</a:t>
            </a:r>
            <a:r>
              <a:rPr lang="ru-RU" dirty="0">
                <a:solidFill>
                  <a:schemeClr val="bg1"/>
                </a:solidFill>
              </a:rPr>
              <a:t> 6 </a:t>
            </a:r>
            <a:r>
              <a:rPr lang="ru-RU" dirty="0" err="1">
                <a:solidFill>
                  <a:schemeClr val="bg1"/>
                </a:solidFill>
              </a:rPr>
              <a:t>яблук</a:t>
            </a:r>
            <a:r>
              <a:rPr lang="ru-RU" dirty="0">
                <a:solidFill>
                  <a:schemeClr val="bg1"/>
                </a:solidFill>
              </a:rPr>
              <a:t>. Як </a:t>
            </a:r>
            <a:r>
              <a:rPr lang="ru-RU" dirty="0" err="1">
                <a:solidFill>
                  <a:schemeClr val="bg1"/>
                </a:solidFill>
              </a:rPr>
              <a:t>розділити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ці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яблука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між</a:t>
            </a:r>
            <a:r>
              <a:rPr lang="ru-RU" dirty="0">
                <a:solidFill>
                  <a:schemeClr val="bg1"/>
                </a:solidFill>
              </a:rPr>
              <a:t> 6 </a:t>
            </a:r>
            <a:r>
              <a:rPr lang="ru-RU" dirty="0" err="1">
                <a:solidFill>
                  <a:schemeClr val="bg1"/>
                </a:solidFill>
              </a:rPr>
              <a:t>дівчатами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щоб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кожній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дісталось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яблуко</a:t>
            </a:r>
            <a:r>
              <a:rPr lang="ru-RU" dirty="0">
                <a:solidFill>
                  <a:schemeClr val="bg1"/>
                </a:solidFill>
              </a:rPr>
              <a:t> й </a:t>
            </a:r>
            <a:r>
              <a:rPr lang="ru-RU" dirty="0" err="1">
                <a:solidFill>
                  <a:schemeClr val="bg1"/>
                </a:solidFill>
              </a:rPr>
              <a:t>одне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залишилось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пакеті</a:t>
            </a:r>
            <a:r>
              <a:rPr lang="ru-RU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5926319-86D9-8F79-FAF0-C20F1B516BC7}"/>
              </a:ext>
            </a:extLst>
          </p:cNvPr>
          <p:cNvSpPr txBox="1"/>
          <p:nvPr/>
        </p:nvSpPr>
        <p:spPr>
          <a:xfrm>
            <a:off x="2523835" y="3506874"/>
            <a:ext cx="5763491" cy="179399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3600" b="1" dirty="0" err="1">
                <a:solidFill>
                  <a:schemeClr val="accent6">
                    <a:lumMod val="75000"/>
                  </a:schemeClr>
                </a:solidFill>
              </a:rPr>
              <a:t>Одній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 з </a:t>
            </a:r>
            <a:r>
              <a:rPr lang="ru-RU" sz="3600" b="1" dirty="0" err="1">
                <a:solidFill>
                  <a:schemeClr val="accent6">
                    <a:lumMod val="75000"/>
                  </a:schemeClr>
                </a:solidFill>
              </a:rPr>
              <a:t>дівчат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6">
                    <a:lumMod val="75000"/>
                  </a:schemeClr>
                </a:solidFill>
              </a:rPr>
              <a:t>слід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6">
                    <a:lumMod val="75000"/>
                  </a:schemeClr>
                </a:solidFill>
              </a:rPr>
              <a:t>дати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6">
                    <a:lumMod val="75000"/>
                  </a:schemeClr>
                </a:solidFill>
              </a:rPr>
              <a:t>яблуко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 разом з пакетом.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3523DA7A-A61E-095C-F4FC-BE97C3C59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684" y="3536397"/>
            <a:ext cx="2523201" cy="302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Мистер Пибоди с книгой - Приключения мистера Пибоди и Шермана - YouLoveIt.ru">
            <a:extLst>
              <a:ext uri="{FF2B5EF4-FFF2-40B4-BE49-F238E27FC236}">
                <a16:creationId xmlns="" xmlns:a16="http://schemas.microsoft.com/office/drawing/2014/main" id="{03B08700-C30B-8A77-DBF9-D7BD73614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33" y="2997416"/>
            <a:ext cx="1991659" cy="377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25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2263926" y="424085"/>
            <a:ext cx="8811364" cy="76245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>
                <a:solidFill>
                  <a:schemeClr val="bg1"/>
                </a:solidFill>
              </a:rPr>
              <a:t>Online </a:t>
            </a:r>
            <a:r>
              <a:rPr lang="uk-UA" altLang="uk-UA" sz="4000" b="1">
                <a:solidFill>
                  <a:schemeClr val="bg1"/>
                </a:solidFill>
              </a:rPr>
              <a:t>завдання</a:t>
            </a:r>
            <a:endParaRPr lang="en-US" alt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415902" y="1870364"/>
            <a:ext cx="2598052" cy="4538966"/>
          </a:xfrm>
          <a:prstGeom prst="rect">
            <a:avLst/>
          </a:prstGeom>
        </p:spPr>
      </p:pic>
      <p:pic>
        <p:nvPicPr>
          <p:cNvPr id="10" name="Рисунок 9">
            <a:hlinkClick r:id="rId5"/>
            <a:extLst>
              <a:ext uri="{FF2B5EF4-FFF2-40B4-BE49-F238E27FC236}">
                <a16:creationId xmlns="" xmlns:a16="http://schemas.microsoft.com/office/drawing/2014/main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131133" y="2201620"/>
            <a:ext cx="4265586" cy="4587906"/>
          </a:xfrm>
          <a:prstGeom prst="rect">
            <a:avLst/>
          </a:prstGeom>
        </p:spPr>
      </p:pic>
      <p:sp>
        <p:nvSpPr>
          <p:cNvPr id="13" name="Бульбашка прямої мови: прямокутна з округленими кутами 14">
            <a:extLst>
              <a:ext uri="{FF2B5EF4-FFF2-40B4-BE49-F238E27FC236}">
                <a16:creationId xmlns="" xmlns:a16="http://schemas.microsoft.com/office/drawing/2014/main" id="{40C535D8-E54A-66BB-B01B-D0A4914AA87E}"/>
              </a:ext>
            </a:extLst>
          </p:cNvPr>
          <p:cNvSpPr/>
          <p:nvPr/>
        </p:nvSpPr>
        <p:spPr>
          <a:xfrm>
            <a:off x="4972096" y="1339730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40318" y="2201620"/>
            <a:ext cx="1204257" cy="122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6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1372129" y="465585"/>
            <a:ext cx="9621654" cy="83263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Оберіть відповідну цеглинку </a:t>
            </a:r>
            <a:r>
              <a:rPr lang="en-US" sz="3600" b="1" dirty="0">
                <a:solidFill>
                  <a:schemeClr val="bg1"/>
                </a:solidFill>
              </a:rPr>
              <a:t>LEGO</a:t>
            </a:r>
            <a:r>
              <a:rPr lang="uk-UA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004393" y="1298217"/>
            <a:ext cx="105731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4000" b="1" cap="none" spc="0" dirty="0">
                <a:ln/>
                <a:solidFill>
                  <a:schemeClr val="tx2">
                    <a:lumMod val="75000"/>
                  </a:schemeClr>
                </a:solidFill>
                <a:effectLst/>
              </a:rPr>
              <a:t>Цеглинку </a:t>
            </a:r>
            <a:r>
              <a:rPr lang="uk-UA" sz="4000" b="1" dirty="0">
                <a:ln/>
                <a:solidFill>
                  <a:schemeClr val="tx2">
                    <a:lumMod val="75000"/>
                  </a:schemeClr>
                </a:solidFill>
              </a:rPr>
              <a:t>ЛЕГО</a:t>
            </a:r>
            <a:r>
              <a:rPr lang="uk-UA" sz="4000" b="1" cap="none" spc="0" dirty="0">
                <a:ln/>
                <a:solidFill>
                  <a:schemeClr val="tx2">
                    <a:lumMod val="75000"/>
                  </a:schemeClr>
                </a:solidFill>
                <a:effectLst/>
              </a:rPr>
              <a:t> підійміть, зустріч нашу оцініть!</a:t>
            </a:r>
            <a:endParaRPr lang="ru-RU" sz="4000" b="1" cap="none" spc="0" dirty="0">
              <a:ln/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pic>
        <p:nvPicPr>
          <p:cNvPr id="42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03" b="67770"/>
          <a:stretch/>
        </p:blipFill>
        <p:spPr bwMode="auto">
          <a:xfrm>
            <a:off x="4768430" y="5044995"/>
            <a:ext cx="2390087" cy="171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3" t="-466" r="-1010" b="68236"/>
          <a:stretch/>
        </p:blipFill>
        <p:spPr bwMode="auto">
          <a:xfrm>
            <a:off x="177086" y="5044994"/>
            <a:ext cx="2390087" cy="171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" t="31073" r="50112" b="36697"/>
          <a:stretch/>
        </p:blipFill>
        <p:spPr bwMode="auto">
          <a:xfrm>
            <a:off x="7173354" y="5019588"/>
            <a:ext cx="2390087" cy="171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2" t="63097" r="1391" b="4673"/>
          <a:stretch/>
        </p:blipFill>
        <p:spPr bwMode="auto">
          <a:xfrm>
            <a:off x="9409258" y="5053495"/>
            <a:ext cx="2477942" cy="171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03" r="49476"/>
          <a:stretch/>
        </p:blipFill>
        <p:spPr bwMode="auto">
          <a:xfrm>
            <a:off x="2403997" y="5106403"/>
            <a:ext cx="2469564" cy="195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Прямоугольник 46"/>
          <p:cNvSpPr/>
          <p:nvPr/>
        </p:nvSpPr>
        <p:spPr>
          <a:xfrm>
            <a:off x="9398840" y="5851950"/>
            <a:ext cx="24005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складно!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6A66FC8B-76EF-4077-8A8A-18F32CEBD126}"/>
              </a:ext>
            </a:extLst>
          </p:cNvPr>
          <p:cNvSpPr txBox="1"/>
          <p:nvPr/>
        </p:nvSpPr>
        <p:spPr>
          <a:xfrm>
            <a:off x="177086" y="5741164"/>
            <a:ext cx="2084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було легко!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64664" y="5623083"/>
            <a:ext cx="1696172" cy="91940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цікаво!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7B1D2875-BFF4-4440-AAA9-AFE83C9180AA}"/>
              </a:ext>
            </a:extLst>
          </p:cNvPr>
          <p:cNvSpPr txBox="1"/>
          <p:nvPr/>
        </p:nvSpPr>
        <p:spPr>
          <a:xfrm>
            <a:off x="2400879" y="5712799"/>
            <a:ext cx="2194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трошки втомилась/вся!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7B1D2875-BFF4-4440-AAA9-AFE83C9180AA}"/>
              </a:ext>
            </a:extLst>
          </p:cNvPr>
          <p:cNvSpPr txBox="1"/>
          <p:nvPr/>
        </p:nvSpPr>
        <p:spPr>
          <a:xfrm>
            <a:off x="7236710" y="5660878"/>
            <a:ext cx="2088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мене все вийшло!</a:t>
            </a:r>
          </a:p>
        </p:txBody>
      </p:sp>
      <p:pic>
        <p:nvPicPr>
          <p:cNvPr id="52" name="Picture 4" descr="Иллюстрация школьников детей мультфильм | Премиум векторы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893" t="52995"/>
          <a:stretch/>
        </p:blipFill>
        <p:spPr bwMode="auto">
          <a:xfrm>
            <a:off x="2861768" y="2339256"/>
            <a:ext cx="1678776" cy="285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Иллюстрация школьников детей мультфильм Premium векторы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41" r="71736"/>
          <a:stretch/>
        </p:blipFill>
        <p:spPr bwMode="auto">
          <a:xfrm>
            <a:off x="9732458" y="2370225"/>
            <a:ext cx="2022051" cy="272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03" r="49476"/>
          <a:stretch/>
        </p:blipFill>
        <p:spPr bwMode="auto">
          <a:xfrm>
            <a:off x="4252134" y="2750095"/>
            <a:ext cx="708502" cy="56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 descr="Иллюстрация школьников детей мультфильм Premium векторы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6" t="1489" r="70898" b="47959"/>
          <a:stretch/>
        </p:blipFill>
        <p:spPr bwMode="auto">
          <a:xfrm>
            <a:off x="639165" y="2370226"/>
            <a:ext cx="1924180" cy="273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3" t="-466" r="-1010" b="68236"/>
          <a:stretch/>
        </p:blipFill>
        <p:spPr bwMode="auto">
          <a:xfrm>
            <a:off x="343600" y="3064409"/>
            <a:ext cx="685701" cy="49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Иллюстрация школьников детей мультфильм Premium векторы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45" t="54049" r="24291" b="392"/>
          <a:stretch/>
        </p:blipFill>
        <p:spPr bwMode="auto">
          <a:xfrm>
            <a:off x="7295747" y="2371097"/>
            <a:ext cx="2071416" cy="279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" t="31073" r="50112" b="36697"/>
          <a:stretch/>
        </p:blipFill>
        <p:spPr bwMode="auto">
          <a:xfrm>
            <a:off x="7015279" y="2883225"/>
            <a:ext cx="685701" cy="49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Иллюстрация школьников детей мультфильм Premium векторы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9" t="-277" r="23632" b="50993"/>
          <a:stretch/>
        </p:blipFill>
        <p:spPr bwMode="auto">
          <a:xfrm>
            <a:off x="5058775" y="2276836"/>
            <a:ext cx="1738161" cy="288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03" b="67770"/>
          <a:stretch/>
        </p:blipFill>
        <p:spPr bwMode="auto">
          <a:xfrm>
            <a:off x="4757153" y="3436701"/>
            <a:ext cx="685701" cy="49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2" t="63097" r="1391" b="4673"/>
          <a:stretch/>
        </p:blipFill>
        <p:spPr bwMode="auto">
          <a:xfrm>
            <a:off x="9639451" y="2657012"/>
            <a:ext cx="685701" cy="49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225982" y="575744"/>
            <a:ext cx="8732066" cy="68715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Організація класу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7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84" y="1827701"/>
            <a:ext cx="2629770" cy="335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052" y="1723705"/>
            <a:ext cx="2381567" cy="3471009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6254557" y="1517395"/>
            <a:ext cx="5181893" cy="24747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4000" b="1" u="sng" dirty="0">
              <a:solidFill>
                <a:schemeClr val="bg1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598" y="4166250"/>
            <a:ext cx="2987659" cy="163897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317068" y="1723705"/>
            <a:ext cx="51367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Знову день почався, діти,</a:t>
            </a:r>
          </a:p>
          <a:p>
            <a:pPr algn="ctr"/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Всі зібрались на урок. </a:t>
            </a:r>
          </a:p>
          <a:p>
            <a:pPr algn="ctr"/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Тож пора нам починати, </a:t>
            </a:r>
          </a:p>
          <a:p>
            <a:pPr algn="ctr"/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Кличе в подорож дзвінок. </a:t>
            </a:r>
            <a:endParaRPr lang="uk-UA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573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2430966" y="1461392"/>
            <a:ext cx="6936058" cy="4739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solidFill>
                  <a:srgbClr val="7030A0"/>
                </a:solidFill>
              </a:rPr>
              <a:t>Обери</a:t>
            </a:r>
            <a:r>
              <a:rPr lang="uk-UA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свій </a:t>
            </a:r>
            <a:r>
              <a:rPr lang="uk-UA" sz="2400" b="1" dirty="0" smtClean="0">
                <a:solidFill>
                  <a:srgbClr val="7030A0"/>
                </a:solidFill>
              </a:rPr>
              <a:t>олівець очікувань від уроку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38413" y="513465"/>
            <a:ext cx="8732067" cy="94792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3082" name="Picture 10" descr="Стакан для ручек и карандашей - MYSH6882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98" t="49989" r="52778"/>
          <a:stretch/>
        </p:blipFill>
        <p:spPr bwMode="auto">
          <a:xfrm>
            <a:off x="937018" y="2754568"/>
            <a:ext cx="1930885" cy="270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Стакан для ручек и карандашей - MYSH6882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21" r="52145" b="50011"/>
          <a:stretch/>
        </p:blipFill>
        <p:spPr bwMode="auto">
          <a:xfrm>
            <a:off x="9485754" y="2736981"/>
            <a:ext cx="1991227" cy="270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Стакан для ручек и карандашей - MYSH6882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831" r="14078" b="50579"/>
          <a:stretch/>
        </p:blipFill>
        <p:spPr bwMode="auto">
          <a:xfrm>
            <a:off x="6520853" y="2714376"/>
            <a:ext cx="2036480" cy="266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Стакан для ручек и карандашей - MYSH6882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495" t="49989" r="11616"/>
          <a:stretch/>
        </p:blipFill>
        <p:spPr bwMode="auto">
          <a:xfrm>
            <a:off x="3532829" y="2754568"/>
            <a:ext cx="2323096" cy="270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6" b="27395"/>
          <a:stretch/>
        </p:blipFill>
        <p:spPr bwMode="auto">
          <a:xfrm rot="21248882">
            <a:off x="1684078" y="1865551"/>
            <a:ext cx="436764" cy="174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71" b="23299"/>
          <a:stretch/>
        </p:blipFill>
        <p:spPr bwMode="auto">
          <a:xfrm rot="268393">
            <a:off x="4489721" y="1793788"/>
            <a:ext cx="426439" cy="184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0" r="27029" b="22248"/>
          <a:stretch/>
        </p:blipFill>
        <p:spPr bwMode="auto">
          <a:xfrm rot="294658">
            <a:off x="7448215" y="1821361"/>
            <a:ext cx="402649" cy="186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6" r="54524" b="21304"/>
          <a:stretch/>
        </p:blipFill>
        <p:spPr bwMode="auto">
          <a:xfrm rot="162794">
            <a:off x="10246972" y="1810038"/>
            <a:ext cx="398763" cy="188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9611" y="3844470"/>
            <a:ext cx="18182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Буде все просто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!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601200" y="3844470"/>
            <a:ext cx="18757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Буде успішно!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10356" y="3877718"/>
            <a:ext cx="1696172" cy="105560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Буде </a:t>
            </a:r>
            <a:r>
              <a:rPr lang="uk-UA" sz="2800" b="1" dirty="0">
                <a:solidFill>
                  <a:schemeClr val="bg1"/>
                </a:solidFill>
              </a:rPr>
              <a:t>цікаво!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04304" y="3844470"/>
            <a:ext cx="1656425" cy="105560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Буде </a:t>
            </a:r>
            <a:r>
              <a:rPr lang="uk-UA" sz="2800" b="1" dirty="0">
                <a:solidFill>
                  <a:schemeClr val="bg1"/>
                </a:solidFill>
              </a:rPr>
              <a:t>важко!</a:t>
            </a:r>
          </a:p>
        </p:txBody>
      </p:sp>
      <p:pic>
        <p:nvPicPr>
          <p:cNvPr id="25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6" r="-630" b="587"/>
          <a:stretch/>
        </p:blipFill>
        <p:spPr bwMode="auto">
          <a:xfrm rot="6985696">
            <a:off x="7681154" y="4586304"/>
            <a:ext cx="497722" cy="268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9716" b="435"/>
          <a:stretch/>
        </p:blipFill>
        <p:spPr bwMode="auto">
          <a:xfrm rot="7135075">
            <a:off x="10105764" y="4569805"/>
            <a:ext cx="477451" cy="268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0" r="25092" b="-1024"/>
          <a:stretch/>
        </p:blipFill>
        <p:spPr bwMode="auto">
          <a:xfrm rot="14685160">
            <a:off x="4446693" y="4553280"/>
            <a:ext cx="490771" cy="272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6" r="51457" b="-833"/>
          <a:stretch/>
        </p:blipFill>
        <p:spPr bwMode="auto">
          <a:xfrm rot="14670016">
            <a:off x="1717707" y="4440284"/>
            <a:ext cx="513064" cy="271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3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4" descr="Картинки по запросу футбольные ворота | Картинки, Воро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83" y="1456402"/>
            <a:ext cx="2575433" cy="214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Футбольный мяч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680" y="2277216"/>
            <a:ext cx="1159652" cy="11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Скругленный прямоугольник 31"/>
          <p:cNvSpPr/>
          <p:nvPr/>
        </p:nvSpPr>
        <p:spPr>
          <a:xfrm>
            <a:off x="1036320" y="1676436"/>
            <a:ext cx="1572768" cy="38074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2 + 3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68340" y="2424197"/>
            <a:ext cx="9496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" name="Picture 4" descr="Картинки по запросу футбольные ворота | Картинки, Воро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006" y="1456402"/>
            <a:ext cx="2575433" cy="214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Футбольный мяч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903" y="2277216"/>
            <a:ext cx="1159652" cy="11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Скругленный прямоугольник 35"/>
          <p:cNvSpPr/>
          <p:nvPr/>
        </p:nvSpPr>
        <p:spPr>
          <a:xfrm>
            <a:off x="5043543" y="1676436"/>
            <a:ext cx="1572768" cy="38074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9 – 6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96559" y="2400507"/>
            <a:ext cx="9496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0" name="Picture 4" descr="Картинки по запросу футбольные ворота | Картинки, Воро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229" y="1456402"/>
            <a:ext cx="2575433" cy="214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Футбольный мяч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26" y="2277216"/>
            <a:ext cx="1159652" cy="11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Скругленный прямоугольник 61"/>
          <p:cNvSpPr/>
          <p:nvPr/>
        </p:nvSpPr>
        <p:spPr>
          <a:xfrm>
            <a:off x="9050766" y="1676436"/>
            <a:ext cx="1572768" cy="38074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7 + 2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540944" y="2435723"/>
            <a:ext cx="9496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4" name="Picture 4" descr="Картинки по запросу футбольные ворота | Картинки, Воро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" y="4172708"/>
            <a:ext cx="2575433" cy="214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" descr="Футбольный мяч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217" y="4993522"/>
            <a:ext cx="1159652" cy="11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Скругленный прямоугольник 65"/>
          <p:cNvSpPr/>
          <p:nvPr/>
        </p:nvSpPr>
        <p:spPr>
          <a:xfrm>
            <a:off x="1750857" y="4392742"/>
            <a:ext cx="1572768" cy="38074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7 – 3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272404" y="5160400"/>
            <a:ext cx="9496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8" name="Picture 4" descr="Картинки по запросу футбольные ворота | Картинки, Воро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179" y="4172708"/>
            <a:ext cx="2575433" cy="214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" descr="Футбольный мяч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76" y="4993522"/>
            <a:ext cx="1159652" cy="11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Скругленный прямоугольник 69"/>
          <p:cNvSpPr/>
          <p:nvPr/>
        </p:nvSpPr>
        <p:spPr>
          <a:xfrm>
            <a:off x="5596716" y="4392742"/>
            <a:ext cx="1572768" cy="38074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2 + 8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011108" y="5160401"/>
            <a:ext cx="9496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2" name="Picture 4" descr="Картинки по запросу футбольные ворота | Картинки, Воро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038" y="4172708"/>
            <a:ext cx="2575433" cy="214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6" descr="Футбольный мяч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935" y="4993522"/>
            <a:ext cx="1159652" cy="11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Скругленный прямоугольник 73"/>
          <p:cNvSpPr/>
          <p:nvPr/>
        </p:nvSpPr>
        <p:spPr>
          <a:xfrm>
            <a:off x="9442575" y="4392742"/>
            <a:ext cx="1572768" cy="38074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10</a:t>
            </a:r>
            <a:r>
              <a:rPr lang="uk-UA" sz="3200" b="1" dirty="0" smtClean="0">
                <a:solidFill>
                  <a:srgbClr val="FFFF00"/>
                </a:solidFill>
              </a:rPr>
              <a:t> </a:t>
            </a:r>
            <a:r>
              <a:rPr lang="uk-UA" sz="3200" b="1" dirty="0">
                <a:solidFill>
                  <a:srgbClr val="FFFF00"/>
                </a:solidFill>
              </a:rPr>
              <a:t>– 1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9966344" y="5125800"/>
            <a:ext cx="9496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" name="Прямоугольник 8">
            <a:extLst>
              <a:ext uri="{FF2B5EF4-FFF2-40B4-BE49-F238E27FC236}">
                <a16:creationId xmlns="" xmlns:a16="http://schemas.microsoft.com/office/drawing/2014/main" id="{7E144694-939D-C217-17E2-5340DCCB3FE1}"/>
              </a:ext>
            </a:extLst>
          </p:cNvPr>
          <p:cNvSpPr/>
          <p:nvPr/>
        </p:nvSpPr>
        <p:spPr>
          <a:xfrm>
            <a:off x="1496893" y="489204"/>
            <a:ext cx="8732066" cy="75176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>
                <a:solidFill>
                  <a:schemeClr val="bg1"/>
                </a:solidFill>
              </a:rPr>
              <a:t>Гра «Математичний футбол» </a:t>
            </a:r>
          </a:p>
        </p:txBody>
      </p:sp>
    </p:spTree>
    <p:extLst>
      <p:ext uri="{BB962C8B-B14F-4D97-AF65-F5344CB8AC3E}">
        <p14:creationId xmlns:p14="http://schemas.microsoft.com/office/powerpoint/2010/main" val="89270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6" grpId="0" animBg="1"/>
      <p:bldP spid="37" grpId="0"/>
      <p:bldP spid="62" grpId="0" animBg="1"/>
      <p:bldP spid="63" grpId="0"/>
      <p:bldP spid="66" grpId="0" animBg="1"/>
      <p:bldP spid="67" grpId="0"/>
      <p:bldP spid="70" grpId="0" animBg="1"/>
      <p:bldP spid="71" grpId="0"/>
      <p:bldP spid="74" grpId="0" animBg="1"/>
      <p:bldP spid="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4" descr="Картинки по запросу футбольные ворота | Картинки, Воро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83" y="1456402"/>
            <a:ext cx="2575433" cy="214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6" descr="Футбольный мяч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680" y="2277216"/>
            <a:ext cx="1159652" cy="11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Скругленный прямоугольник 103"/>
          <p:cNvSpPr/>
          <p:nvPr/>
        </p:nvSpPr>
        <p:spPr>
          <a:xfrm>
            <a:off x="1036320" y="1676436"/>
            <a:ext cx="1572768" cy="38074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3 + 3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568340" y="2424197"/>
            <a:ext cx="9496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6" name="Picture 4" descr="Картинки по запросу футбольные ворота | Картинки, Воро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006" y="1456402"/>
            <a:ext cx="2575433" cy="214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6" descr="Футбольный мяч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903" y="2277216"/>
            <a:ext cx="1159652" cy="11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Скругленный прямоугольник 107"/>
          <p:cNvSpPr/>
          <p:nvPr/>
        </p:nvSpPr>
        <p:spPr>
          <a:xfrm>
            <a:off x="5043543" y="1676436"/>
            <a:ext cx="1572768" cy="38074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9 – 1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5596559" y="2400507"/>
            <a:ext cx="9496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0" name="Picture 4" descr="Картинки по запросу футбольные ворота | Картинки, Воро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229" y="1456402"/>
            <a:ext cx="2575433" cy="214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6" descr="Футбольный мяч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26" y="2277216"/>
            <a:ext cx="1159652" cy="11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Скругленный прямоугольник 111"/>
          <p:cNvSpPr/>
          <p:nvPr/>
        </p:nvSpPr>
        <p:spPr>
          <a:xfrm>
            <a:off x="9050766" y="1676436"/>
            <a:ext cx="1572768" cy="38074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5 + 2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9540944" y="2435723"/>
            <a:ext cx="9496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4" name="Picture 4" descr="Картинки по запросу футбольные ворота | Картинки, Воро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" y="4172708"/>
            <a:ext cx="2575433" cy="214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6" descr="Футбольный мяч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217" y="4993522"/>
            <a:ext cx="1159652" cy="11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" name="Скругленный прямоугольник 115"/>
          <p:cNvSpPr/>
          <p:nvPr/>
        </p:nvSpPr>
        <p:spPr>
          <a:xfrm>
            <a:off x="1750857" y="4392742"/>
            <a:ext cx="1572768" cy="38074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8 – 3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272404" y="5160400"/>
            <a:ext cx="9496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8" name="Picture 4" descr="Картинки по запросу футбольные ворота | Картинки, Воро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179" y="4172708"/>
            <a:ext cx="2575433" cy="214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6" descr="Футбольный мяч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76" y="4993522"/>
            <a:ext cx="1159652" cy="11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" name="Скругленный прямоугольник 119"/>
          <p:cNvSpPr/>
          <p:nvPr/>
        </p:nvSpPr>
        <p:spPr>
          <a:xfrm>
            <a:off x="5596716" y="4392742"/>
            <a:ext cx="1572768" cy="38074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2 + 7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6011108" y="5160401"/>
            <a:ext cx="9496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" name="Picture 4" descr="Картинки по запросу футбольные ворота | Картинки, Воро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038" y="4172708"/>
            <a:ext cx="2575433" cy="214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6" descr="Футбольный мяч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935" y="4993522"/>
            <a:ext cx="1159652" cy="11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" name="Скругленный прямоугольник 123"/>
          <p:cNvSpPr/>
          <p:nvPr/>
        </p:nvSpPr>
        <p:spPr>
          <a:xfrm>
            <a:off x="9442575" y="4392742"/>
            <a:ext cx="1572768" cy="38074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2 – 2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9966344" y="5125800"/>
            <a:ext cx="9496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Прямоугольник 8">
            <a:extLst>
              <a:ext uri="{FF2B5EF4-FFF2-40B4-BE49-F238E27FC236}">
                <a16:creationId xmlns="" xmlns:a16="http://schemas.microsoft.com/office/drawing/2014/main" id="{7E144694-939D-C217-17E2-5340DCCB3FE1}"/>
              </a:ext>
            </a:extLst>
          </p:cNvPr>
          <p:cNvSpPr/>
          <p:nvPr/>
        </p:nvSpPr>
        <p:spPr>
          <a:xfrm>
            <a:off x="1496893" y="489204"/>
            <a:ext cx="8732066" cy="75176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>
                <a:solidFill>
                  <a:schemeClr val="bg1"/>
                </a:solidFill>
              </a:rPr>
              <a:t>Гра «Математичний футбол» </a:t>
            </a:r>
          </a:p>
        </p:txBody>
      </p:sp>
    </p:spTree>
    <p:extLst>
      <p:ext uri="{BB962C8B-B14F-4D97-AF65-F5344CB8AC3E}">
        <p14:creationId xmlns:p14="http://schemas.microsoft.com/office/powerpoint/2010/main" val="80854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5" grpId="0"/>
      <p:bldP spid="108" grpId="0" animBg="1"/>
      <p:bldP spid="109" grpId="0"/>
      <p:bldP spid="112" grpId="0" animBg="1"/>
      <p:bldP spid="113" grpId="0"/>
      <p:bldP spid="116" grpId="0" animBg="1"/>
      <p:bldP spid="117" grpId="0"/>
      <p:bldP spid="120" grpId="0" animBg="1"/>
      <p:bldP spid="121" grpId="0"/>
      <p:bldP spid="124" grpId="0" animBg="1"/>
      <p:bldP spid="1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TextBox 37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3" name="Прямоугольник 11">
            <a:extLst>
              <a:ext uri="{FF2B5EF4-FFF2-40B4-BE49-F238E27FC236}">
                <a16:creationId xmlns="" xmlns:a16="http://schemas.microsoft.com/office/drawing/2014/main" id="{5218CE5B-6837-9594-B41C-2E5B884656FB}"/>
              </a:ext>
            </a:extLst>
          </p:cNvPr>
          <p:cNvSpPr/>
          <p:nvPr/>
        </p:nvSpPr>
        <p:spPr>
          <a:xfrm>
            <a:off x="1856048" y="382412"/>
            <a:ext cx="8732066" cy="74630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Усне опитування  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44" name="Picture 6" descr="Мистер Пибоди с книгой - Приключения мистера Пибоди и Шермана - YouLoveIt.ru">
            <a:extLst>
              <a:ext uri="{FF2B5EF4-FFF2-40B4-BE49-F238E27FC236}">
                <a16:creationId xmlns="" xmlns:a16="http://schemas.microsoft.com/office/drawing/2014/main" id="{6857EFA8-7D48-F37F-9D2C-A889E419F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39" y="2353259"/>
            <a:ext cx="2008622" cy="381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Проекционные экраны: Проекционный экран, настенно-потолочный, 120&amp;quot;, 240см х  180см">
            <a:extLst>
              <a:ext uri="{FF2B5EF4-FFF2-40B4-BE49-F238E27FC236}">
                <a16:creationId xmlns="" xmlns:a16="http://schemas.microsoft.com/office/drawing/2014/main" id="{6E5CAD31-7206-6781-FD7A-31FE62F068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0" t="9134" r="4646" b="6240"/>
          <a:stretch/>
        </p:blipFill>
        <p:spPr bwMode="auto">
          <a:xfrm>
            <a:off x="2569029" y="1177309"/>
            <a:ext cx="9122228" cy="526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AB4DBD67-A4D3-E79B-F3C1-40283F9AD603}"/>
              </a:ext>
            </a:extLst>
          </p:cNvPr>
          <p:cNvSpPr txBox="1"/>
          <p:nvPr/>
        </p:nvSpPr>
        <p:spPr>
          <a:xfrm>
            <a:off x="2996961" y="1749587"/>
            <a:ext cx="823709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800" b="1" dirty="0">
                <a:solidFill>
                  <a:srgbClr val="7030A0"/>
                </a:solidFill>
              </a:rPr>
              <a:t>Які арифметичні дії ви знаєте? </a:t>
            </a:r>
            <a:endParaRPr lang="en-US" sz="2800" b="1" dirty="0" smtClean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800" b="1" dirty="0" smtClean="0">
                <a:solidFill>
                  <a:srgbClr val="7030A0"/>
                </a:solidFill>
              </a:rPr>
              <a:t>Що </a:t>
            </a:r>
            <a:r>
              <a:rPr lang="uk-UA" sz="2800" b="1" dirty="0">
                <a:solidFill>
                  <a:srgbClr val="7030A0"/>
                </a:solidFill>
              </a:rPr>
              <a:t>означає додати? Відняти?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800" b="1" dirty="0">
                <a:solidFill>
                  <a:srgbClr val="7030A0"/>
                </a:solidFill>
              </a:rPr>
              <a:t>Назвіть компоненти дії додавання/віднімання.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800" b="1" dirty="0">
                <a:solidFill>
                  <a:srgbClr val="7030A0"/>
                </a:solidFill>
              </a:rPr>
              <a:t>Як отримати перший доданок? Другий доданок?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800" b="1" dirty="0">
                <a:solidFill>
                  <a:srgbClr val="7030A0"/>
                </a:solidFill>
              </a:rPr>
              <a:t>Якою арифметичною дією за сумою та одним доданком обчислюють інший доданок?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800" b="1" dirty="0">
                <a:solidFill>
                  <a:srgbClr val="7030A0"/>
                </a:solidFill>
              </a:rPr>
              <a:t>Як дізнатися, на скільки одне число більше чи менше за інше</a:t>
            </a:r>
            <a:r>
              <a:rPr lang="uk-UA" sz="2800" b="1" dirty="0" smtClean="0">
                <a:solidFill>
                  <a:srgbClr val="7030A0"/>
                </a:solidFill>
              </a:rPr>
              <a:t>?</a:t>
            </a:r>
            <a:endParaRPr lang="en-US" sz="2800" b="1" dirty="0" smtClean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800" b="1" dirty="0" smtClean="0">
                <a:solidFill>
                  <a:srgbClr val="7030A0"/>
                </a:solidFill>
              </a:rPr>
              <a:t>Що значить збільшити число на кілька одиниць? Зменшити на кілька одиниць?</a:t>
            </a:r>
            <a:endParaRPr lang="uk-UA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36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351" t="10718" r="5640" b="10393"/>
          <a:stretch/>
        </p:blipFill>
        <p:spPr>
          <a:xfrm>
            <a:off x="2191672" y="1259771"/>
            <a:ext cx="9706414" cy="431371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31107" y="451650"/>
            <a:ext cx="8732066" cy="75666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Математичний диктант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698229" y="1580461"/>
            <a:ext cx="806774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arenR"/>
            </a:pPr>
            <a:r>
              <a:rPr lang="uk-UA" sz="2400" b="1" dirty="0">
                <a:solidFill>
                  <a:srgbClr val="7030A0"/>
                </a:solidFill>
              </a:rPr>
              <a:t>Запишіть суму чисел </a:t>
            </a:r>
            <a:r>
              <a:rPr lang="uk-UA" sz="2400" b="1" dirty="0" smtClean="0">
                <a:solidFill>
                  <a:srgbClr val="7030A0"/>
                </a:solidFill>
              </a:rPr>
              <a:t>4 </a:t>
            </a:r>
            <a:r>
              <a:rPr lang="uk-UA" sz="2400" b="1" dirty="0">
                <a:solidFill>
                  <a:srgbClr val="7030A0"/>
                </a:solidFill>
              </a:rPr>
              <a:t>і 5. </a:t>
            </a:r>
          </a:p>
          <a:p>
            <a:pPr marL="514350" indent="-514350">
              <a:buAutoNum type="arabicParenR"/>
            </a:pPr>
            <a:r>
              <a:rPr lang="uk-UA" sz="2400" b="1" dirty="0">
                <a:solidFill>
                  <a:srgbClr val="7030A0"/>
                </a:solidFill>
              </a:rPr>
              <a:t>Запишіть різницю чисел 10 і 7. </a:t>
            </a:r>
          </a:p>
          <a:p>
            <a:pPr marL="514350" indent="-514350">
              <a:buAutoNum type="arabicParenR"/>
            </a:pPr>
            <a:r>
              <a:rPr lang="uk-UA" sz="2400" b="1" dirty="0">
                <a:solidFill>
                  <a:srgbClr val="7030A0"/>
                </a:solidFill>
              </a:rPr>
              <a:t>Перший доданок 8, другий доданок 2. Знайдіть значення суми. </a:t>
            </a:r>
          </a:p>
          <a:p>
            <a:pPr marL="514350" indent="-514350">
              <a:buAutoNum type="arabicParenR"/>
            </a:pPr>
            <a:r>
              <a:rPr lang="uk-UA" sz="2400" b="1" dirty="0">
                <a:solidFill>
                  <a:srgbClr val="7030A0"/>
                </a:solidFill>
              </a:rPr>
              <a:t>Зменшуване 6, від’ємник 1. Знайдіть значення різниці. </a:t>
            </a:r>
          </a:p>
          <a:p>
            <a:pPr marL="514350" indent="-514350">
              <a:buAutoNum type="arabicParenR"/>
            </a:pPr>
            <a:r>
              <a:rPr lang="uk-UA" sz="2400" b="1" dirty="0">
                <a:solidFill>
                  <a:srgbClr val="7030A0"/>
                </a:solidFill>
              </a:rPr>
              <a:t>Число 8 </a:t>
            </a:r>
            <a:r>
              <a:rPr lang="uk-UA" sz="2400" b="1" dirty="0" err="1">
                <a:solidFill>
                  <a:srgbClr val="7030A0"/>
                </a:solidFill>
              </a:rPr>
              <a:t>зменшіть</a:t>
            </a:r>
            <a:r>
              <a:rPr lang="uk-UA" sz="2400" b="1" dirty="0">
                <a:solidFill>
                  <a:srgbClr val="7030A0"/>
                </a:solidFill>
              </a:rPr>
              <a:t> на 2. </a:t>
            </a:r>
          </a:p>
          <a:p>
            <a:pPr marL="514350" indent="-514350">
              <a:buAutoNum type="arabicParenR"/>
            </a:pPr>
            <a:r>
              <a:rPr lang="uk-UA" sz="2400" b="1" dirty="0">
                <a:solidFill>
                  <a:srgbClr val="7030A0"/>
                </a:solidFill>
              </a:rPr>
              <a:t>Число </a:t>
            </a:r>
            <a:r>
              <a:rPr lang="uk-UA" sz="2400" b="1" dirty="0" smtClean="0">
                <a:solidFill>
                  <a:srgbClr val="7030A0"/>
                </a:solidFill>
              </a:rPr>
              <a:t>7 </a:t>
            </a:r>
            <a:r>
              <a:rPr lang="uk-UA" sz="2400" b="1" dirty="0" err="1">
                <a:solidFill>
                  <a:srgbClr val="7030A0"/>
                </a:solidFill>
              </a:rPr>
              <a:t>збільшіть</a:t>
            </a:r>
            <a:r>
              <a:rPr lang="uk-UA" sz="2400" b="1" dirty="0">
                <a:solidFill>
                  <a:srgbClr val="7030A0"/>
                </a:solidFill>
              </a:rPr>
              <a:t> на 1. </a:t>
            </a:r>
          </a:p>
          <a:p>
            <a:pPr marL="514350" indent="-514350">
              <a:buAutoNum type="arabicParenR"/>
            </a:pPr>
            <a:r>
              <a:rPr lang="uk-UA" sz="2400" b="1" dirty="0">
                <a:solidFill>
                  <a:srgbClr val="7030A0"/>
                </a:solidFill>
              </a:rPr>
              <a:t>На скільки 6 більше за 2? </a:t>
            </a:r>
          </a:p>
          <a:p>
            <a:pPr marL="514350" indent="-514350">
              <a:buAutoNum type="arabicParenR"/>
            </a:pPr>
            <a:r>
              <a:rPr lang="uk-UA" sz="2400" b="1" dirty="0">
                <a:solidFill>
                  <a:srgbClr val="7030A0"/>
                </a:solidFill>
              </a:rPr>
              <a:t>На скільки 1 менше ніж </a:t>
            </a:r>
            <a:r>
              <a:rPr lang="uk-UA" sz="2400" b="1" dirty="0" smtClean="0">
                <a:solidFill>
                  <a:srgbClr val="7030A0"/>
                </a:solidFill>
              </a:rPr>
              <a:t>8?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12" name="Picture 6" descr="Мистер Пибоди с книгой - Приключения мистера Пибоди и Шермана - YouLoveIt.ru">
            <a:extLst>
              <a:ext uri="{FF2B5EF4-FFF2-40B4-BE49-F238E27FC236}">
                <a16:creationId xmlns="" xmlns:a16="http://schemas.microsoft.com/office/drawing/2014/main" id="{03B08700-C30B-8A77-DBF9-D7BD73614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13" y="2862066"/>
            <a:ext cx="1991659" cy="377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09889" y="4286759"/>
            <a:ext cx="44435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9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429697" y="4286759"/>
            <a:ext cx="44435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3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965802" y="4286759"/>
            <a:ext cx="72099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10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783585" y="4276585"/>
            <a:ext cx="44435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5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304746" y="4266411"/>
            <a:ext cx="44435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6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828400" y="4266411"/>
            <a:ext cx="44435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8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357130" y="4288895"/>
            <a:ext cx="44435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4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904946" y="4288895"/>
            <a:ext cx="44435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7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34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538868" y="517661"/>
            <a:ext cx="9079625" cy="986306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Складові частини задачі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62141" y="5530860"/>
            <a:ext cx="3005177" cy="760095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Умова задачі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10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9270085" y="2009379"/>
            <a:ext cx="2520472" cy="390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27" y="1812892"/>
            <a:ext cx="2048407" cy="452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64730" y="4586196"/>
            <a:ext cx="2926005" cy="760095"/>
          </a:xfrm>
          <a:prstGeom prst="plaque">
            <a:avLst/>
          </a:prstGeom>
          <a:solidFill>
            <a:srgbClr val="FF33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Запитання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7880" y="3689539"/>
            <a:ext cx="2883555" cy="760095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Розв’язання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92748" y="4586198"/>
            <a:ext cx="2810265" cy="760095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Відповідь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5625" y="1812892"/>
            <a:ext cx="6305109" cy="44607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Сьогодні на уроці ми будемо </a:t>
            </a:r>
            <a:r>
              <a:rPr lang="uk-UA" sz="3200" b="1" dirty="0" smtClean="0">
                <a:solidFill>
                  <a:schemeClr val="bg1"/>
                </a:solidFill>
              </a:rPr>
              <a:t>складати і розв'язувати задачі на різницеве порівняння, на знаходження суми, складати </a:t>
            </a:r>
            <a:r>
              <a:rPr lang="uk-UA" sz="3200" b="1" dirty="0">
                <a:solidFill>
                  <a:schemeClr val="bg1"/>
                </a:solidFill>
              </a:rPr>
              <a:t>схеми </a:t>
            </a:r>
            <a:r>
              <a:rPr lang="uk-UA" sz="3200" b="1" dirty="0" smtClean="0">
                <a:solidFill>
                  <a:schemeClr val="bg1"/>
                </a:solidFill>
              </a:rPr>
              <a:t>до них.</a:t>
            </a:r>
            <a:endParaRPr lang="uk-UA" sz="3200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Продовжимо </a:t>
            </a:r>
            <a:r>
              <a:rPr lang="uk-UA" sz="3200" b="1" dirty="0">
                <a:solidFill>
                  <a:schemeClr val="bg1"/>
                </a:solidFill>
              </a:rPr>
              <a:t>обчислювати значення виразів</a:t>
            </a:r>
            <a:r>
              <a:rPr lang="uk-UA" sz="3200" b="1" dirty="0" smtClean="0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порівнювати іменовані числа.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38868" y="511877"/>
            <a:ext cx="9079625" cy="986306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та завдань уроку</a:t>
            </a:r>
          </a:p>
        </p:txBody>
      </p:sp>
    </p:spTree>
    <p:extLst>
      <p:ext uri="{BB962C8B-B14F-4D97-AF65-F5344CB8AC3E}">
        <p14:creationId xmlns:p14="http://schemas.microsoft.com/office/powerpoint/2010/main" val="86821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59026E-7 4.44444E-6 L -0.00729 -0.5004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7182E-6 -4.07407E-6 L -0.12815 -0.2418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08" y="-1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409E-6 -4.07407E-6 L 0.12242 -0.0118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1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3" grpId="0" animBg="1"/>
      <p:bldP spid="8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 descr="https://jamaicahospital.org/newsletter/wp-content/uploads/2021/05/be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175" y="1411293"/>
            <a:ext cx="907089" cy="132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jamaicahospital.org/newsletter/wp-content/uploads/2021/05/be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867" y="1498276"/>
            <a:ext cx="907089" cy="132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913493" y="592501"/>
            <a:ext cx="8732066" cy="67024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Складаю задачу 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42" name="Picture 2" descr="https://jamaicahospital.org/newsletter/wp-content/uploads/2021/05/be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142" y="1401026"/>
            <a:ext cx="907089" cy="132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https://jamaicahospital.org/newsletter/wp-content/uploads/2021/05/be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877" y="1442457"/>
            <a:ext cx="907089" cy="132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https://jamaicahospital.org/newsletter/wp-content/uploads/2021/05/be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481" y="1416676"/>
            <a:ext cx="907089" cy="132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https://jamaicahospital.org/newsletter/wp-content/uploads/2021/05/be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473" y="1452071"/>
            <a:ext cx="907089" cy="132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https://jamaicahospital.org/newsletter/wp-content/uploads/2021/05/be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320" y="1498276"/>
            <a:ext cx="907089" cy="132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https://jamaicahospital.org/newsletter/wp-content/uploads/2021/05/be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769" y="1501609"/>
            <a:ext cx="907089" cy="132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301" y="2798150"/>
            <a:ext cx="771108" cy="771108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99" y="2780124"/>
            <a:ext cx="771108" cy="77110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175" y="2795101"/>
            <a:ext cx="771108" cy="771108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264" y="2748192"/>
            <a:ext cx="771108" cy="771108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570" y="2749413"/>
            <a:ext cx="771108" cy="771108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980" y="2798150"/>
            <a:ext cx="771108" cy="771108"/>
          </a:xfrm>
          <a:prstGeom prst="rect">
            <a:avLst/>
          </a:prstGeom>
        </p:spPr>
      </p:pic>
      <p:sp>
        <p:nvSpPr>
          <p:cNvPr id="62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AC2FCEAD-8915-7416-BFBF-C93C20B86ABC}"/>
              </a:ext>
            </a:extLst>
          </p:cNvPr>
          <p:cNvSpPr/>
          <p:nvPr/>
        </p:nvSpPr>
        <p:spPr>
          <a:xfrm>
            <a:off x="1801922" y="3926504"/>
            <a:ext cx="3068722" cy="88016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Яких овочів менше? На скільки менше?</a:t>
            </a:r>
          </a:p>
        </p:txBody>
      </p:sp>
      <p:pic>
        <p:nvPicPr>
          <p:cNvPr id="64" name="Picture 12" descr="Head Svg Png Icon Free Download (#401919) - OnlineWebFonts.COM">
            <a:extLst>
              <a:ext uri="{FF2B5EF4-FFF2-40B4-BE49-F238E27FC236}">
                <a16:creationId xmlns="" xmlns:a16="http://schemas.microsoft.com/office/drawing/2014/main" id="{0772F4B4-E381-7901-8C5F-F1AB5FD65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38233">
            <a:off x="9175151" y="2577361"/>
            <a:ext cx="1333758" cy="73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Прямокутник: округлені кути 73">
            <a:extLst>
              <a:ext uri="{FF2B5EF4-FFF2-40B4-BE49-F238E27FC236}">
                <a16:creationId xmlns="" xmlns:a16="http://schemas.microsoft.com/office/drawing/2014/main" id="{4DB8B1D7-6FFF-B039-A3B8-A06381701A2F}"/>
              </a:ext>
            </a:extLst>
          </p:cNvPr>
          <p:cNvSpPr/>
          <p:nvPr/>
        </p:nvSpPr>
        <p:spPr>
          <a:xfrm>
            <a:off x="10056438" y="2497122"/>
            <a:ext cx="1551351" cy="58592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На ?к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DBB49F9E-0F71-1FA0-1C14-34FC09EE61E5}"/>
              </a:ext>
            </a:extLst>
          </p:cNvPr>
          <p:cNvSpPr txBox="1"/>
          <p:nvPr/>
        </p:nvSpPr>
        <p:spPr>
          <a:xfrm>
            <a:off x="5369660" y="3827979"/>
            <a:ext cx="4072191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Задача на різницеве порівняння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5160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70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DBB49F9E-0F71-1FA0-1C14-34FC09EE61E5}"/>
              </a:ext>
            </a:extLst>
          </p:cNvPr>
          <p:cNvSpPr txBox="1"/>
          <p:nvPr/>
        </p:nvSpPr>
        <p:spPr>
          <a:xfrm>
            <a:off x="5781966" y="5050656"/>
            <a:ext cx="334344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8 – 6 = 2 (к.)  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87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5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10917</TotalTime>
  <Words>647</Words>
  <Application>Microsoft Office PowerPoint</Application>
  <PresentationFormat>Произвольный</PresentationFormat>
  <Paragraphs>182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1141</cp:revision>
  <dcterms:created xsi:type="dcterms:W3CDTF">2018-01-05T16:38:53Z</dcterms:created>
  <dcterms:modified xsi:type="dcterms:W3CDTF">2024-02-06T08:40:51Z</dcterms:modified>
</cp:coreProperties>
</file>