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1773" r:id="rId3"/>
    <p:sldId id="1774" r:id="rId4"/>
    <p:sldId id="1750" r:id="rId5"/>
    <p:sldId id="1766" r:id="rId6"/>
    <p:sldId id="1779" r:id="rId7"/>
    <p:sldId id="1775" r:id="rId8"/>
    <p:sldId id="1777" r:id="rId9"/>
    <p:sldId id="1776" r:id="rId10"/>
    <p:sldId id="1711" r:id="rId11"/>
    <p:sldId id="1768" r:id="rId12"/>
    <p:sldId id="1778" r:id="rId13"/>
    <p:sldId id="1780" r:id="rId14"/>
    <p:sldId id="1781" r:id="rId15"/>
    <p:sldId id="1782" r:id="rId16"/>
    <p:sldId id="1783" r:id="rId17"/>
    <p:sldId id="151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54B80"/>
    <a:srgbClr val="FF3399"/>
    <a:srgbClr val="99FFCC"/>
    <a:srgbClr val="CCFF66"/>
    <a:srgbClr val="FFB7FF"/>
    <a:srgbClr val="FF99FF"/>
    <a:srgbClr val="ECDAB2"/>
    <a:srgbClr val="E6CEA0"/>
    <a:srgbClr val="CC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251855" y="4342892"/>
            <a:ext cx="9366493" cy="1736646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Аналіз умови задачі. </a:t>
            </a:r>
            <a:endParaRPr lang="uk-UA" sz="4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Вибір </a:t>
            </a:r>
            <a:r>
              <a:rPr lang="uk-UA" sz="4800" b="1" dirty="0">
                <a:solidFill>
                  <a:schemeClr val="bg1"/>
                </a:solidFill>
              </a:rPr>
              <a:t>схеми до задачі.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6343" y="1687644"/>
            <a:ext cx="3303148" cy="228147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І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Задачі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79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!!!!_Эсмира_2\_free_2023-10-04-22-47-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2" y="1175657"/>
            <a:ext cx="2906486" cy="290648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6063344" y="2046127"/>
            <a:ext cx="5540828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Для такси пошили 2 теплі комбінезони, для пуделя – 3</a:t>
            </a:r>
            <a:r>
              <a:rPr lang="uk-UA" sz="24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Скільки всього комбінезонів пошили для такси й пуделя</a:t>
            </a:r>
            <a:r>
              <a:rPr lang="uk-UA" sz="2400" b="1" dirty="0" smtClean="0">
                <a:solidFill>
                  <a:srgbClr val="7030A0"/>
                </a:solidFill>
              </a:rPr>
              <a:t>? 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2153594" y="529200"/>
            <a:ext cx="8732066" cy="78393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Розв'язування </a:t>
            </a:r>
            <a:r>
              <a:rPr lang="uk-UA" sz="4000" b="1" dirty="0">
                <a:solidFill>
                  <a:schemeClr val="bg1"/>
                </a:solidFill>
              </a:rPr>
              <a:t>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8" name="Прямокутник: округлені кути 44">
            <a:extLst>
              <a:ext uri="{FF2B5EF4-FFF2-40B4-BE49-F238E27FC236}">
                <a16:creationId xmlns:a16="http://schemas.microsoft.com/office/drawing/2014/main" xmlns="" id="{8E33614F-A1DA-B9D8-1122-284F78203D0F}"/>
              </a:ext>
            </a:extLst>
          </p:cNvPr>
          <p:cNvSpPr/>
          <p:nvPr/>
        </p:nvSpPr>
        <p:spPr>
          <a:xfrm>
            <a:off x="413657" y="1925939"/>
            <a:ext cx="5501679" cy="229528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239DDE92-0FFF-053B-E110-9E72F9A4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77058" y="3792343"/>
            <a:ext cx="1606720" cy="3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659785" y="2144135"/>
            <a:ext cx="501136" cy="4531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/>
          <p:cNvSpPr/>
          <p:nvPr/>
        </p:nvSpPr>
        <p:spPr>
          <a:xfrm>
            <a:off x="1296867" y="2144135"/>
            <a:ext cx="501136" cy="4531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/>
          <p:cNvSpPr/>
          <p:nvPr/>
        </p:nvSpPr>
        <p:spPr>
          <a:xfrm>
            <a:off x="659785" y="2732225"/>
            <a:ext cx="501136" cy="4531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/>
          <p:cNvSpPr/>
          <p:nvPr/>
        </p:nvSpPr>
        <p:spPr>
          <a:xfrm>
            <a:off x="1296867" y="2732225"/>
            <a:ext cx="501136" cy="4531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/>
          <p:cNvSpPr/>
          <p:nvPr/>
        </p:nvSpPr>
        <p:spPr>
          <a:xfrm>
            <a:off x="1927475" y="2732225"/>
            <a:ext cx="501136" cy="4531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Овал 30"/>
          <p:cNvSpPr/>
          <p:nvPr/>
        </p:nvSpPr>
        <p:spPr>
          <a:xfrm>
            <a:off x="3583736" y="2126239"/>
            <a:ext cx="501136" cy="4531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/>
          <p:cNvSpPr/>
          <p:nvPr/>
        </p:nvSpPr>
        <p:spPr>
          <a:xfrm>
            <a:off x="4220818" y="2126239"/>
            <a:ext cx="501136" cy="4531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/>
          <p:cNvSpPr/>
          <p:nvPr/>
        </p:nvSpPr>
        <p:spPr>
          <a:xfrm>
            <a:off x="3583736" y="2714329"/>
            <a:ext cx="501136" cy="4531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/>
          <p:cNvSpPr/>
          <p:nvPr/>
        </p:nvSpPr>
        <p:spPr>
          <a:xfrm>
            <a:off x="4220818" y="2714329"/>
            <a:ext cx="501136" cy="4531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4851426" y="2714329"/>
            <a:ext cx="501136" cy="4531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4" name="Picture 12" descr="Head Svg Png Icon Free Download (#401919) - OnlineWebFonts.COM">
            <a:extLst>
              <a:ext uri="{FF2B5EF4-FFF2-40B4-BE49-F238E27FC236}">
                <a16:creationId xmlns:a16="http://schemas.microsoft.com/office/drawing/2014/main" xmlns="" id="{0772F4B4-E381-7901-8C5F-F1AB5FD6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233">
            <a:off x="4981641" y="2345946"/>
            <a:ext cx="1001065" cy="576076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5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5358215" y="2439262"/>
            <a:ext cx="792053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285750" y="2144135"/>
            <a:ext cx="663442" cy="1136045"/>
          </a:xfrm>
          <a:prstGeom prst="rightBrace">
            <a:avLst>
              <a:gd name="adj1" fmla="val 6917"/>
              <a:gd name="adj2" fmla="val 51626"/>
            </a:avLst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2877190" y="2401040"/>
            <a:ext cx="792053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6819" y="3396440"/>
            <a:ext cx="552681" cy="5232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4084872" y="3375086"/>
            <a:ext cx="552681" cy="5232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2800" dirty="0"/>
          </a:p>
        </p:txBody>
      </p:sp>
      <p:pic>
        <p:nvPicPr>
          <p:cNvPr id="1026" name="Picture 2" descr="Зеленая галочка без фона в пнг (png) форма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5" y="3215970"/>
            <a:ext cx="878545" cy="71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6867" y="1313138"/>
            <a:ext cx="973653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Прочитай задачу. Розглянь схеми. Яка зі схем відповідає задачі.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770914" y="2439262"/>
            <a:ext cx="7075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770914" y="2820844"/>
            <a:ext cx="8708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206343" y="3168919"/>
            <a:ext cx="8708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BB49F9E-0F71-1FA0-1C14-34FC09EE61E5}"/>
              </a:ext>
            </a:extLst>
          </p:cNvPr>
          <p:cNvSpPr txBox="1"/>
          <p:nvPr/>
        </p:nvSpPr>
        <p:spPr>
          <a:xfrm>
            <a:off x="2357311" y="4439436"/>
            <a:ext cx="310463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Задача на знаходження суми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BB49F9E-0F71-1FA0-1C14-34FC09EE61E5}"/>
              </a:ext>
            </a:extLst>
          </p:cNvPr>
          <p:cNvSpPr txBox="1"/>
          <p:nvPr/>
        </p:nvSpPr>
        <p:spPr>
          <a:xfrm>
            <a:off x="5937055" y="4439436"/>
            <a:ext cx="308286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Задача на різницеве порівняння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Зеленая галочка без фона в пнг (png) форма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18" y="4581055"/>
            <a:ext cx="878545" cy="71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D:\1 клас\2 Матем\1 УРОКИ Листопад\Кліт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t="8179" r="12283" b="6298"/>
          <a:stretch/>
        </p:blipFill>
        <p:spPr bwMode="auto">
          <a:xfrm>
            <a:off x="278928" y="2022594"/>
            <a:ext cx="4615676" cy="352588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5383027" y="2321413"/>
            <a:ext cx="5788378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Біля пенька росло 6 грибів. Тоня зрізала 4 гриби. Скільки грибів залишилося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8" name="Прямокутник: округлені кути 44">
            <a:extLst>
              <a:ext uri="{FF2B5EF4-FFF2-40B4-BE49-F238E27FC236}">
                <a16:creationId xmlns:a16="http://schemas.microsoft.com/office/drawing/2014/main" xmlns="" id="{8E33614F-A1DA-B9D8-1122-284F78203D0F}"/>
              </a:ext>
            </a:extLst>
          </p:cNvPr>
          <p:cNvSpPr/>
          <p:nvPr/>
        </p:nvSpPr>
        <p:spPr>
          <a:xfrm>
            <a:off x="686812" y="2330851"/>
            <a:ext cx="3952738" cy="103138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75135" y="1294948"/>
            <a:ext cx="5996270" cy="90335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 задачі. Чим вони схожі й чим різняться? Поясни схему до кожної задачі. </a:t>
            </a:r>
            <a:r>
              <a:rPr lang="uk-UA" sz="2000" b="1" dirty="0" err="1" smtClean="0">
                <a:solidFill>
                  <a:srgbClr val="7030A0"/>
                </a:solidFill>
              </a:rPr>
              <a:t>Розв</a:t>
            </a:r>
            <a:r>
              <a:rPr lang="en-US" sz="2000" b="1" dirty="0">
                <a:solidFill>
                  <a:srgbClr val="7030A0"/>
                </a:solidFill>
              </a:rPr>
              <a:t>’</a:t>
            </a:r>
            <a:r>
              <a:rPr lang="uk-UA" sz="2000" b="1" dirty="0" err="1">
                <a:solidFill>
                  <a:srgbClr val="7030A0"/>
                </a:solidFill>
              </a:rPr>
              <a:t>яжи</a:t>
            </a:r>
            <a:r>
              <a:rPr lang="uk-UA" sz="2000" b="1" dirty="0">
                <a:solidFill>
                  <a:srgbClr val="7030A0"/>
                </a:solidFill>
              </a:rPr>
              <a:t> </a:t>
            </a:r>
            <a:r>
              <a:rPr lang="uk-UA" sz="2000" b="1" dirty="0" smtClean="0">
                <a:solidFill>
                  <a:srgbClr val="7030A0"/>
                </a:solidFill>
              </a:rPr>
              <a:t>задачі.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1224743" y="2458813"/>
            <a:ext cx="488423" cy="71017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1767364" y="2444896"/>
            <a:ext cx="488423" cy="71017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2309200" y="2444896"/>
            <a:ext cx="488423" cy="71017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2933625" y="2448771"/>
            <a:ext cx="488423" cy="71017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3480023" y="2458813"/>
            <a:ext cx="488423" cy="71017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Равнобедренный треугольник 57"/>
          <p:cNvSpPr/>
          <p:nvPr/>
        </p:nvSpPr>
        <p:spPr>
          <a:xfrm>
            <a:off x="4012419" y="2448771"/>
            <a:ext cx="488423" cy="71017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511296" y="2469177"/>
            <a:ext cx="300837" cy="857492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051385" y="2331623"/>
            <a:ext cx="332519" cy="967193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003796" y="2373352"/>
            <a:ext cx="257629" cy="988886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398663" y="2351071"/>
            <a:ext cx="303208" cy="94872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5677335" y="3286301"/>
            <a:ext cx="162463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366FF"/>
                </a:solidFill>
              </a:rPr>
              <a:t>6 – 4 = 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49215" y="3286301"/>
            <a:ext cx="14633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3300"/>
                </a:solidFill>
              </a:rPr>
              <a:t>2 (ГР.)</a:t>
            </a:r>
            <a:endParaRPr lang="uk-UA" sz="3600" b="1" dirty="0">
              <a:solidFill>
                <a:srgbClr val="FF3300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767364" y="492344"/>
            <a:ext cx="8732066" cy="67617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Розв'язування </a:t>
            </a:r>
            <a:r>
              <a:rPr lang="uk-UA" sz="4000" b="1" dirty="0">
                <a:solidFill>
                  <a:schemeClr val="bg1"/>
                </a:solidFill>
              </a:rPr>
              <a:t>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185167" y="2781113"/>
            <a:ext cx="7075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894516" y="2781113"/>
            <a:ext cx="9470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653227" y="3155072"/>
            <a:ext cx="18717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5383027" y="3859978"/>
            <a:ext cx="519575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Тоня знайшла гриби біля пенька. Спочатку вона зрізала 6 грибів, а потім ще 4</a:t>
            </a:r>
            <a:r>
              <a:rPr lang="uk-UA" sz="2400" b="1" dirty="0" smtClean="0">
                <a:solidFill>
                  <a:srgbClr val="7030A0"/>
                </a:solidFill>
              </a:rPr>
              <a:t>.</a:t>
            </a:r>
            <a:r>
              <a:rPr lang="uk-UA" sz="2400" b="1" dirty="0">
                <a:solidFill>
                  <a:srgbClr val="7030A0"/>
                </a:solidFill>
              </a:rPr>
              <a:t> Скільки всього грибів зрізала дівчинка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319522" y="3753926"/>
            <a:ext cx="367289" cy="465867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686811" y="3754371"/>
            <a:ext cx="367289" cy="465867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1054100" y="3749954"/>
            <a:ext cx="367289" cy="465867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1477628" y="3749953"/>
            <a:ext cx="367289" cy="465867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Равнобедренный треугольник 63"/>
          <p:cNvSpPr/>
          <p:nvPr/>
        </p:nvSpPr>
        <p:spPr>
          <a:xfrm>
            <a:off x="1844917" y="3754371"/>
            <a:ext cx="367289" cy="465867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Равнобедренный треугольник 64"/>
          <p:cNvSpPr/>
          <p:nvPr/>
        </p:nvSpPr>
        <p:spPr>
          <a:xfrm>
            <a:off x="2252794" y="3752651"/>
            <a:ext cx="367289" cy="465867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6099542" y="5548478"/>
            <a:ext cx="14394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366FF"/>
                </a:solidFill>
              </a:rPr>
              <a:t>6 + 4 =  </a:t>
            </a:r>
          </a:p>
        </p:txBody>
      </p:sp>
      <p:sp>
        <p:nvSpPr>
          <p:cNvPr id="67" name="Равнобедренный треугольник 66"/>
          <p:cNvSpPr/>
          <p:nvPr/>
        </p:nvSpPr>
        <p:spPr>
          <a:xfrm>
            <a:off x="3025816" y="3734136"/>
            <a:ext cx="367289" cy="465867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Равнобедренный треугольник 67"/>
          <p:cNvSpPr/>
          <p:nvPr/>
        </p:nvSpPr>
        <p:spPr>
          <a:xfrm>
            <a:off x="3387414" y="3740219"/>
            <a:ext cx="367289" cy="465867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Равнобедренный треугольник 68"/>
          <p:cNvSpPr/>
          <p:nvPr/>
        </p:nvSpPr>
        <p:spPr>
          <a:xfrm>
            <a:off x="3793785" y="3734012"/>
            <a:ext cx="367289" cy="465867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Равнобедренный треугольник 69"/>
          <p:cNvSpPr/>
          <p:nvPr/>
        </p:nvSpPr>
        <p:spPr>
          <a:xfrm>
            <a:off x="4237271" y="3740219"/>
            <a:ext cx="367289" cy="465867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TextBox 70"/>
          <p:cNvSpPr txBox="1"/>
          <p:nvPr/>
        </p:nvSpPr>
        <p:spPr>
          <a:xfrm>
            <a:off x="2610234" y="3505405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3300"/>
                </a:solidFill>
              </a:rPr>
              <a:t>і</a:t>
            </a:r>
          </a:p>
        </p:txBody>
      </p:sp>
      <p:sp>
        <p:nvSpPr>
          <p:cNvPr id="72" name="Правая фигурная скобка 71"/>
          <p:cNvSpPr/>
          <p:nvPr/>
        </p:nvSpPr>
        <p:spPr>
          <a:xfrm rot="5400000">
            <a:off x="2193882" y="2369058"/>
            <a:ext cx="497601" cy="4393733"/>
          </a:xfrm>
          <a:prstGeom prst="rightBrace">
            <a:avLst>
              <a:gd name="adj1" fmla="val 8333"/>
              <a:gd name="adj2" fmla="val 4637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2235434" y="4962552"/>
            <a:ext cx="792053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1300236" y="2260618"/>
            <a:ext cx="792053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479652" y="4718696"/>
            <a:ext cx="12397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577026" y="5045771"/>
            <a:ext cx="78023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185284" y="5045771"/>
            <a:ext cx="9358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532139" y="5551367"/>
            <a:ext cx="186223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3300"/>
                </a:solidFill>
              </a:rPr>
              <a:t>10 (ГР.)</a:t>
            </a:r>
            <a:endParaRPr lang="uk-UA" sz="3600" b="1" dirty="0">
              <a:solidFill>
                <a:srgbClr val="FF3300"/>
              </a:solidFill>
            </a:endParaRPr>
          </a:p>
        </p:txBody>
      </p:sp>
      <p:sp>
        <p:nvSpPr>
          <p:cNvPr id="47" name="Прямокутник: округлені кути 44">
            <a:extLst>
              <a:ext uri="{FF2B5EF4-FFF2-40B4-BE49-F238E27FC236}">
                <a16:creationId xmlns:a16="http://schemas.microsoft.com/office/drawing/2014/main" xmlns="" id="{8E33614F-A1DA-B9D8-1122-284F78203D0F}"/>
              </a:ext>
            </a:extLst>
          </p:cNvPr>
          <p:cNvSpPr/>
          <p:nvPr/>
        </p:nvSpPr>
        <p:spPr>
          <a:xfrm>
            <a:off x="1108462" y="2347942"/>
            <a:ext cx="1096722" cy="103138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42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 animBg="1"/>
      <p:bldP spid="75" grpId="0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256802" y="2431427"/>
            <a:ext cx="4549344" cy="153233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Маса дині 4 кг, а маса кавуна – на </a:t>
            </a:r>
            <a:r>
              <a:rPr lang="uk-UA" sz="2800" b="1" dirty="0" smtClean="0">
                <a:solidFill>
                  <a:srgbClr val="7030A0"/>
                </a:solidFill>
              </a:rPr>
              <a:t>__ </a:t>
            </a:r>
            <a:r>
              <a:rPr lang="uk-UA" sz="2800" b="1" dirty="0">
                <a:solidFill>
                  <a:srgbClr val="7030A0"/>
                </a:solidFill>
              </a:rPr>
              <a:t>більша.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Яка </a:t>
            </a:r>
            <a:r>
              <a:rPr lang="uk-UA" sz="2800" b="1" dirty="0">
                <a:solidFill>
                  <a:srgbClr val="7030A0"/>
                </a:solidFill>
              </a:rPr>
              <a:t>маса кавуна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48" name="Прямокутник: округлені кути 44">
            <a:extLst>
              <a:ext uri="{FF2B5EF4-FFF2-40B4-BE49-F238E27FC236}">
                <a16:creationId xmlns="" xmlns:a16="http://schemas.microsoft.com/office/drawing/2014/main" id="{8E33614F-A1DA-B9D8-1122-284F78203D0F}"/>
              </a:ext>
            </a:extLst>
          </p:cNvPr>
          <p:cNvSpPr/>
          <p:nvPr/>
        </p:nvSpPr>
        <p:spPr>
          <a:xfrm>
            <a:off x="527050" y="1675859"/>
            <a:ext cx="5079093" cy="2209339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58189" y="1452345"/>
            <a:ext cx="4734353" cy="8309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Добери число. </a:t>
            </a:r>
            <a:r>
              <a:rPr lang="uk-UA" sz="2400" b="1" dirty="0" err="1">
                <a:solidFill>
                  <a:srgbClr val="7030A0"/>
                </a:solidFill>
              </a:rPr>
              <a:t>Розв</a:t>
            </a:r>
            <a:r>
              <a:rPr lang="en-US" sz="2400" b="1" dirty="0">
                <a:solidFill>
                  <a:srgbClr val="7030A0"/>
                </a:solidFill>
              </a:rPr>
              <a:t>’</a:t>
            </a:r>
            <a:r>
              <a:rPr lang="uk-UA" sz="2400" b="1" dirty="0" err="1">
                <a:solidFill>
                  <a:srgbClr val="7030A0"/>
                </a:solidFill>
              </a:rPr>
              <a:t>яжи</a:t>
            </a:r>
            <a:r>
              <a:rPr lang="uk-UA" sz="2400" b="1" dirty="0">
                <a:solidFill>
                  <a:srgbClr val="7030A0"/>
                </a:solidFill>
              </a:rPr>
              <a:t> задачу.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929335"/>
            <a:ext cx="2719398" cy="271939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95" y="1929335"/>
            <a:ext cx="2650676" cy="2650676"/>
          </a:xfrm>
          <a:prstGeom prst="rect">
            <a:avLst/>
          </a:prstGeom>
        </p:spPr>
      </p:pic>
      <p:pic>
        <p:nvPicPr>
          <p:cNvPr id="5122" name="Picture 2" descr="Диня жовта (медова) купити в Києві та Україні — YESFRU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7" y="1729550"/>
            <a:ext cx="2337903" cy="18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39" y="1564431"/>
            <a:ext cx="2017907" cy="2017907"/>
          </a:xfrm>
          <a:prstGeom prst="rect">
            <a:avLst/>
          </a:prstGeom>
        </p:spPr>
      </p:pic>
      <p:pic>
        <p:nvPicPr>
          <p:cNvPr id="39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88" y="4652739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10079315" y="3964183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816675" y="543828"/>
            <a:ext cx="8732066" cy="6393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Розв'язування </a:t>
            </a:r>
            <a:r>
              <a:rPr lang="uk-UA" sz="4000" b="1" dirty="0">
                <a:solidFill>
                  <a:schemeClr val="bg1"/>
                </a:solidFill>
              </a:rPr>
              <a:t>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6256802" y="4256845"/>
            <a:ext cx="31450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</a:rPr>
              <a:t>4 </a:t>
            </a:r>
            <a:r>
              <a:rPr lang="uk-UA" sz="3600" b="1" dirty="0">
                <a:solidFill>
                  <a:srgbClr val="3366FF"/>
                </a:solidFill>
              </a:rPr>
              <a:t>+ </a:t>
            </a:r>
            <a:r>
              <a:rPr lang="uk-UA" sz="3600" b="1" dirty="0" smtClean="0">
                <a:solidFill>
                  <a:srgbClr val="3366FF"/>
                </a:solidFill>
              </a:rPr>
              <a:t>_ = __ (кг)  </a:t>
            </a:r>
            <a:endParaRPr lang="uk-UA" sz="3600" b="1" dirty="0">
              <a:solidFill>
                <a:srgbClr val="3366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BB49F9E-0F71-1FA0-1C14-34FC09EE61E5}"/>
              </a:ext>
            </a:extLst>
          </p:cNvPr>
          <p:cNvSpPr txBox="1"/>
          <p:nvPr/>
        </p:nvSpPr>
        <p:spPr>
          <a:xfrm>
            <a:off x="1688191" y="4210836"/>
            <a:ext cx="389949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Задача на </a:t>
            </a:r>
            <a:r>
              <a:rPr lang="uk-UA" sz="3600" b="1" dirty="0" smtClean="0">
                <a:solidFill>
                  <a:schemeClr val="bg1"/>
                </a:solidFill>
              </a:rPr>
              <a:t>збільшення числа на кілька одиниць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1542"/>
            <a:ext cx="1360449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 №1-2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36853" y="598815"/>
            <a:ext cx="8004167" cy="7425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224" y="1702083"/>
            <a:ext cx="1981199" cy="116086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1 клас\2 Матем\1 УРОКИ Листопад\4 Задачі\№079 Вибір схеми до задачі\2024-02-07_101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30" y="1484366"/>
            <a:ext cx="7190290" cy="4425817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946237" y="5364562"/>
            <a:ext cx="1569852" cy="5543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7030A0"/>
                </a:solidFill>
              </a:rPr>
              <a:t>7 </a:t>
            </a:r>
            <a:r>
              <a:rPr lang="uk-UA" sz="2800" dirty="0" smtClean="0">
                <a:solidFill>
                  <a:srgbClr val="7030A0"/>
                </a:solidFill>
              </a:rPr>
              <a:t>– </a:t>
            </a:r>
            <a:r>
              <a:rPr lang="uk-UA" sz="2800" dirty="0" smtClean="0">
                <a:solidFill>
                  <a:srgbClr val="7030A0"/>
                </a:solidFill>
              </a:rPr>
              <a:t>4 </a:t>
            </a:r>
            <a:r>
              <a:rPr lang="uk-UA" sz="2800" dirty="0" smtClean="0">
                <a:solidFill>
                  <a:srgbClr val="7030A0"/>
                </a:solidFill>
              </a:rPr>
              <a:t>= </a:t>
            </a:r>
            <a:endParaRPr lang="uk-UA" sz="2800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66592" y="5355865"/>
            <a:ext cx="1483094" cy="5543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dirty="0" smtClean="0">
                <a:solidFill>
                  <a:srgbClr val="7030A0"/>
                </a:solidFill>
              </a:rPr>
              <a:t> </a:t>
            </a:r>
            <a:r>
              <a:rPr lang="uk-UA" sz="3200" dirty="0" smtClean="0">
                <a:solidFill>
                  <a:srgbClr val="7030A0"/>
                </a:solidFill>
              </a:rPr>
              <a:t>3 </a:t>
            </a:r>
            <a:r>
              <a:rPr lang="uk-UA" sz="3200" dirty="0" smtClean="0">
                <a:solidFill>
                  <a:srgbClr val="7030A0"/>
                </a:solidFill>
              </a:rPr>
              <a:t>( </a:t>
            </a:r>
            <a:r>
              <a:rPr lang="uk-UA" sz="3200" dirty="0" smtClean="0">
                <a:solidFill>
                  <a:srgbClr val="7030A0"/>
                </a:solidFill>
              </a:rPr>
              <a:t>кг </a:t>
            </a:r>
            <a:r>
              <a:rPr lang="uk-UA" sz="3200" dirty="0" smtClean="0">
                <a:solidFill>
                  <a:srgbClr val="7030A0"/>
                </a:solidFill>
              </a:rPr>
              <a:t>)</a:t>
            </a:r>
            <a:endParaRPr lang="uk-UA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2 Матем\1 УРОКИ Листопад\4 Задачі\№079 Вибір схеми до задачі\2024-02-07_102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51" y="1341387"/>
            <a:ext cx="7939139" cy="274705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1542"/>
            <a:ext cx="1360449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 №3-5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36854" y="598815"/>
            <a:ext cx="7939138" cy="7425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</a:t>
            </a:r>
            <a:r>
              <a:rPr lang="uk-UA" sz="4000" b="1" dirty="0" smtClean="0">
                <a:solidFill>
                  <a:schemeClr val="bg1"/>
                </a:solidFill>
              </a:rPr>
              <a:t>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24141" y="2738464"/>
            <a:ext cx="1322074" cy="5543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7030A0"/>
                </a:solidFill>
              </a:rPr>
              <a:t> </a:t>
            </a:r>
            <a:r>
              <a:rPr lang="uk-UA" sz="3200" dirty="0" smtClean="0">
                <a:solidFill>
                  <a:srgbClr val="7030A0"/>
                </a:solidFill>
              </a:rPr>
              <a:t>2  </a:t>
            </a:r>
            <a:r>
              <a:rPr lang="uk-UA" sz="3200" dirty="0" smtClean="0">
                <a:solidFill>
                  <a:srgbClr val="7030A0"/>
                </a:solidFill>
              </a:rPr>
              <a:t>л </a:t>
            </a:r>
            <a:endParaRPr lang="uk-UA" sz="3200" dirty="0">
              <a:solidFill>
                <a:srgbClr val="7030A0"/>
              </a:solidFill>
            </a:endParaRPr>
          </a:p>
        </p:txBody>
      </p:sp>
      <p:pic>
        <p:nvPicPr>
          <p:cNvPr id="2051" name="Picture 3" descr="D:\1 клас\2 Матем\1 УРОКИ Листопад\4 Задачі\№079 Вибір схеми до задачі\2024-02-07_1030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3" b="2015"/>
          <a:stretch/>
        </p:blipFill>
        <p:spPr bwMode="auto">
          <a:xfrm>
            <a:off x="4322635" y="4150270"/>
            <a:ext cx="5653357" cy="21445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370114" y="4178624"/>
            <a:ext cx="3771767" cy="116086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Зафарбуй усі фігури, які необхідні для побудови такої пірамідки.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49526" y="1751423"/>
            <a:ext cx="36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&lt;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7156" y="1676791"/>
            <a:ext cx="36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&lt;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02271" y="2066364"/>
            <a:ext cx="36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&lt;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49526" y="2109905"/>
            <a:ext cx="36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&gt;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27156" y="2034450"/>
            <a:ext cx="36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&gt;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82354" y="1707524"/>
            <a:ext cx="36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&gt;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21411" y="3064463"/>
            <a:ext cx="1338416" cy="5543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7030A0"/>
                </a:solidFill>
              </a:rPr>
              <a:t> </a:t>
            </a:r>
            <a:r>
              <a:rPr lang="uk-UA" sz="3200" dirty="0" smtClean="0">
                <a:solidFill>
                  <a:srgbClr val="7030A0"/>
                </a:solidFill>
              </a:rPr>
              <a:t>9  </a:t>
            </a:r>
            <a:r>
              <a:rPr lang="uk-UA" sz="3200" dirty="0" smtClean="0">
                <a:solidFill>
                  <a:srgbClr val="7030A0"/>
                </a:solidFill>
              </a:rPr>
              <a:t>л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77072" y="3451332"/>
            <a:ext cx="1209326" cy="5543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7030A0"/>
                </a:solidFill>
              </a:rPr>
              <a:t>10  </a:t>
            </a:r>
            <a:r>
              <a:rPr lang="uk-UA" sz="3200" dirty="0" smtClean="0">
                <a:solidFill>
                  <a:srgbClr val="7030A0"/>
                </a:solidFill>
              </a:rPr>
              <a:t>л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720920" y="2796694"/>
            <a:ext cx="1322074" cy="5543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7030A0"/>
                </a:solidFill>
              </a:rPr>
              <a:t> </a:t>
            </a:r>
            <a:r>
              <a:rPr lang="uk-UA" sz="3200" dirty="0" smtClean="0">
                <a:solidFill>
                  <a:srgbClr val="7030A0"/>
                </a:solidFill>
              </a:rPr>
              <a:t>6 кг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33832" y="3150614"/>
            <a:ext cx="1322074" cy="5543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7030A0"/>
                </a:solidFill>
              </a:rPr>
              <a:t> </a:t>
            </a:r>
            <a:r>
              <a:rPr lang="uk-UA" sz="3200" dirty="0" smtClean="0">
                <a:solidFill>
                  <a:srgbClr val="7030A0"/>
                </a:solidFill>
              </a:rPr>
              <a:t>7 кг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019683" y="3509551"/>
            <a:ext cx="1322074" cy="5543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7030A0"/>
                </a:solidFill>
              </a:rPr>
              <a:t> </a:t>
            </a:r>
            <a:r>
              <a:rPr lang="uk-UA" sz="3200" dirty="0" smtClean="0">
                <a:solidFill>
                  <a:srgbClr val="7030A0"/>
                </a:solidFill>
              </a:rPr>
              <a:t>3 см</a:t>
            </a:r>
            <a:endParaRPr lang="uk-UA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3" grpId="0"/>
      <p:bldP spid="29" grpId="0"/>
      <p:bldP spid="31" grpId="0"/>
      <p:bldP spid="32" grpId="0"/>
      <p:bldP spid="33" grpId="0"/>
      <p:bldP spid="34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2086339" y="443085"/>
            <a:ext cx="8732066" cy="7785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Розшифровка та розгадування прикладів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232FB68-D354-840D-37CA-43529F2ED854}"/>
              </a:ext>
            </a:extLst>
          </p:cNvPr>
          <p:cNvSpPr txBox="1"/>
          <p:nvPr/>
        </p:nvSpPr>
        <p:spPr>
          <a:xfrm>
            <a:off x="2754598" y="1788382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56E9227-D754-E9B9-4C27-24942E459A9F}"/>
              </a:ext>
            </a:extLst>
          </p:cNvPr>
          <p:cNvSpPr txBox="1"/>
          <p:nvPr/>
        </p:nvSpPr>
        <p:spPr>
          <a:xfrm>
            <a:off x="2764468" y="2811176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88C0E84A-1E47-0DA6-9C1D-D2C7C39447D5}"/>
              </a:ext>
            </a:extLst>
          </p:cNvPr>
          <p:cNvSpPr txBox="1"/>
          <p:nvPr/>
        </p:nvSpPr>
        <p:spPr>
          <a:xfrm>
            <a:off x="2754598" y="3696811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49BB51C-A2A5-EC1C-A23F-FEACE388ED89}"/>
              </a:ext>
            </a:extLst>
          </p:cNvPr>
          <p:cNvSpPr txBox="1"/>
          <p:nvPr/>
        </p:nvSpPr>
        <p:spPr>
          <a:xfrm>
            <a:off x="2718902" y="4579257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700C893-A32F-DC87-779B-A1DA0A827205}"/>
              </a:ext>
            </a:extLst>
          </p:cNvPr>
          <p:cNvSpPr txBox="1"/>
          <p:nvPr/>
        </p:nvSpPr>
        <p:spPr>
          <a:xfrm>
            <a:off x="2716153" y="5513322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CB54B1B-C333-A932-8CF0-294C2D05D5EF}"/>
              </a:ext>
            </a:extLst>
          </p:cNvPr>
          <p:cNvSpPr txBox="1"/>
          <p:nvPr/>
        </p:nvSpPr>
        <p:spPr>
          <a:xfrm>
            <a:off x="6688238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59D9A59-9369-1B08-93D8-770D12A80AC3}"/>
              </a:ext>
            </a:extLst>
          </p:cNvPr>
          <p:cNvSpPr txBox="1"/>
          <p:nvPr/>
        </p:nvSpPr>
        <p:spPr>
          <a:xfrm>
            <a:off x="8574176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Прямокутник 6">
            <a:extLst>
              <a:ext uri="{FF2B5EF4-FFF2-40B4-BE49-F238E27FC236}">
                <a16:creationId xmlns="" xmlns:a16="http://schemas.microsoft.com/office/drawing/2014/main" id="{1CCB1D8A-E705-0CAF-5BB0-B8403E8723A9}"/>
              </a:ext>
            </a:extLst>
          </p:cNvPr>
          <p:cNvSpPr/>
          <p:nvPr/>
        </p:nvSpPr>
        <p:spPr>
          <a:xfrm>
            <a:off x="9437402" y="1233922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9535346" y="106708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024814F-7499-4568-93F7-B15D7CB53BAF}"/>
              </a:ext>
            </a:extLst>
          </p:cNvPr>
          <p:cNvSpPr txBox="1"/>
          <p:nvPr/>
        </p:nvSpPr>
        <p:spPr>
          <a:xfrm>
            <a:off x="6688238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5D17C07E-D6C3-DAE6-2A51-975C11D8BB13}"/>
              </a:ext>
            </a:extLst>
          </p:cNvPr>
          <p:cNvSpPr txBox="1"/>
          <p:nvPr/>
        </p:nvSpPr>
        <p:spPr>
          <a:xfrm>
            <a:off x="8574176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Прямокутник 55">
            <a:extLst>
              <a:ext uri="{FF2B5EF4-FFF2-40B4-BE49-F238E27FC236}">
                <a16:creationId xmlns="" xmlns:a16="http://schemas.microsoft.com/office/drawing/2014/main" id="{3823C677-A4ED-0815-BEB6-FBFF95F2B064}"/>
              </a:ext>
            </a:extLst>
          </p:cNvPr>
          <p:cNvSpPr/>
          <p:nvPr/>
        </p:nvSpPr>
        <p:spPr>
          <a:xfrm>
            <a:off x="9437402" y="2381455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BBBA78E5-AF3D-CC49-4275-A987A80599F8}"/>
              </a:ext>
            </a:extLst>
          </p:cNvPr>
          <p:cNvSpPr txBox="1"/>
          <p:nvPr/>
        </p:nvSpPr>
        <p:spPr>
          <a:xfrm>
            <a:off x="9535346" y="221461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647F4CD-3AF2-84FC-AEA5-BCD243408685}"/>
              </a:ext>
            </a:extLst>
          </p:cNvPr>
          <p:cNvSpPr txBox="1"/>
          <p:nvPr/>
        </p:nvSpPr>
        <p:spPr>
          <a:xfrm>
            <a:off x="6688238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8216BA16-935E-D54C-AE1C-5DC7C016C093}"/>
              </a:ext>
            </a:extLst>
          </p:cNvPr>
          <p:cNvSpPr txBox="1"/>
          <p:nvPr/>
        </p:nvSpPr>
        <p:spPr>
          <a:xfrm>
            <a:off x="8574176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Прямокутник 59">
            <a:extLst>
              <a:ext uri="{FF2B5EF4-FFF2-40B4-BE49-F238E27FC236}">
                <a16:creationId xmlns="" xmlns:a16="http://schemas.microsoft.com/office/drawing/2014/main" id="{311FAE4B-C5B8-CC44-D3DC-A4B987F781B7}"/>
              </a:ext>
            </a:extLst>
          </p:cNvPr>
          <p:cNvSpPr/>
          <p:nvPr/>
        </p:nvSpPr>
        <p:spPr>
          <a:xfrm>
            <a:off x="9437402" y="3528988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C4A0576-C07E-09DA-3F1F-C977B3AF5715}"/>
              </a:ext>
            </a:extLst>
          </p:cNvPr>
          <p:cNvSpPr txBox="1"/>
          <p:nvPr/>
        </p:nvSpPr>
        <p:spPr>
          <a:xfrm>
            <a:off x="9535346" y="336214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1403A985-3625-AE30-1B4F-06183F8EAF38}"/>
              </a:ext>
            </a:extLst>
          </p:cNvPr>
          <p:cNvSpPr txBox="1"/>
          <p:nvPr/>
        </p:nvSpPr>
        <p:spPr>
          <a:xfrm>
            <a:off x="6688238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BE048736-568F-C924-9A96-FA0B78D37252}"/>
              </a:ext>
            </a:extLst>
          </p:cNvPr>
          <p:cNvSpPr txBox="1"/>
          <p:nvPr/>
        </p:nvSpPr>
        <p:spPr>
          <a:xfrm>
            <a:off x="8574176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Прямокутник 63">
            <a:extLst>
              <a:ext uri="{FF2B5EF4-FFF2-40B4-BE49-F238E27FC236}">
                <a16:creationId xmlns="" xmlns:a16="http://schemas.microsoft.com/office/drawing/2014/main" id="{7280411C-6539-679D-F448-896194F3B4C0}"/>
              </a:ext>
            </a:extLst>
          </p:cNvPr>
          <p:cNvSpPr/>
          <p:nvPr/>
        </p:nvSpPr>
        <p:spPr>
          <a:xfrm>
            <a:off x="9437402" y="4641551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575EF724-45C2-A3EC-D293-63E3DFD3808D}"/>
              </a:ext>
            </a:extLst>
          </p:cNvPr>
          <p:cNvSpPr txBox="1"/>
          <p:nvPr/>
        </p:nvSpPr>
        <p:spPr>
          <a:xfrm>
            <a:off x="9535346" y="447471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1640128-054B-A079-F3BA-8FBEAEC1AC0F}"/>
              </a:ext>
            </a:extLst>
          </p:cNvPr>
          <p:cNvSpPr txBox="1"/>
          <p:nvPr/>
        </p:nvSpPr>
        <p:spPr>
          <a:xfrm>
            <a:off x="6688238" y="569560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8DA05A09-669C-6078-6451-83DED49EBD60}"/>
              </a:ext>
            </a:extLst>
          </p:cNvPr>
          <p:cNvSpPr txBox="1"/>
          <p:nvPr/>
        </p:nvSpPr>
        <p:spPr>
          <a:xfrm>
            <a:off x="8604120" y="5686460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Прямокутник 67">
            <a:extLst>
              <a:ext uri="{FF2B5EF4-FFF2-40B4-BE49-F238E27FC236}">
                <a16:creationId xmlns="" xmlns:a16="http://schemas.microsoft.com/office/drawing/2014/main" id="{EE6D4C0F-9A87-B899-8F7A-61DD5C660593}"/>
              </a:ext>
            </a:extLst>
          </p:cNvPr>
          <p:cNvSpPr/>
          <p:nvPr/>
        </p:nvSpPr>
        <p:spPr>
          <a:xfrm>
            <a:off x="9437402" y="5862442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B249686C-7670-9F5D-8373-BC9678D06730}"/>
              </a:ext>
            </a:extLst>
          </p:cNvPr>
          <p:cNvSpPr txBox="1"/>
          <p:nvPr/>
        </p:nvSpPr>
        <p:spPr>
          <a:xfrm>
            <a:off x="9535346" y="569560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Прямокутник: округлені кути 7">
            <a:extLst>
              <a:ext uri="{FF2B5EF4-FFF2-40B4-BE49-F238E27FC236}">
                <a16:creationId xmlns="" xmlns:a16="http://schemas.microsoft.com/office/drawing/2014/main" id="{09556C6C-5D02-9FA6-D6DB-078C8B7F4C2E}"/>
              </a:ext>
            </a:extLst>
          </p:cNvPr>
          <p:cNvSpPr/>
          <p:nvPr/>
        </p:nvSpPr>
        <p:spPr>
          <a:xfrm>
            <a:off x="1289643" y="1320402"/>
            <a:ext cx="2259010" cy="53411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11F7CA7D-B084-273C-35D7-EDFE1414D4F2}"/>
              </a:ext>
            </a:extLst>
          </p:cNvPr>
          <p:cNvSpPr/>
          <p:nvPr/>
        </p:nvSpPr>
        <p:spPr>
          <a:xfrm>
            <a:off x="1713586" y="1762879"/>
            <a:ext cx="669850" cy="680508"/>
          </a:xfrm>
          <a:prstGeom prst="ellipse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Прямокутник 2">
            <a:extLst>
              <a:ext uri="{FF2B5EF4-FFF2-40B4-BE49-F238E27FC236}">
                <a16:creationId xmlns="" xmlns:a16="http://schemas.microsoft.com/office/drawing/2014/main" id="{18DF3EB4-3BA6-EAAA-17CB-31334DE31E6B}"/>
              </a:ext>
            </a:extLst>
          </p:cNvPr>
          <p:cNvSpPr/>
          <p:nvPr/>
        </p:nvSpPr>
        <p:spPr>
          <a:xfrm>
            <a:off x="1713047" y="2680901"/>
            <a:ext cx="706101" cy="668262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Прямокутник 51">
            <a:extLst>
              <a:ext uri="{FF2B5EF4-FFF2-40B4-BE49-F238E27FC236}">
                <a16:creationId xmlns="" xmlns:a16="http://schemas.microsoft.com/office/drawing/2014/main" id="{C717A7F9-17F7-0C0C-7833-4BD7508AAF47}"/>
              </a:ext>
            </a:extLst>
          </p:cNvPr>
          <p:cNvSpPr/>
          <p:nvPr/>
        </p:nvSpPr>
        <p:spPr>
          <a:xfrm>
            <a:off x="1713047" y="3714521"/>
            <a:ext cx="746585" cy="500208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Рівнобедрений трикутник 4">
            <a:extLst>
              <a:ext uri="{FF2B5EF4-FFF2-40B4-BE49-F238E27FC236}">
                <a16:creationId xmlns="" xmlns:a16="http://schemas.microsoft.com/office/drawing/2014/main" id="{34D17CA4-0D9C-A936-EAB0-B2EB1C0197EC}"/>
              </a:ext>
            </a:extLst>
          </p:cNvPr>
          <p:cNvSpPr/>
          <p:nvPr/>
        </p:nvSpPr>
        <p:spPr>
          <a:xfrm>
            <a:off x="1733068" y="4452243"/>
            <a:ext cx="746585" cy="725700"/>
          </a:xfrm>
          <a:prstGeom prst="triangle">
            <a:avLst/>
          </a:prstGeom>
          <a:solidFill>
            <a:srgbClr val="EC00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843A6183-634C-B925-F0AA-519E4A58B2AF}"/>
              </a:ext>
            </a:extLst>
          </p:cNvPr>
          <p:cNvSpPr/>
          <p:nvPr/>
        </p:nvSpPr>
        <p:spPr>
          <a:xfrm>
            <a:off x="1593130" y="5514722"/>
            <a:ext cx="1026459" cy="596731"/>
          </a:xfrm>
          <a:prstGeom prst="ellipse">
            <a:avLst/>
          </a:prstGeom>
          <a:solidFill>
            <a:srgbClr val="00AEE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Рівнобедрений трикутник 78">
            <a:extLst>
              <a:ext uri="{FF2B5EF4-FFF2-40B4-BE49-F238E27FC236}">
                <a16:creationId xmlns="" xmlns:a16="http://schemas.microsoft.com/office/drawing/2014/main" id="{F19FA758-503C-5D2D-D7A2-207C8A50F7B0}"/>
              </a:ext>
            </a:extLst>
          </p:cNvPr>
          <p:cNvSpPr/>
          <p:nvPr/>
        </p:nvSpPr>
        <p:spPr>
          <a:xfrm>
            <a:off x="5637477" y="1221614"/>
            <a:ext cx="746585" cy="725700"/>
          </a:xfrm>
          <a:prstGeom prst="triangle">
            <a:avLst/>
          </a:prstGeom>
          <a:solidFill>
            <a:srgbClr val="EC00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Прямокутник 79">
            <a:extLst>
              <a:ext uri="{FF2B5EF4-FFF2-40B4-BE49-F238E27FC236}">
                <a16:creationId xmlns="" xmlns:a16="http://schemas.microsoft.com/office/drawing/2014/main" id="{87E8B9B5-F6F4-CF34-B938-0B8E99465F32}"/>
              </a:ext>
            </a:extLst>
          </p:cNvPr>
          <p:cNvSpPr/>
          <p:nvPr/>
        </p:nvSpPr>
        <p:spPr>
          <a:xfrm>
            <a:off x="7550788" y="1424814"/>
            <a:ext cx="746585" cy="500208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Овал 86">
            <a:extLst>
              <a:ext uri="{FF2B5EF4-FFF2-40B4-BE49-F238E27FC236}">
                <a16:creationId xmlns="" xmlns:a16="http://schemas.microsoft.com/office/drawing/2014/main" id="{DCD826D4-A95F-4277-0FF6-E1D379946DD8}"/>
              </a:ext>
            </a:extLst>
          </p:cNvPr>
          <p:cNvSpPr/>
          <p:nvPr/>
        </p:nvSpPr>
        <p:spPr>
          <a:xfrm>
            <a:off x="5476198" y="2482395"/>
            <a:ext cx="1026459" cy="596731"/>
          </a:xfrm>
          <a:prstGeom prst="ellipse">
            <a:avLst/>
          </a:prstGeom>
          <a:solidFill>
            <a:srgbClr val="00AEE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Овал 87">
            <a:extLst>
              <a:ext uri="{FF2B5EF4-FFF2-40B4-BE49-F238E27FC236}">
                <a16:creationId xmlns="" xmlns:a16="http://schemas.microsoft.com/office/drawing/2014/main" id="{93FAFD24-A773-13F6-B734-E467EB5E963A}"/>
              </a:ext>
            </a:extLst>
          </p:cNvPr>
          <p:cNvSpPr/>
          <p:nvPr/>
        </p:nvSpPr>
        <p:spPr>
          <a:xfrm>
            <a:off x="7630999" y="2352591"/>
            <a:ext cx="669850" cy="680508"/>
          </a:xfrm>
          <a:prstGeom prst="ellipse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9" name="Прямокутник 82">
            <a:extLst>
              <a:ext uri="{FF2B5EF4-FFF2-40B4-BE49-F238E27FC236}">
                <a16:creationId xmlns="" xmlns:a16="http://schemas.microsoft.com/office/drawing/2014/main" id="{630EC589-C7C0-A186-E639-6881082B8B7C}"/>
              </a:ext>
            </a:extLst>
          </p:cNvPr>
          <p:cNvSpPr/>
          <p:nvPr/>
        </p:nvSpPr>
        <p:spPr>
          <a:xfrm>
            <a:off x="5663668" y="3570818"/>
            <a:ext cx="706101" cy="668262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Рівнобедрений трикутник 83">
            <a:extLst>
              <a:ext uri="{FF2B5EF4-FFF2-40B4-BE49-F238E27FC236}">
                <a16:creationId xmlns="" xmlns:a16="http://schemas.microsoft.com/office/drawing/2014/main" id="{FB7211AD-0AF2-A3B7-BDC4-F0D564760110}"/>
              </a:ext>
            </a:extLst>
          </p:cNvPr>
          <p:cNvSpPr/>
          <p:nvPr/>
        </p:nvSpPr>
        <p:spPr>
          <a:xfrm>
            <a:off x="7660211" y="3460668"/>
            <a:ext cx="746585" cy="725700"/>
          </a:xfrm>
          <a:prstGeom prst="triangle">
            <a:avLst/>
          </a:prstGeom>
          <a:solidFill>
            <a:srgbClr val="EC00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1" name="Прямокутник 84">
            <a:extLst>
              <a:ext uri="{FF2B5EF4-FFF2-40B4-BE49-F238E27FC236}">
                <a16:creationId xmlns="" xmlns:a16="http://schemas.microsoft.com/office/drawing/2014/main" id="{9736B290-FE86-D56F-9EB8-A25662AB6300}"/>
              </a:ext>
            </a:extLst>
          </p:cNvPr>
          <p:cNvSpPr/>
          <p:nvPr/>
        </p:nvSpPr>
        <p:spPr>
          <a:xfrm>
            <a:off x="5668435" y="4744236"/>
            <a:ext cx="746585" cy="500208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Прямокутник 85">
            <a:extLst>
              <a:ext uri="{FF2B5EF4-FFF2-40B4-BE49-F238E27FC236}">
                <a16:creationId xmlns="" xmlns:a16="http://schemas.microsoft.com/office/drawing/2014/main" id="{0502B593-5749-A8CD-7C61-4389ABF6742A}"/>
              </a:ext>
            </a:extLst>
          </p:cNvPr>
          <p:cNvSpPr/>
          <p:nvPr/>
        </p:nvSpPr>
        <p:spPr>
          <a:xfrm>
            <a:off x="7649408" y="4579306"/>
            <a:ext cx="706101" cy="668262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40911AB5-64F2-3091-C836-96CB81A655C2}"/>
              </a:ext>
            </a:extLst>
          </p:cNvPr>
          <p:cNvSpPr/>
          <p:nvPr/>
        </p:nvSpPr>
        <p:spPr>
          <a:xfrm>
            <a:off x="5675845" y="5856212"/>
            <a:ext cx="669850" cy="680508"/>
          </a:xfrm>
          <a:prstGeom prst="ellipse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4" name="Овал 93">
            <a:extLst>
              <a:ext uri="{FF2B5EF4-FFF2-40B4-BE49-F238E27FC236}">
                <a16:creationId xmlns="" xmlns:a16="http://schemas.microsoft.com/office/drawing/2014/main" id="{D56C1F96-A829-9DE1-F00A-C9AD88875C62}"/>
              </a:ext>
            </a:extLst>
          </p:cNvPr>
          <p:cNvSpPr/>
          <p:nvPr/>
        </p:nvSpPr>
        <p:spPr>
          <a:xfrm>
            <a:off x="7412981" y="5905067"/>
            <a:ext cx="1026459" cy="596731"/>
          </a:xfrm>
          <a:prstGeom prst="ellipse">
            <a:avLst/>
          </a:prstGeom>
          <a:solidFill>
            <a:srgbClr val="00AEE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0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  <p:bldP spid="70" grpId="0"/>
      <p:bldP spid="74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7363" y="494529"/>
            <a:ext cx="9727896" cy="7464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Цікава задача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9FF545-05CE-BA9B-5F66-6CAD5FAC7B44}"/>
              </a:ext>
            </a:extLst>
          </p:cNvPr>
          <p:cNvSpPr txBox="1"/>
          <p:nvPr/>
        </p:nvSpPr>
        <p:spPr>
          <a:xfrm>
            <a:off x="1207362" y="1446650"/>
            <a:ext cx="9727896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6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пакеті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лежить</a:t>
            </a:r>
            <a:r>
              <a:rPr lang="ru-RU" dirty="0">
                <a:solidFill>
                  <a:schemeClr val="bg1"/>
                </a:solidFill>
              </a:rPr>
              <a:t> 6 </a:t>
            </a:r>
            <a:r>
              <a:rPr lang="ru-RU" dirty="0" err="1">
                <a:solidFill>
                  <a:schemeClr val="bg1"/>
                </a:solidFill>
              </a:rPr>
              <a:t>яблук</a:t>
            </a:r>
            <a:r>
              <a:rPr lang="ru-RU" dirty="0">
                <a:solidFill>
                  <a:schemeClr val="bg1"/>
                </a:solidFill>
              </a:rPr>
              <a:t>. Як </a:t>
            </a:r>
            <a:r>
              <a:rPr lang="ru-RU" dirty="0" err="1">
                <a:solidFill>
                  <a:schemeClr val="bg1"/>
                </a:solidFill>
              </a:rPr>
              <a:t>розділити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яблука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6 </a:t>
            </a:r>
            <a:r>
              <a:rPr lang="ru-RU" dirty="0" err="1">
                <a:solidFill>
                  <a:schemeClr val="bg1"/>
                </a:solidFill>
              </a:rPr>
              <a:t>дівчатами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кожній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дісталось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яблуко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одне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залишилось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пакеті</a:t>
            </a:r>
            <a:r>
              <a:rPr lang="ru-RU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926319-86D9-8F79-FAF0-C20F1B516BC7}"/>
              </a:ext>
            </a:extLst>
          </p:cNvPr>
          <p:cNvSpPr txBox="1"/>
          <p:nvPr/>
        </p:nvSpPr>
        <p:spPr>
          <a:xfrm>
            <a:off x="2523835" y="3506874"/>
            <a:ext cx="5763491" cy="179399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Одній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дівчат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слід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дати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яблуко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разом з пакетом.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3523DA7A-A61E-095C-F4FC-BE97C3C5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84" y="3536397"/>
            <a:ext cx="2523201" cy="302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3" y="2997416"/>
            <a:ext cx="1991659" cy="377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219401" y="491001"/>
            <a:ext cx="9524082" cy="9241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Оберіть відповідну цеглинку 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219401" y="1450932"/>
            <a:ext cx="952754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rgbClr val="7030A0"/>
                </a:solidFill>
                <a:effectLst/>
              </a:rPr>
              <a:t>Цеглинку </a:t>
            </a:r>
            <a:r>
              <a:rPr lang="uk-UA" sz="3600" b="1" dirty="0">
                <a:ln/>
                <a:solidFill>
                  <a:srgbClr val="7030A0"/>
                </a:solidFill>
              </a:rPr>
              <a:t>ЛЕГО</a:t>
            </a:r>
            <a:r>
              <a:rPr lang="uk-UA" sz="3600" b="1" cap="none" spc="0" dirty="0">
                <a:ln/>
                <a:solidFill>
                  <a:srgbClr val="7030A0"/>
                </a:solidFill>
                <a:effectLst/>
              </a:rPr>
              <a:t> підійміть, зустріч нашу оцініть!</a:t>
            </a:r>
            <a:endParaRPr lang="ru-RU" sz="3600" b="1" cap="none" spc="0" dirty="0">
              <a:ln/>
              <a:solidFill>
                <a:srgbClr val="7030A0"/>
              </a:solidFill>
              <a:effectLst/>
            </a:endParaRPr>
          </a:p>
        </p:txBody>
      </p:sp>
      <p:pic>
        <p:nvPicPr>
          <p:cNvPr id="4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768430" y="5044995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177086" y="5044994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173354" y="501958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409258" y="5053495"/>
            <a:ext cx="2477942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403997" y="5106403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9398840" y="5851950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77086" y="5741164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легко!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64664" y="5623083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2400879" y="5712799"/>
            <a:ext cx="2194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трошки втомилась/вся!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7236710" y="5660878"/>
            <a:ext cx="208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pic>
        <p:nvPicPr>
          <p:cNvPr id="52" name="Picture 4" descr="Иллюстрация школьников детей мультфильм |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93" t="52995"/>
          <a:stretch/>
        </p:blipFill>
        <p:spPr bwMode="auto">
          <a:xfrm>
            <a:off x="2861768" y="2339256"/>
            <a:ext cx="1678776" cy="285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Иллюстрация школьников детей мультфильм Premium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1" r="71736"/>
          <a:stretch/>
        </p:blipFill>
        <p:spPr bwMode="auto">
          <a:xfrm>
            <a:off x="9732458" y="2370225"/>
            <a:ext cx="2022051" cy="27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4252134" y="2750095"/>
            <a:ext cx="708502" cy="5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Иллюстрация школьников детей мультфильм Premium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" t="1489" r="70898" b="47959"/>
          <a:stretch/>
        </p:blipFill>
        <p:spPr bwMode="auto">
          <a:xfrm>
            <a:off x="639165" y="2370226"/>
            <a:ext cx="1924180" cy="273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343600" y="3064409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Иллюстрация школьников детей мультфильм Premium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5" t="54049" r="24291" b="392"/>
          <a:stretch/>
        </p:blipFill>
        <p:spPr bwMode="auto">
          <a:xfrm>
            <a:off x="7295747" y="2371097"/>
            <a:ext cx="2071416" cy="2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015279" y="2883225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Иллюстрация школьников детей мультфильм Premium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9" t="-277" r="23632" b="50993"/>
          <a:stretch/>
        </p:blipFill>
        <p:spPr bwMode="auto">
          <a:xfrm>
            <a:off x="5058775" y="2276836"/>
            <a:ext cx="1738161" cy="28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757153" y="3436701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639451" y="2657012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225982" y="575744"/>
            <a:ext cx="8732066" cy="6871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Організація класу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84" y="1827701"/>
            <a:ext cx="2629770" cy="33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52" y="1723705"/>
            <a:ext cx="2381567" cy="3471009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6254557" y="1517395"/>
            <a:ext cx="5181893" cy="24747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u="sng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98" y="4166250"/>
            <a:ext cx="2987659" cy="16389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17068" y="1723705"/>
            <a:ext cx="5136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Знову день почався, діти,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Всі зібрались на урок.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Тож пора нам починати,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Кличе в подорож дзвінок. 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49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30966" y="1461392"/>
            <a:ext cx="6936058" cy="473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свій </a:t>
            </a:r>
            <a:r>
              <a:rPr lang="uk-UA" sz="2400" b="1" dirty="0" smtClean="0">
                <a:solidFill>
                  <a:srgbClr val="7030A0"/>
                </a:solidFill>
              </a:rPr>
              <a:t>олівець очікувань від уроку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8413" y="513465"/>
            <a:ext cx="8732067" cy="9479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37018" y="2754568"/>
            <a:ext cx="1930885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485754" y="2736981"/>
            <a:ext cx="1991227" cy="27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20853" y="2714376"/>
            <a:ext cx="2036480" cy="26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32829" y="2754568"/>
            <a:ext cx="2323096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684078" y="1865551"/>
            <a:ext cx="436764" cy="1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9721" y="1793788"/>
            <a:ext cx="426439" cy="18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448215" y="1821361"/>
            <a:ext cx="402649" cy="1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246972" y="1810038"/>
            <a:ext cx="398763" cy="18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9611" y="3844470"/>
            <a:ext cx="1818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Буде все просто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01200" y="3844470"/>
            <a:ext cx="1875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успішно!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356" y="3877718"/>
            <a:ext cx="1696172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4304" y="3844470"/>
            <a:ext cx="1656425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81154" y="4586304"/>
            <a:ext cx="497722" cy="26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105764" y="4569805"/>
            <a:ext cx="477451" cy="26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6693" y="4553280"/>
            <a:ext cx="490771" cy="27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7707" y="4440284"/>
            <a:ext cx="513064" cy="27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3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109626" y="610402"/>
            <a:ext cx="8732066" cy="7226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«Потяг»</a:t>
            </a:r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xmlns="" id="{4F914006-7542-AE71-A92B-ADAF09C8626E}"/>
              </a:ext>
            </a:extLst>
          </p:cNvPr>
          <p:cNvGrpSpPr/>
          <p:nvPr/>
        </p:nvGrpSpPr>
        <p:grpSpPr>
          <a:xfrm>
            <a:off x="0" y="2502699"/>
            <a:ext cx="12763308" cy="1900782"/>
            <a:chOff x="0" y="3004458"/>
            <a:chExt cx="12763308" cy="1900782"/>
          </a:xfrm>
        </p:grpSpPr>
        <p:pic>
          <p:nvPicPr>
            <p:cNvPr id="30" name="Picture 2" descr="Поезд клипарт-картинка. Бесплатная загрузка. | Creazilla">
              <a:extLst>
                <a:ext uri="{FF2B5EF4-FFF2-40B4-BE49-F238E27FC236}">
                  <a16:creationId xmlns:a16="http://schemas.microsoft.com/office/drawing/2014/main" xmlns="" id="{BFEBCB94-8449-8B26-470C-CC831156BB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87"/>
            <a:stretch/>
          </p:blipFill>
          <p:spPr bwMode="auto">
            <a:xfrm flipH="1">
              <a:off x="0" y="3004458"/>
              <a:ext cx="7755509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Поезд клипарт-картинка. Бесплатная загрузка. | Creazilla">
              <a:extLst>
                <a:ext uri="{FF2B5EF4-FFF2-40B4-BE49-F238E27FC236}">
                  <a16:creationId xmlns:a16="http://schemas.microsoft.com/office/drawing/2014/main" xmlns="" id="{9A668AE0-04DE-C4EF-D6CF-489FAD50A8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0" r="70174"/>
            <a:stretch/>
          </p:blipFill>
          <p:spPr bwMode="auto">
            <a:xfrm flipH="1">
              <a:off x="6745624" y="3004458"/>
              <a:ext cx="1741714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Поезд клипарт-картинка. Бесплатная загрузка. | Creazilla">
              <a:extLst>
                <a:ext uri="{FF2B5EF4-FFF2-40B4-BE49-F238E27FC236}">
                  <a16:creationId xmlns:a16="http://schemas.microsoft.com/office/drawing/2014/main" xmlns="" id="{E2BFDE88-8FE1-0C42-60F5-29BE980748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19" r="70174"/>
            <a:stretch/>
          </p:blipFill>
          <p:spPr bwMode="auto">
            <a:xfrm flipH="1">
              <a:off x="10002629" y="3004458"/>
              <a:ext cx="2760679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Поезд клипарт-картинка. Бесплатная загрузка. | Creazilla">
              <a:extLst>
                <a:ext uri="{FF2B5EF4-FFF2-40B4-BE49-F238E27FC236}">
                  <a16:creationId xmlns:a16="http://schemas.microsoft.com/office/drawing/2014/main" xmlns="" id="{37937B5F-C771-69F2-4AE5-BA09AB35B0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0" r="70174"/>
            <a:stretch/>
          </p:blipFill>
          <p:spPr bwMode="auto">
            <a:xfrm flipH="1">
              <a:off x="8396733" y="3004458"/>
              <a:ext cx="1741714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кутник: округлені кути 27">
              <a:extLst>
                <a:ext uri="{FF2B5EF4-FFF2-40B4-BE49-F238E27FC236}">
                  <a16:creationId xmlns:a16="http://schemas.microsoft.com/office/drawing/2014/main" xmlns="" id="{EEA4BFB2-B873-0237-5A06-18571CF79A31}"/>
                </a:ext>
              </a:extLst>
            </p:cNvPr>
            <p:cNvSpPr/>
            <p:nvPr/>
          </p:nvSpPr>
          <p:spPr>
            <a:xfrm>
              <a:off x="2142308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Прямокутник: округлені кути 40">
              <a:extLst>
                <a:ext uri="{FF2B5EF4-FFF2-40B4-BE49-F238E27FC236}">
                  <a16:creationId xmlns:a16="http://schemas.microsoft.com/office/drawing/2014/main" xmlns="" id="{0DD85884-AF80-1FEA-8A1E-00EE6D46B073}"/>
                </a:ext>
              </a:extLst>
            </p:cNvPr>
            <p:cNvSpPr/>
            <p:nvPr/>
          </p:nvSpPr>
          <p:spPr>
            <a:xfrm>
              <a:off x="3758892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Прямокутник: округлені кути 42">
              <a:extLst>
                <a:ext uri="{FF2B5EF4-FFF2-40B4-BE49-F238E27FC236}">
                  <a16:creationId xmlns:a16="http://schemas.microsoft.com/office/drawing/2014/main" xmlns="" id="{B7619FAD-997C-F703-AEEC-602CA8A3D6D5}"/>
                </a:ext>
              </a:extLst>
            </p:cNvPr>
            <p:cNvSpPr/>
            <p:nvPr/>
          </p:nvSpPr>
          <p:spPr>
            <a:xfrm>
              <a:off x="5500299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Прямокутник: округлені кути 44">
              <a:extLst>
                <a:ext uri="{FF2B5EF4-FFF2-40B4-BE49-F238E27FC236}">
                  <a16:creationId xmlns:a16="http://schemas.microsoft.com/office/drawing/2014/main" xmlns="" id="{9B7C1696-7AC8-A89D-5452-E3D037AD2510}"/>
                </a:ext>
              </a:extLst>
            </p:cNvPr>
            <p:cNvSpPr/>
            <p:nvPr/>
          </p:nvSpPr>
          <p:spPr>
            <a:xfrm>
              <a:off x="7116883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" name="Прямокутник: округлені кути 45">
              <a:extLst>
                <a:ext uri="{FF2B5EF4-FFF2-40B4-BE49-F238E27FC236}">
                  <a16:creationId xmlns:a16="http://schemas.microsoft.com/office/drawing/2014/main" xmlns="" id="{1777DC0E-036D-C5BA-7B7C-47B8E8683096}"/>
                </a:ext>
              </a:extLst>
            </p:cNvPr>
            <p:cNvSpPr/>
            <p:nvPr/>
          </p:nvSpPr>
          <p:spPr>
            <a:xfrm>
              <a:off x="8757303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9" name="Прямокутник: округлені кути 46">
              <a:extLst>
                <a:ext uri="{FF2B5EF4-FFF2-40B4-BE49-F238E27FC236}">
                  <a16:creationId xmlns:a16="http://schemas.microsoft.com/office/drawing/2014/main" xmlns="" id="{798ABF12-7450-839F-9DF4-675FD9EF070A}"/>
                </a:ext>
              </a:extLst>
            </p:cNvPr>
            <p:cNvSpPr/>
            <p:nvPr/>
          </p:nvSpPr>
          <p:spPr>
            <a:xfrm>
              <a:off x="10475517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40" name="Виноска: зі стрілкою вниз 47">
            <a:extLst>
              <a:ext uri="{FF2B5EF4-FFF2-40B4-BE49-F238E27FC236}">
                <a16:creationId xmlns:a16="http://schemas.microsoft.com/office/drawing/2014/main" xmlns="" id="{AAA4E46E-F730-9A9D-F337-EA8A28830F9B}"/>
              </a:ext>
            </a:extLst>
          </p:cNvPr>
          <p:cNvSpPr/>
          <p:nvPr/>
        </p:nvSpPr>
        <p:spPr>
          <a:xfrm>
            <a:off x="3658743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Виноска: зі стрілкою вниз 48">
            <a:extLst>
              <a:ext uri="{FF2B5EF4-FFF2-40B4-BE49-F238E27FC236}">
                <a16:creationId xmlns:a16="http://schemas.microsoft.com/office/drawing/2014/main" xmlns="" id="{FB2C6983-2D43-1B12-3E83-24C6F143037E}"/>
              </a:ext>
            </a:extLst>
          </p:cNvPr>
          <p:cNvSpPr/>
          <p:nvPr/>
        </p:nvSpPr>
        <p:spPr>
          <a:xfrm>
            <a:off x="5300002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2" name="Виноска: зі стрілкою вниз 49">
            <a:extLst>
              <a:ext uri="{FF2B5EF4-FFF2-40B4-BE49-F238E27FC236}">
                <a16:creationId xmlns:a16="http://schemas.microsoft.com/office/drawing/2014/main" xmlns="" id="{364A6800-54FC-27B9-835C-78AFBEAAD27E}"/>
              </a:ext>
            </a:extLst>
          </p:cNvPr>
          <p:cNvSpPr/>
          <p:nvPr/>
        </p:nvSpPr>
        <p:spPr>
          <a:xfrm>
            <a:off x="6976282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Виноска: зі стрілкою вниз 50">
            <a:extLst>
              <a:ext uri="{FF2B5EF4-FFF2-40B4-BE49-F238E27FC236}">
                <a16:creationId xmlns:a16="http://schemas.microsoft.com/office/drawing/2014/main" xmlns="" id="{F2F08996-576E-3189-FC38-1385A636F6ED}"/>
              </a:ext>
            </a:extLst>
          </p:cNvPr>
          <p:cNvSpPr/>
          <p:nvPr/>
        </p:nvSpPr>
        <p:spPr>
          <a:xfrm>
            <a:off x="8633405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Виноска: зі стрілкою вниз 51">
            <a:extLst>
              <a:ext uri="{FF2B5EF4-FFF2-40B4-BE49-F238E27FC236}">
                <a16:creationId xmlns:a16="http://schemas.microsoft.com/office/drawing/2014/main" xmlns="" id="{2B7E43C5-5249-C473-6E94-82EFC427359F}"/>
              </a:ext>
            </a:extLst>
          </p:cNvPr>
          <p:cNvSpPr/>
          <p:nvPr/>
        </p:nvSpPr>
        <p:spPr>
          <a:xfrm>
            <a:off x="10291527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799EE8B-303C-7220-8164-8D55516EFAEF}"/>
              </a:ext>
            </a:extLst>
          </p:cNvPr>
          <p:cNvSpPr txBox="1"/>
          <p:nvPr/>
        </p:nvSpPr>
        <p:spPr>
          <a:xfrm>
            <a:off x="10587848" y="2963006"/>
            <a:ext cx="75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Picture 16" descr="Мистер Пибоди и Шерман на мотоцикле">
            <a:extLst>
              <a:ext uri="{FF2B5EF4-FFF2-40B4-BE49-F238E27FC236}">
                <a16:creationId xmlns:a16="http://schemas.microsoft.com/office/drawing/2014/main" xmlns="" id="{A9ECA33D-95C1-AF71-678F-68C9E8D2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6271"/>
            <a:ext cx="2746735" cy="24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4013B4EF-97BE-7BF0-1890-159D716C1B38}"/>
              </a:ext>
            </a:extLst>
          </p:cNvPr>
          <p:cNvSpPr/>
          <p:nvPr/>
        </p:nvSpPr>
        <p:spPr>
          <a:xfrm>
            <a:off x="3053648" y="4752543"/>
            <a:ext cx="7466456" cy="632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пасажирів везе кожний вагон потяга?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B8ED05-33B9-7151-E2D7-011E240B2835}"/>
              </a:ext>
            </a:extLst>
          </p:cNvPr>
          <p:cNvSpPr txBox="1"/>
          <p:nvPr/>
        </p:nvSpPr>
        <p:spPr>
          <a:xfrm>
            <a:off x="2430993" y="2985928"/>
            <a:ext cx="54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716FF75-D2B4-BABC-0B09-5301EE52C5FC}"/>
              </a:ext>
            </a:extLst>
          </p:cNvPr>
          <p:cNvSpPr txBox="1"/>
          <p:nvPr/>
        </p:nvSpPr>
        <p:spPr>
          <a:xfrm>
            <a:off x="3877754" y="2985928"/>
            <a:ext cx="69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5C21EF6-DED9-EECC-2557-2DD1F9E78227}"/>
              </a:ext>
            </a:extLst>
          </p:cNvPr>
          <p:cNvSpPr txBox="1"/>
          <p:nvPr/>
        </p:nvSpPr>
        <p:spPr>
          <a:xfrm>
            <a:off x="5771078" y="3002003"/>
            <a:ext cx="47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AE4C2DA-2A43-0B31-EFAC-0D2EA1DA74DB}"/>
              </a:ext>
            </a:extLst>
          </p:cNvPr>
          <p:cNvSpPr txBox="1"/>
          <p:nvPr/>
        </p:nvSpPr>
        <p:spPr>
          <a:xfrm>
            <a:off x="7356655" y="2972860"/>
            <a:ext cx="78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A24CF20-C9AC-50FF-FEC3-3E284EB1AB1B}"/>
              </a:ext>
            </a:extLst>
          </p:cNvPr>
          <p:cNvSpPr txBox="1"/>
          <p:nvPr/>
        </p:nvSpPr>
        <p:spPr>
          <a:xfrm>
            <a:off x="9020145" y="2972860"/>
            <a:ext cx="78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42267" y="494528"/>
            <a:ext cx="8732066" cy="7899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Заповни таблицю за зразком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88697"/>
              </p:ext>
            </p:extLst>
          </p:nvPr>
        </p:nvGraphicFramePr>
        <p:xfrm>
          <a:off x="2775292" y="1863958"/>
          <a:ext cx="8618648" cy="28363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7331">
                  <a:extLst>
                    <a:ext uri="{9D8B030D-6E8A-4147-A177-3AD203B41FA5}">
                      <a16:colId xmlns:a16="http://schemas.microsoft.com/office/drawing/2014/main" xmlns="" val="1904132396"/>
                    </a:ext>
                  </a:extLst>
                </a:gridCol>
                <a:gridCol w="1077331">
                  <a:extLst>
                    <a:ext uri="{9D8B030D-6E8A-4147-A177-3AD203B41FA5}">
                      <a16:colId xmlns:a16="http://schemas.microsoft.com/office/drawing/2014/main" xmlns="" val="2199223044"/>
                    </a:ext>
                  </a:extLst>
                </a:gridCol>
                <a:gridCol w="1077331">
                  <a:extLst>
                    <a:ext uri="{9D8B030D-6E8A-4147-A177-3AD203B41FA5}">
                      <a16:colId xmlns:a16="http://schemas.microsoft.com/office/drawing/2014/main" xmlns="" val="1517729813"/>
                    </a:ext>
                  </a:extLst>
                </a:gridCol>
                <a:gridCol w="1077331">
                  <a:extLst>
                    <a:ext uri="{9D8B030D-6E8A-4147-A177-3AD203B41FA5}">
                      <a16:colId xmlns:a16="http://schemas.microsoft.com/office/drawing/2014/main" xmlns="" val="916688078"/>
                    </a:ext>
                  </a:extLst>
                </a:gridCol>
                <a:gridCol w="1077331">
                  <a:extLst>
                    <a:ext uri="{9D8B030D-6E8A-4147-A177-3AD203B41FA5}">
                      <a16:colId xmlns:a16="http://schemas.microsoft.com/office/drawing/2014/main" xmlns="" val="4208676358"/>
                    </a:ext>
                  </a:extLst>
                </a:gridCol>
                <a:gridCol w="1077331">
                  <a:extLst>
                    <a:ext uri="{9D8B030D-6E8A-4147-A177-3AD203B41FA5}">
                      <a16:colId xmlns:a16="http://schemas.microsoft.com/office/drawing/2014/main" xmlns="" val="912902722"/>
                    </a:ext>
                  </a:extLst>
                </a:gridCol>
                <a:gridCol w="1077331">
                  <a:extLst>
                    <a:ext uri="{9D8B030D-6E8A-4147-A177-3AD203B41FA5}">
                      <a16:colId xmlns:a16="http://schemas.microsoft.com/office/drawing/2014/main" xmlns="" val="2684510231"/>
                    </a:ext>
                  </a:extLst>
                </a:gridCol>
                <a:gridCol w="1077331">
                  <a:extLst>
                    <a:ext uri="{9D8B030D-6E8A-4147-A177-3AD203B41FA5}">
                      <a16:colId xmlns:a16="http://schemas.microsoft.com/office/drawing/2014/main" xmlns="" val="3358144611"/>
                    </a:ext>
                  </a:extLst>
                </a:gridCol>
              </a:tblGrid>
              <a:tr h="945445">
                <a:tc>
                  <a:txBody>
                    <a:bodyPr/>
                    <a:lstStyle/>
                    <a:p>
                      <a:pPr algn="ctr"/>
                      <a:endParaRPr lang="uk-UA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1859440"/>
                  </a:ext>
                </a:extLst>
              </a:tr>
              <a:tr h="945445">
                <a:tc>
                  <a:txBody>
                    <a:bodyPr/>
                    <a:lstStyle/>
                    <a:p>
                      <a:r>
                        <a:rPr lang="uk-UA" sz="4000" dirty="0"/>
                        <a:t>+ 3</a:t>
                      </a:r>
                      <a:endParaRPr lang="uk-U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8208181"/>
                  </a:ext>
                </a:extLst>
              </a:tr>
              <a:tr h="945445">
                <a:tc>
                  <a:txBody>
                    <a:bodyPr/>
                    <a:lstStyle/>
                    <a:p>
                      <a:r>
                        <a:rPr lang="uk-UA" sz="4000" dirty="0"/>
                        <a:t>- 2</a:t>
                      </a:r>
                      <a:endParaRPr lang="uk-U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1001493"/>
                  </a:ext>
                </a:extLst>
              </a:tr>
            </a:tbl>
          </a:graphicData>
        </a:graphic>
      </p:graphicFrame>
      <p:pic>
        <p:nvPicPr>
          <p:cNvPr id="15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7" y="1559738"/>
            <a:ext cx="1991659" cy="377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54153" y="281007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54153" y="3749986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1761" y="281007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61761" y="3749986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69369" y="281007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69369" y="3749986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24577" y="281007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24577" y="3749986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32185" y="281007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32185" y="3749986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39793" y="281007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539793" y="3749986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47401" y="281007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47401" y="3739734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70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12505" y="520436"/>
            <a:ext cx="8732066" cy="7883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«Вчитель»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2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AC2FCEAD-8915-7416-BFBF-C93C20B86ABC}"/>
              </a:ext>
            </a:extLst>
          </p:cNvPr>
          <p:cNvSpPr/>
          <p:nvPr/>
        </p:nvSpPr>
        <p:spPr>
          <a:xfrm>
            <a:off x="3908543" y="1482421"/>
            <a:ext cx="3776772" cy="83072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Виправи помилки учня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3025836" y="2169194"/>
            <a:ext cx="2283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3366FF"/>
                </a:solidFill>
              </a:rPr>
              <a:t>4 + 5 =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2994966" y="2920219"/>
            <a:ext cx="2161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3366FF"/>
                </a:solidFill>
              </a:rPr>
              <a:t>8 – 6 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5856782" y="2164979"/>
            <a:ext cx="2270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3366FF"/>
                </a:solidFill>
              </a:rPr>
              <a:t>7 – 3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5825913" y="2916004"/>
            <a:ext cx="2283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3366FF"/>
                </a:solidFill>
              </a:rPr>
              <a:t>9 – 0 =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8625989" y="2164979"/>
            <a:ext cx="2609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3366FF"/>
                </a:solidFill>
              </a:rPr>
              <a:t>6 – 3 =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8595119" y="2916004"/>
            <a:ext cx="2251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3366FF"/>
                </a:solidFill>
              </a:rPr>
              <a:t>0 + 9 =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2974322" y="4133449"/>
            <a:ext cx="2718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</a:rPr>
              <a:t>9 – 1 </a:t>
            </a:r>
            <a:r>
              <a:rPr lang="uk-UA" sz="5400" b="1" dirty="0" smtClean="0">
                <a:solidFill>
                  <a:srgbClr val="002060"/>
                </a:solidFill>
              </a:rPr>
              <a:t>&gt; 9 </a:t>
            </a:r>
            <a:endParaRPr lang="uk-UA" sz="5400" b="1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3025836" y="4907344"/>
            <a:ext cx="3258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</a:rPr>
              <a:t>7 + </a:t>
            </a:r>
            <a:r>
              <a:rPr lang="uk-UA" sz="5400" b="1" dirty="0" smtClean="0">
                <a:solidFill>
                  <a:srgbClr val="002060"/>
                </a:solidFill>
              </a:rPr>
              <a:t>2 &lt; 7</a:t>
            </a:r>
            <a:endParaRPr lang="uk-UA" sz="5400" b="1" dirty="0">
              <a:solidFill>
                <a:srgbClr val="00206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6333773" y="4142535"/>
            <a:ext cx="262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</a:rPr>
              <a:t>3 + </a:t>
            </a:r>
            <a:r>
              <a:rPr lang="uk-UA" sz="5400" b="1" dirty="0" smtClean="0">
                <a:solidFill>
                  <a:srgbClr val="002060"/>
                </a:solidFill>
              </a:rPr>
              <a:t>2 &gt; 2</a:t>
            </a:r>
            <a:endParaRPr lang="uk-UA" sz="5400" b="1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6283941" y="4907344"/>
            <a:ext cx="2948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</a:rPr>
              <a:t>7 – </a:t>
            </a:r>
            <a:r>
              <a:rPr lang="uk-UA" sz="5400" b="1" dirty="0" smtClean="0">
                <a:solidFill>
                  <a:srgbClr val="002060"/>
                </a:solidFill>
              </a:rPr>
              <a:t>7 &lt; 7</a:t>
            </a:r>
            <a:endParaRPr lang="uk-UA" sz="5400" b="1" dirty="0">
              <a:solidFill>
                <a:srgbClr val="002060"/>
              </a:solidFill>
            </a:endParaRPr>
          </a:p>
        </p:txBody>
      </p:sp>
      <p:pic>
        <p:nvPicPr>
          <p:cNvPr id="4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64" y="2574404"/>
            <a:ext cx="1777082" cy="392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7918" y="2175905"/>
            <a:ext cx="469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3300"/>
                </a:solidFill>
              </a:rPr>
              <a:t>8</a:t>
            </a:r>
            <a:endParaRPr lang="uk-UA" sz="5400" b="1" dirty="0">
              <a:solidFill>
                <a:srgbClr val="FF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7918" y="2920219"/>
            <a:ext cx="469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3300"/>
                </a:solidFill>
              </a:rPr>
              <a:t>1</a:t>
            </a:r>
            <a:endParaRPr lang="uk-UA" sz="5400" b="1" dirty="0">
              <a:solidFill>
                <a:srgbClr val="FF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74186" y="2175905"/>
            <a:ext cx="469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3300"/>
                </a:solidFill>
              </a:rPr>
              <a:t>5</a:t>
            </a:r>
            <a:endParaRPr lang="uk-UA" sz="5400" b="1" dirty="0">
              <a:solidFill>
                <a:srgbClr val="FF33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74185" y="2924434"/>
            <a:ext cx="469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3300"/>
                </a:solidFill>
              </a:rPr>
              <a:t>0</a:t>
            </a:r>
            <a:endParaRPr lang="uk-UA" sz="5400" b="1" dirty="0">
              <a:solidFill>
                <a:srgbClr val="FF33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11836" y="2139137"/>
            <a:ext cx="469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644885" y="2924434"/>
            <a:ext cx="469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3300"/>
                </a:solidFill>
              </a:rPr>
              <a:t>0</a:t>
            </a:r>
            <a:endParaRPr lang="uk-UA" sz="5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34" grpId="0"/>
      <p:bldP spid="35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TextBox 37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856048" y="382412"/>
            <a:ext cx="8732066" cy="7463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4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9" y="2353259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569029" y="1177309"/>
            <a:ext cx="9122228" cy="52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B4DBD67-A4D3-E79B-F3C1-40283F9AD603}"/>
              </a:ext>
            </a:extLst>
          </p:cNvPr>
          <p:cNvSpPr txBox="1"/>
          <p:nvPr/>
        </p:nvSpPr>
        <p:spPr>
          <a:xfrm>
            <a:off x="2996961" y="1749587"/>
            <a:ext cx="823709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Які арифметичні дії ви знаєте?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Що </a:t>
            </a:r>
            <a:r>
              <a:rPr lang="uk-UA" sz="2800" b="1" dirty="0">
                <a:solidFill>
                  <a:srgbClr val="7030A0"/>
                </a:solidFill>
              </a:rPr>
              <a:t>означає додати? Відняти?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Назвіть компоненти дії додавання/віднімання.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 отримати </a:t>
            </a:r>
            <a:r>
              <a:rPr lang="uk-UA" sz="2800" b="1" dirty="0" smtClean="0">
                <a:solidFill>
                  <a:srgbClr val="7030A0"/>
                </a:solidFill>
              </a:rPr>
              <a:t>невідомий </a:t>
            </a:r>
            <a:r>
              <a:rPr lang="uk-UA" sz="2800" b="1" dirty="0">
                <a:solidFill>
                  <a:srgbClr val="7030A0"/>
                </a:solidFill>
              </a:rPr>
              <a:t>доданок?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Як </a:t>
            </a:r>
            <a:r>
              <a:rPr lang="uk-UA" sz="2800" b="1" dirty="0">
                <a:solidFill>
                  <a:srgbClr val="7030A0"/>
                </a:solidFill>
              </a:rPr>
              <a:t>дізнатися, на скільки одне число більше чи менше за інше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Що значить збільшити число на кілька одиниць? Зменшити на кілька одиниць?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Що відбувається з числом, якщо його збільшити (зменшити на 0)?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51" t="10718" r="5640" b="10393"/>
          <a:stretch/>
        </p:blipFill>
        <p:spPr>
          <a:xfrm>
            <a:off x="2191673" y="1259771"/>
            <a:ext cx="9009728" cy="43137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31107" y="451650"/>
            <a:ext cx="8732066" cy="75666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69782" y="1580461"/>
            <a:ext cx="80677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Запишіть суму чисел </a:t>
            </a:r>
            <a:r>
              <a:rPr lang="uk-UA" sz="2400" b="1" dirty="0" smtClean="0">
                <a:solidFill>
                  <a:srgbClr val="7030A0"/>
                </a:solidFill>
              </a:rPr>
              <a:t>3 </a:t>
            </a:r>
            <a:r>
              <a:rPr lang="uk-UA" sz="2400" b="1" dirty="0">
                <a:solidFill>
                  <a:srgbClr val="7030A0"/>
                </a:solidFill>
              </a:rPr>
              <a:t>і </a:t>
            </a:r>
            <a:r>
              <a:rPr lang="uk-UA" sz="2400" b="1" dirty="0" smtClean="0">
                <a:solidFill>
                  <a:srgbClr val="7030A0"/>
                </a:solidFill>
              </a:rPr>
              <a:t>7. </a:t>
            </a:r>
            <a:endParaRPr lang="uk-UA" sz="2400" b="1" dirty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Запишіть різницю чисел 10 і </a:t>
            </a:r>
            <a:r>
              <a:rPr lang="uk-UA" sz="2400" b="1" dirty="0" smtClean="0">
                <a:solidFill>
                  <a:srgbClr val="7030A0"/>
                </a:solidFill>
              </a:rPr>
              <a:t>4. </a:t>
            </a:r>
            <a:endParaRPr lang="uk-UA" sz="2400" b="1" dirty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Перший доданок </a:t>
            </a:r>
            <a:r>
              <a:rPr lang="uk-UA" sz="2400" b="1" dirty="0" smtClean="0">
                <a:solidFill>
                  <a:srgbClr val="7030A0"/>
                </a:solidFill>
              </a:rPr>
              <a:t>7, </a:t>
            </a:r>
            <a:r>
              <a:rPr lang="uk-UA" sz="2400" b="1" dirty="0">
                <a:solidFill>
                  <a:srgbClr val="7030A0"/>
                </a:solidFill>
              </a:rPr>
              <a:t>другий доданок 2. </a:t>
            </a:r>
            <a:r>
              <a:rPr lang="uk-UA" sz="2400" b="1" dirty="0" smtClean="0">
                <a:solidFill>
                  <a:srgbClr val="7030A0"/>
                </a:solidFill>
              </a:rPr>
              <a:t>Запишіть суму. </a:t>
            </a:r>
            <a:endParaRPr lang="uk-UA" sz="2400" b="1" dirty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Зменшуване </a:t>
            </a:r>
            <a:r>
              <a:rPr lang="uk-UA" sz="2400" b="1" dirty="0" smtClean="0">
                <a:solidFill>
                  <a:srgbClr val="7030A0"/>
                </a:solidFill>
              </a:rPr>
              <a:t>9, </a:t>
            </a:r>
            <a:r>
              <a:rPr lang="uk-UA" sz="2400" b="1" dirty="0">
                <a:solidFill>
                  <a:srgbClr val="7030A0"/>
                </a:solidFill>
              </a:rPr>
              <a:t>від’ємник </a:t>
            </a:r>
            <a:r>
              <a:rPr lang="uk-UA" sz="2400" b="1" dirty="0" smtClean="0">
                <a:solidFill>
                  <a:srgbClr val="7030A0"/>
                </a:solidFill>
              </a:rPr>
              <a:t>5. Знайдіть різницю. </a:t>
            </a:r>
            <a:endParaRPr lang="uk-UA" sz="2400" b="1" dirty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Число 8 </a:t>
            </a:r>
            <a:r>
              <a:rPr lang="uk-UA" sz="2400" b="1" dirty="0" err="1">
                <a:solidFill>
                  <a:srgbClr val="7030A0"/>
                </a:solidFill>
              </a:rPr>
              <a:t>зменшіть</a:t>
            </a:r>
            <a:r>
              <a:rPr lang="uk-UA" sz="2400" b="1" dirty="0">
                <a:solidFill>
                  <a:srgbClr val="7030A0"/>
                </a:solidFill>
              </a:rPr>
              <a:t> на </a:t>
            </a:r>
            <a:r>
              <a:rPr lang="uk-UA" sz="2400" b="1" dirty="0" smtClean="0">
                <a:solidFill>
                  <a:srgbClr val="7030A0"/>
                </a:solidFill>
              </a:rPr>
              <a:t>6. </a:t>
            </a:r>
            <a:endParaRPr lang="uk-UA" sz="2400" b="1" dirty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Число </a:t>
            </a:r>
            <a:r>
              <a:rPr lang="uk-UA" sz="2400" b="1" dirty="0" smtClean="0">
                <a:solidFill>
                  <a:srgbClr val="7030A0"/>
                </a:solidFill>
              </a:rPr>
              <a:t>6 </a:t>
            </a:r>
            <a:r>
              <a:rPr lang="uk-UA" sz="2400" b="1" dirty="0" err="1">
                <a:solidFill>
                  <a:srgbClr val="7030A0"/>
                </a:solidFill>
              </a:rPr>
              <a:t>збільшіть</a:t>
            </a:r>
            <a:r>
              <a:rPr lang="uk-UA" sz="2400" b="1" dirty="0">
                <a:solidFill>
                  <a:srgbClr val="7030A0"/>
                </a:solidFill>
              </a:rPr>
              <a:t> на 1. </a:t>
            </a:r>
          </a:p>
          <a:p>
            <a:pPr marL="514350" indent="-51435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На скільки </a:t>
            </a:r>
            <a:r>
              <a:rPr lang="uk-UA" sz="2400" b="1" dirty="0" smtClean="0">
                <a:solidFill>
                  <a:srgbClr val="7030A0"/>
                </a:solidFill>
              </a:rPr>
              <a:t>10 </a:t>
            </a:r>
            <a:r>
              <a:rPr lang="uk-UA" sz="2400" b="1" dirty="0">
                <a:solidFill>
                  <a:srgbClr val="7030A0"/>
                </a:solidFill>
              </a:rPr>
              <a:t>більше за 2? </a:t>
            </a:r>
          </a:p>
          <a:p>
            <a:pPr marL="514350" indent="-51435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На скільки </a:t>
            </a:r>
            <a:r>
              <a:rPr lang="uk-UA" sz="2400" b="1" dirty="0" smtClean="0">
                <a:solidFill>
                  <a:srgbClr val="7030A0"/>
                </a:solidFill>
              </a:rPr>
              <a:t>4 </a:t>
            </a:r>
            <a:r>
              <a:rPr lang="uk-UA" sz="2400" b="1" dirty="0">
                <a:solidFill>
                  <a:srgbClr val="7030A0"/>
                </a:solidFill>
              </a:rPr>
              <a:t>менше ніж </a:t>
            </a:r>
            <a:r>
              <a:rPr lang="uk-UA" sz="2400" b="1" dirty="0" smtClean="0">
                <a:solidFill>
                  <a:srgbClr val="7030A0"/>
                </a:solidFill>
              </a:rPr>
              <a:t>5?</a:t>
            </a:r>
          </a:p>
          <a:p>
            <a:pPr marL="514350" indent="-514350">
              <a:buAutoNum type="arabicParenR"/>
            </a:pPr>
            <a:r>
              <a:rPr lang="uk-UA" sz="2400" b="1" dirty="0" smtClean="0">
                <a:solidFill>
                  <a:srgbClr val="7030A0"/>
                </a:solidFill>
              </a:rPr>
              <a:t>З яких однакових доданків складається сума 6?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2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3" y="2862066"/>
            <a:ext cx="1991659" cy="377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6239" y="5669956"/>
            <a:ext cx="70403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10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67363" y="5682266"/>
            <a:ext cx="444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6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7118" y="5680130"/>
            <a:ext cx="55517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9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9075" y="5669956"/>
            <a:ext cx="444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4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20236" y="5659782"/>
            <a:ext cx="444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43890" y="5659782"/>
            <a:ext cx="444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7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620" y="5682266"/>
            <a:ext cx="444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8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20436" y="5682266"/>
            <a:ext cx="444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17188" y="5682266"/>
            <a:ext cx="444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538868" y="517661"/>
            <a:ext cx="9079625" cy="98630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Складові частини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2141" y="5530860"/>
            <a:ext cx="3005177" cy="76009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Умова задачі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270085" y="2009379"/>
            <a:ext cx="2520472" cy="39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7" y="1812892"/>
            <a:ext cx="2048407" cy="452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64730" y="4586196"/>
            <a:ext cx="2926005" cy="760095"/>
          </a:xfrm>
          <a:prstGeom prst="plaque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Запитання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7880" y="3689539"/>
            <a:ext cx="2883555" cy="76009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Розв’язання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2748" y="4586198"/>
            <a:ext cx="2810265" cy="76009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Відповідь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5625" y="1965296"/>
            <a:ext cx="6305109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</a:t>
            </a:r>
            <a:r>
              <a:rPr lang="uk-UA" sz="3200" b="1" dirty="0" smtClean="0">
                <a:solidFill>
                  <a:schemeClr val="bg1"/>
                </a:solidFill>
              </a:rPr>
              <a:t>складати і розв'язувати задачі на різницеве порівняння, на знаходження </a:t>
            </a:r>
            <a:r>
              <a:rPr lang="uk-UA" sz="3200" b="1" dirty="0" smtClean="0">
                <a:solidFill>
                  <a:schemeClr val="bg1"/>
                </a:solidFill>
              </a:rPr>
              <a:t>суми.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Продовжимо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порівнювати іменовані числа.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38868" y="511877"/>
            <a:ext cx="9079625" cy="98630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</p:spTree>
    <p:extLst>
      <p:ext uri="{BB962C8B-B14F-4D97-AF65-F5344CB8AC3E}">
        <p14:creationId xmlns:p14="http://schemas.microsoft.com/office/powerpoint/2010/main" val="13098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9026E-7 4.44444E-6 L -0.00729 -0.500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7182E-6 -4.07407E-6 L -0.12815 -0.2418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8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409E-6 -4.07407E-6 L 0.12242 -0.011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1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8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10998</TotalTime>
  <Words>687</Words>
  <Application>Microsoft Office PowerPoint</Application>
  <PresentationFormat>Произвольный</PresentationFormat>
  <Paragraphs>196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1143</cp:revision>
  <dcterms:created xsi:type="dcterms:W3CDTF">2018-01-05T16:38:53Z</dcterms:created>
  <dcterms:modified xsi:type="dcterms:W3CDTF">2024-02-07T08:55:55Z</dcterms:modified>
</cp:coreProperties>
</file>