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811" r:id="rId3"/>
    <p:sldId id="837" r:id="rId4"/>
    <p:sldId id="836" r:id="rId5"/>
    <p:sldId id="826" r:id="rId6"/>
    <p:sldId id="838" r:id="rId7"/>
    <p:sldId id="818" r:id="rId8"/>
    <p:sldId id="831" r:id="rId9"/>
    <p:sldId id="819" r:id="rId10"/>
    <p:sldId id="630" r:id="rId11"/>
    <p:sldId id="832" r:id="rId12"/>
    <p:sldId id="823" r:id="rId13"/>
    <p:sldId id="750" r:id="rId14"/>
    <p:sldId id="840" r:id="rId15"/>
    <p:sldId id="843" r:id="rId16"/>
    <p:sldId id="844" r:id="rId17"/>
    <p:sldId id="834" r:id="rId18"/>
    <p:sldId id="835" r:id="rId19"/>
    <p:sldId id="352" r:id="rId20"/>
    <p:sldId id="842" r:id="rId21"/>
    <p:sldId id="84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22ADA"/>
    <a:srgbClr val="E838BA"/>
    <a:srgbClr val="EF71CE"/>
    <a:srgbClr val="295FFF"/>
    <a:srgbClr val="463EDE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28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3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ZlGzMV0o4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ehbu16ac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1590" y="4015285"/>
            <a:ext cx="9315450" cy="2349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Мала буква я. </a:t>
            </a:r>
            <a:r>
              <a:rPr lang="ru-RU" sz="4400" b="1" dirty="0" err="1">
                <a:solidFill>
                  <a:schemeClr val="bg1"/>
                </a:solidFill>
              </a:rPr>
              <a:t>Читання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складів</a:t>
            </a:r>
            <a:r>
              <a:rPr lang="ru-RU" sz="4400" b="1" dirty="0">
                <a:solidFill>
                  <a:schemeClr val="bg1"/>
                </a:solidFill>
              </a:rPr>
              <a:t>,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 і тексту з </a:t>
            </a:r>
            <a:r>
              <a:rPr lang="ru-RU" sz="4400" b="1" dirty="0" err="1">
                <a:solidFill>
                  <a:schemeClr val="bg1"/>
                </a:solidFill>
              </a:rPr>
              <a:t>вивченими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літерами</a:t>
            </a:r>
            <a:r>
              <a:rPr lang="ru-RU" sz="4400" b="1" dirty="0" smtClean="0">
                <a:solidFill>
                  <a:schemeClr val="bg1"/>
                </a:solidFill>
              </a:rPr>
              <a:t>. Робота з </a:t>
            </a:r>
            <a:r>
              <a:rPr lang="ru-RU" sz="4400" b="1" dirty="0" err="1" smtClean="0">
                <a:solidFill>
                  <a:schemeClr val="bg1"/>
                </a:solidFill>
              </a:rPr>
              <a:t>дитячою</a:t>
            </a:r>
            <a:r>
              <a:rPr lang="ru-RU" sz="4400" b="1" dirty="0" smtClean="0">
                <a:solidFill>
                  <a:schemeClr val="bg1"/>
                </a:solidFill>
              </a:rPr>
              <a:t> книжкою. 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4244" y="1585332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72</a:t>
            </a:r>
          </a:p>
        </p:txBody>
      </p:sp>
      <p:pic>
        <p:nvPicPr>
          <p:cNvPr id="5" name="Picture 2" descr="Картинки про букву Я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4311" r="13890" b="9870"/>
          <a:stretch/>
        </p:blipFill>
        <p:spPr bwMode="auto">
          <a:xfrm>
            <a:off x="1703070" y="833343"/>
            <a:ext cx="2686034" cy="307571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4688" y="485763"/>
            <a:ext cx="8756193" cy="8401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8" y="1225000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0398" y="1670497"/>
            <a:ext cx="6477762" cy="164616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 smtClean="0">
                <a:solidFill>
                  <a:srgbClr val="00AFF0"/>
                </a:solidFill>
              </a:rPr>
              <a:t> </a:t>
            </a:r>
            <a:r>
              <a:rPr lang="ru-RU" sz="4400" b="1" dirty="0" err="1" smtClean="0">
                <a:solidFill>
                  <a:srgbClr val="00AFF0"/>
                </a:solidFill>
              </a:rPr>
              <a:t>я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зик</a:t>
            </a:r>
            <a:r>
              <a:rPr lang="ru-RU" sz="4400" b="1" dirty="0" smtClean="0">
                <a:solidFill>
                  <a:srgbClr val="000000"/>
                </a:solidFill>
              </a:rPr>
              <a:t>      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сто</a:t>
            </a:r>
            <a:r>
              <a:rPr lang="ru-RU" sz="4400" b="1" dirty="0" err="1">
                <a:solidFill>
                  <a:srgbClr val="00AFF0"/>
                </a:solidFill>
              </a:rPr>
              <a:t>я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4400" b="1" dirty="0">
                <a:solidFill>
                  <a:srgbClr val="000000"/>
                </a:solidFill>
              </a:rPr>
              <a:t>    </a:t>
            </a:r>
            <a:r>
              <a:rPr lang="ru-RU" sz="4400" b="1" dirty="0" smtClean="0">
                <a:solidFill>
                  <a:srgbClr val="000000"/>
                </a:solidFill>
              </a:rPr>
              <a:t>   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мрі</a:t>
            </a:r>
            <a:r>
              <a:rPr lang="ru-RU" sz="4400" b="1" dirty="0" err="1">
                <a:solidFill>
                  <a:srgbClr val="00AFF0"/>
                </a:solidFill>
              </a:rPr>
              <a:t>я</a:t>
            </a:r>
            <a:endParaRPr lang="ru-RU" sz="4400" b="1" dirty="0">
              <a:solidFill>
                <a:srgbClr val="00AFF0"/>
              </a:solidFill>
            </a:endParaRPr>
          </a:p>
          <a:p>
            <a:r>
              <a:rPr lang="ru-RU" sz="4400" b="1" dirty="0" smtClean="0">
                <a:solidFill>
                  <a:srgbClr val="00AFF0"/>
                </a:solidFill>
              </a:rPr>
              <a:t> я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хта</a:t>
            </a:r>
            <a:r>
              <a:rPr lang="ru-RU" sz="4400" b="1" dirty="0" smtClean="0">
                <a:solidFill>
                  <a:srgbClr val="000000"/>
                </a:solidFill>
              </a:rPr>
              <a:t>       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сі</a:t>
            </a:r>
            <a:r>
              <a:rPr lang="ru-RU" sz="4400" b="1" dirty="0" err="1" smtClean="0">
                <a:solidFill>
                  <a:srgbClr val="00AFF0"/>
                </a:solidFill>
              </a:rPr>
              <a:t>я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4400" b="1" dirty="0" smtClean="0">
                <a:solidFill>
                  <a:srgbClr val="000000"/>
                </a:solidFill>
              </a:rPr>
              <a:t>         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наді</a:t>
            </a:r>
            <a:r>
              <a:rPr lang="ru-RU" sz="4400" b="1" dirty="0" err="1">
                <a:solidFill>
                  <a:srgbClr val="00AFF0"/>
                </a:solidFill>
              </a:rPr>
              <a:t>я</a:t>
            </a:r>
            <a:endParaRPr lang="ru-RU" sz="4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60398" y="3383950"/>
            <a:ext cx="7460742" cy="2948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Яблунько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яблунько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зелененька,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кинь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мені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яблучко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солоденьке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Хочу того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яблучка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скуштувати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та не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можу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гілочки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я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дістати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Катерина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Перелісна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Класне дерево “Яблунька” великого розміру 1,5 м х 1,4 – Inet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Яблунька і літо | Чарівна скарбничка каз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72" y="3383951"/>
            <a:ext cx="2780707" cy="29545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235019" y="1683764"/>
            <a:ext cx="364461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Де </a:t>
            </a:r>
            <a:r>
              <a:rPr lang="ru-RU" sz="2400" b="1" dirty="0" err="1" smtClean="0"/>
              <a:t>стоїть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літера</a:t>
            </a:r>
            <a:r>
              <a:rPr lang="ru-RU" sz="2400" b="1" dirty="0" smtClean="0"/>
              <a:t> «я»? </a:t>
            </a:r>
            <a:r>
              <a:rPr lang="ru-RU" sz="2400" b="1" dirty="0" err="1" smtClean="0"/>
              <a:t>Скільки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звуків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позначає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350786" y="4899617"/>
            <a:ext cx="1473174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54253" y="560046"/>
            <a:ext cx="8756193" cy="7792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склади і слова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8" y="1225000"/>
            <a:ext cx="2017184" cy="212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1064" t="54357" r="38369" b="36453"/>
          <a:stretch/>
        </p:blipFill>
        <p:spPr>
          <a:xfrm>
            <a:off x="1666260" y="1692264"/>
            <a:ext cx="7452000" cy="1260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9324000" y="2427951"/>
            <a:ext cx="542636" cy="357937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913874" y="2427952"/>
            <a:ext cx="325696" cy="3579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82" y="3497580"/>
            <a:ext cx="2417285" cy="28124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355079" y="4905274"/>
            <a:ext cx="995705" cy="7107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42637" y="5149368"/>
            <a:ext cx="414203" cy="868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892822" y="5168015"/>
            <a:ext cx="261588" cy="2459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01038" y="5261793"/>
            <a:ext cx="414203" cy="868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42637" y="5357514"/>
            <a:ext cx="414203" cy="868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241357" y="5257835"/>
            <a:ext cx="414203" cy="868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985442" y="4485489"/>
            <a:ext cx="730688" cy="8208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6500" dirty="0"/>
              <a:t>´</a:t>
            </a:r>
          </a:p>
        </p:txBody>
      </p:sp>
      <p:sp>
        <p:nvSpPr>
          <p:cNvPr id="21" name="Овал 20"/>
          <p:cNvSpPr/>
          <p:nvPr/>
        </p:nvSpPr>
        <p:spPr>
          <a:xfrm>
            <a:off x="6985442" y="5160676"/>
            <a:ext cx="261588" cy="2459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80110" y="4736711"/>
            <a:ext cx="5220811" cy="9445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малюнок</a:t>
            </a:r>
            <a:r>
              <a:rPr lang="ru-RU" sz="2400" b="1" dirty="0">
                <a:solidFill>
                  <a:schemeClr val="bg1"/>
                </a:solidFill>
              </a:rPr>
              <a:t>. Що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за пташка? </a:t>
            </a:r>
            <a:r>
              <a:rPr lang="ru-RU" sz="24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400" b="1" dirty="0" smtClean="0">
                <a:solidFill>
                  <a:schemeClr val="bg1"/>
                </a:solidFill>
              </a:rPr>
              <a:t> звуки і </a:t>
            </a:r>
            <a:r>
              <a:rPr lang="ru-RU" sz="24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цього</a:t>
            </a:r>
            <a:r>
              <a:rPr lang="ru-RU" sz="2400" b="1" dirty="0" smtClean="0">
                <a:solidFill>
                  <a:schemeClr val="bg1"/>
                </a:solidFill>
              </a:rPr>
              <a:t> слова.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72077" y="5681258"/>
            <a:ext cx="175413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дя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-тел</a:t>
            </a:r>
            <a:endParaRPr lang="uk-UA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87739" y="3310020"/>
            <a:ext cx="364461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Де </a:t>
            </a:r>
            <a:r>
              <a:rPr lang="ru-RU" sz="2400" b="1" dirty="0" err="1" smtClean="0"/>
              <a:t>стоїть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літера</a:t>
            </a:r>
            <a:r>
              <a:rPr lang="ru-RU" sz="2400" b="1" dirty="0" smtClean="0"/>
              <a:t> «я»? </a:t>
            </a:r>
            <a:r>
              <a:rPr lang="ru-RU" sz="2400" b="1" dirty="0" err="1" smtClean="0"/>
              <a:t>Скільки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звуків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позначає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66260" y="3133778"/>
            <a:ext cx="7452000" cy="14841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solidFill>
                  <a:srgbClr val="00AFF0"/>
                </a:solidFill>
              </a:rPr>
              <a:t>ля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лька</a:t>
            </a:r>
            <a:r>
              <a:rPr lang="ru-RU" sz="4800" b="1" dirty="0">
                <a:solidFill>
                  <a:srgbClr val="000000"/>
                </a:solidFill>
              </a:rPr>
              <a:t>    </a:t>
            </a:r>
            <a:r>
              <a:rPr lang="ru-RU" sz="4800" b="1" dirty="0" smtClean="0">
                <a:solidFill>
                  <a:srgbClr val="00AFF0"/>
                </a:solidFill>
              </a:rPr>
              <a:t>няня          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де</a:t>
            </a:r>
            <a:r>
              <a:rPr lang="ru-RU" sz="4800" b="1" dirty="0">
                <a:solidFill>
                  <a:srgbClr val="00AFF0"/>
                </a:solidFill>
              </a:rPr>
              <a:t>ся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ть</a:t>
            </a:r>
          </a:p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зем</a:t>
            </a:r>
            <a:r>
              <a:rPr lang="ru-RU" sz="4800" b="1" dirty="0">
                <a:solidFill>
                  <a:srgbClr val="00AFF0"/>
                </a:solidFill>
              </a:rPr>
              <a:t>ля     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кише</a:t>
            </a:r>
            <a:r>
              <a:rPr lang="ru-RU" sz="4800" b="1" dirty="0" err="1" smtClean="0">
                <a:solidFill>
                  <a:srgbClr val="00AFF0"/>
                </a:solidFill>
              </a:rPr>
              <a:t>ня</a:t>
            </a:r>
            <a:r>
              <a:rPr lang="ru-RU" sz="4800" b="1" dirty="0" smtClean="0">
                <a:solidFill>
                  <a:srgbClr val="00AFF0"/>
                </a:solidFill>
              </a:rPr>
              <a:t>   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sz="4800" b="1" dirty="0" smtClean="0">
                <a:solidFill>
                  <a:srgbClr val="00AFF0"/>
                </a:solidFill>
              </a:rPr>
              <a:t>ря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ник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3" grpId="0" animBg="1"/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939" y="1616230"/>
            <a:ext cx="6825001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Де знаходяться хлопчики?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вони могли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розмовляти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8134" y="492702"/>
            <a:ext cx="8732066" cy="81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9" y="3823601"/>
            <a:ext cx="2734012" cy="27340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6632" t="20349" r="29385" b="17529"/>
          <a:stretch/>
        </p:blipFill>
        <p:spPr>
          <a:xfrm>
            <a:off x="8126731" y="1600625"/>
            <a:ext cx="3276599" cy="477410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93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98245" y="440043"/>
            <a:ext cx="8756193" cy="7372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303" y="1205219"/>
            <a:ext cx="9818167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Ромàсевому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садку ростуть яблуні. І вродили там тільки яблука. А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Ромасеві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закортіло грушки. Підійшов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Ромась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до тину. Почав перелазити у сусідній садок до Петрика. Там жовтіли груші.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Раптом зачепився за гвіздок. А штанці дир-р! —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розірвалися.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Де не взявся Петрик. А в руках у нього соковита грушка.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Ромасю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 — каже Петрик, — хочеш, я тебе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грушкою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пригощу, а ти мене — яблуком?..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Сидить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Ромась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на лавочці, тримає грушу та й думає: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чому я так, як Петрик, не здогадався зробити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?»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За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Наталею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Лапікурою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632" t="20349" r="29385" b="17529"/>
          <a:stretch/>
        </p:blipFill>
        <p:spPr>
          <a:xfrm>
            <a:off x="10125740" y="2778568"/>
            <a:ext cx="1986250" cy="2894029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A8843D0B-B52C-D1CE-E012-809FBE2B958D}"/>
              </a:ext>
            </a:extLst>
          </p:cNvPr>
          <p:cNvSpPr/>
          <p:nvPr/>
        </p:nvSpPr>
        <p:spPr>
          <a:xfrm>
            <a:off x="2652639" y="4351059"/>
            <a:ext cx="401130" cy="299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98245" y="5966460"/>
            <a:ext cx="155930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21947" y="5966460"/>
            <a:ext cx="35191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63672" y="1527244"/>
            <a:ext cx="7357768" cy="4279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розумієш</a:t>
            </a:r>
            <a:r>
              <a:rPr lang="ru-RU" sz="2400" b="1" dirty="0" smtClean="0"/>
              <a:t> </a:t>
            </a:r>
            <a:r>
              <a:rPr lang="ru-RU" sz="2400" b="1" dirty="0" err="1"/>
              <a:t>значення</a:t>
            </a:r>
            <a:r>
              <a:rPr lang="ru-RU" sz="2400" b="1" dirty="0"/>
              <a:t> </a:t>
            </a:r>
            <a:r>
              <a:rPr lang="ru-RU" sz="2400" b="1" dirty="0" err="1"/>
              <a:t>слів</a:t>
            </a:r>
            <a:r>
              <a:rPr lang="ru-RU" sz="2400" b="1" dirty="0"/>
              <a:t> </a:t>
            </a:r>
            <a:r>
              <a:rPr lang="ru-RU" sz="2400" b="1" i="1" dirty="0" err="1"/>
              <a:t>закортіло</a:t>
            </a:r>
            <a:r>
              <a:rPr lang="ru-RU" sz="2400" b="1" i="1" dirty="0"/>
              <a:t>, тин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Про кого </a:t>
            </a:r>
            <a:r>
              <a:rPr lang="ru-RU" sz="2400" b="1" dirty="0" err="1"/>
              <a:t>розповідається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звали </a:t>
            </a:r>
            <a:r>
              <a:rPr lang="ru-RU" sz="2400" b="1" dirty="0" err="1"/>
              <a:t>хлопчиків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дерева росли в саду </a:t>
            </a:r>
            <a:r>
              <a:rPr lang="ru-RU" sz="2400" b="1" dirty="0" err="1"/>
              <a:t>Ромася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А </a:t>
            </a:r>
            <a:r>
              <a:rPr lang="ru-RU" sz="2400" b="1" dirty="0" err="1"/>
              <a:t>які</a:t>
            </a:r>
            <a:r>
              <a:rPr lang="ru-RU" sz="2400" b="1" dirty="0"/>
              <a:t> в саду Петрика?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Ромась</a:t>
            </a:r>
            <a:r>
              <a:rPr lang="ru-RU" sz="2400" b="1" dirty="0"/>
              <a:t> </a:t>
            </a:r>
            <a:r>
              <a:rPr lang="ru-RU" sz="2400" b="1" dirty="0" err="1"/>
              <a:t>поліз</a:t>
            </a:r>
            <a:r>
              <a:rPr lang="ru-RU" sz="2400" b="1" dirty="0"/>
              <a:t> у садок Петрика?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Яка </a:t>
            </a:r>
            <a:r>
              <a:rPr lang="ru-RU" sz="2400" b="1" dirty="0" err="1"/>
              <a:t>пригода</a:t>
            </a:r>
            <a:r>
              <a:rPr lang="ru-RU" sz="2400" b="1" dirty="0"/>
              <a:t> з ним </a:t>
            </a:r>
            <a:r>
              <a:rPr lang="ru-RU" sz="2400" b="1" dirty="0" err="1"/>
              <a:t>сталася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Ромасеві</a:t>
            </a:r>
            <a:r>
              <a:rPr lang="ru-RU" sz="2400" b="1" dirty="0"/>
              <a:t> </a:t>
            </a:r>
            <a:r>
              <a:rPr lang="ru-RU" sz="2400" b="1" dirty="0" err="1"/>
              <a:t>дісталася</a:t>
            </a:r>
            <a:r>
              <a:rPr lang="ru-RU" sz="2400" b="1" dirty="0"/>
              <a:t> </a:t>
            </a:r>
            <a:r>
              <a:rPr lang="ru-RU" sz="2400" b="1" dirty="0" err="1"/>
              <a:t>грушка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думав </a:t>
            </a:r>
            <a:r>
              <a:rPr lang="ru-RU" sz="2400" b="1" dirty="0" err="1"/>
              <a:t>Ромась</a:t>
            </a:r>
            <a:r>
              <a:rPr lang="ru-RU" sz="2400" b="1" dirty="0"/>
              <a:t> про </a:t>
            </a:r>
            <a:r>
              <a:rPr lang="ru-RU" sz="2400" b="1" dirty="0" err="1"/>
              <a:t>вчинок</a:t>
            </a:r>
            <a:r>
              <a:rPr lang="ru-RU" sz="2400" b="1" dirty="0"/>
              <a:t> Петрика?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Ромась</a:t>
            </a:r>
            <a:r>
              <a:rPr lang="ru-RU" sz="2400" b="1" dirty="0"/>
              <a:t> </a:t>
            </a:r>
            <a:r>
              <a:rPr lang="ru-RU" sz="2400" b="1" dirty="0" err="1"/>
              <a:t>зрозумів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випадку</a:t>
            </a:r>
            <a:r>
              <a:rPr lang="ru-RU" sz="2400" b="1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Читання\6 Блок я ц ю є ї ф щ дз дж апостроф\072 - Мала буква я. Читання складів, слів і тексту з вивченими літерами. Робота з дитячою книжкою\2024-02-08_2133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r="1249"/>
          <a:stretch/>
        </p:blipFill>
        <p:spPr bwMode="auto">
          <a:xfrm>
            <a:off x="3227643" y="1418272"/>
            <a:ext cx="7788355" cy="39652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9310" y="1657351"/>
            <a:ext cx="5110991" cy="8915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695" y="4365684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«я» і склади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4915950" y="2301142"/>
            <a:ext cx="1611630" cy="5467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rgbClr val="0070C0"/>
                </a:solidFill>
              </a:rPr>
              <a:t>ма</a:t>
            </a:r>
            <a:r>
              <a:rPr lang="uk-UA" sz="3600" b="1" dirty="0" smtClean="0">
                <a:solidFill>
                  <a:srgbClr val="0070C0"/>
                </a:solidFill>
              </a:rPr>
              <a:t> _ к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23140" y="2296727"/>
            <a:ext cx="1354283" cy="5467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_ </a:t>
            </a:r>
            <a:r>
              <a:rPr lang="uk-UA" sz="3600" b="1" dirty="0" err="1" smtClean="0">
                <a:solidFill>
                  <a:srgbClr val="0070C0"/>
                </a:solidFill>
              </a:rPr>
              <a:t>хта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38208" y="2296726"/>
            <a:ext cx="2073235" cy="5467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мор _ к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6 Блок я ц ю є ї ф щ дз дж апостроф\072 - Мала буква я. Читання складів, слів і тексту з вивченими літерами. Робота з дитячою книжкою\2024-02-08_213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68" y="3094638"/>
            <a:ext cx="7267953" cy="16613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534257"/>
            <a:ext cx="2529444" cy="30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389120" y="1473062"/>
            <a:ext cx="6222324" cy="6986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Устав у слова пропущені букви.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З’єднай слова з відповідними малюнками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20632" y="1376345"/>
            <a:ext cx="6590811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«зайве» слово в кожному рядку.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 його.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40549" y="1376345"/>
            <a:ext cx="6891672" cy="860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12264" y="2294289"/>
            <a:ext cx="337539" cy="507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715498" y="2326755"/>
            <a:ext cx="337539" cy="507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65538" y="2319586"/>
            <a:ext cx="337539" cy="507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343491" y="2296727"/>
            <a:ext cx="1354283" cy="5467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_ кір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92201" y="2296726"/>
            <a:ext cx="337539" cy="507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389120" y="2847875"/>
            <a:ext cx="2913957" cy="80972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4114800" y="2847875"/>
            <a:ext cx="1403778" cy="51254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500281" y="2847875"/>
            <a:ext cx="1449409" cy="80972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6049803" y="2847875"/>
            <a:ext cx="2797017" cy="35628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Читання\6 Блок я ц ю є ї ф щ дз дж апостроф\072 - Мала буква я. Читання складів, слів і тексту з вивченими літерами. Робота з дитячою книжкою\2024-02-08_214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80" y="2296726"/>
            <a:ext cx="7820441" cy="245924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8766809" y="4119461"/>
            <a:ext cx="1760222" cy="5078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тополя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8766808" y="2319586"/>
            <a:ext cx="1760222" cy="5467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яблуко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791730" y="3189763"/>
            <a:ext cx="1735300" cy="5176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зозуля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383119" y="2866319"/>
            <a:ext cx="1117163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933619" y="3795959"/>
            <a:ext cx="1181181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448311" y="4639956"/>
            <a:ext cx="1117163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1 клас\1. Навчання грамоти\1 УРОКИ 2023\Читання\6 Блок я ц ю є ї ф щ дз дж апостроф\072 - Мала буква я. Читання складів, слів і тексту з вивченими літерами. Робота з дитячою книжкою\2024-02-08_215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79" y="2294289"/>
            <a:ext cx="7820441" cy="293686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 animBg="1"/>
      <p:bldP spid="29" grpId="0"/>
      <p:bldP spid="30" grpId="0"/>
      <p:bldP spid="40" grpId="0"/>
      <p:bldP spid="28" grpId="0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32485" y="445744"/>
            <a:ext cx="8756193" cy="95930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Робота з дитячою книжкою. Хрестоматія сучасної української літератури для читання в 1-2 класах серії «Шкільна бібліотека». Укладач Тетяна Стус. Львів. Видавництво Старого Лева. </a:t>
            </a:r>
            <a:r>
              <a:rPr lang="uk-UA" sz="2000" b="1" dirty="0">
                <a:solidFill>
                  <a:schemeClr val="bg1"/>
                </a:solidFill>
              </a:rPr>
              <a:t>Катерина </a:t>
            </a:r>
            <a:r>
              <a:rPr lang="uk-UA" sz="2000" b="1" dirty="0" err="1">
                <a:solidFill>
                  <a:schemeClr val="bg1"/>
                </a:solidFill>
              </a:rPr>
              <a:t>Єгорушкіна</a:t>
            </a:r>
            <a:r>
              <a:rPr lang="uk-UA" sz="2000" b="1" dirty="0">
                <a:solidFill>
                  <a:schemeClr val="bg1"/>
                </a:solidFill>
              </a:rPr>
              <a:t>. «Цятки і плямки»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69" y="2099163"/>
            <a:ext cx="2618326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упити книгу «Хрестоматія 1,2 клас» укладач Стус Тетяна в Києві, Україні |  ціни, відгуки в інтернет-магазині Book24 | ISBN 978-617-679-341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50" y="2099163"/>
            <a:ext cx="2633346" cy="371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3453" t="19025" r="44558" b="5401"/>
          <a:stretch/>
        </p:blipFill>
        <p:spPr>
          <a:xfrm>
            <a:off x="4302278" y="1491455"/>
            <a:ext cx="3890000" cy="51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71004" y="445745"/>
            <a:ext cx="9644645" cy="8325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Робота з дитячою книжкою. Хрестоматія 1-2 класів. </a:t>
            </a:r>
            <a:r>
              <a:rPr lang="ru-RU" sz="2400" b="1" dirty="0">
                <a:solidFill>
                  <a:schemeClr val="bg1"/>
                </a:solidFill>
              </a:rPr>
              <a:t>Катерина </a:t>
            </a:r>
            <a:r>
              <a:rPr lang="ru-RU" sz="2400" b="1" dirty="0" err="1">
                <a:solidFill>
                  <a:schemeClr val="bg1"/>
                </a:solidFill>
              </a:rPr>
              <a:t>Єгорушкіна</a:t>
            </a:r>
            <a:r>
              <a:rPr lang="ru-RU" sz="2400" b="1" dirty="0">
                <a:solidFill>
                  <a:schemeClr val="bg1"/>
                </a:solidFill>
              </a:rPr>
              <a:t>. «</a:t>
            </a:r>
            <a:r>
              <a:rPr lang="ru-RU" sz="2400" b="1" dirty="0" err="1">
                <a:solidFill>
                  <a:schemeClr val="bg1"/>
                </a:solidFill>
              </a:rPr>
              <a:t>Цятки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плямки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/>
              <a:t>Натисни </a:t>
            </a:r>
            <a:r>
              <a:rPr lang="uk-UA" sz="2400" b="1" dirty="0"/>
              <a:t>на  жовтий кружечок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hlinkClick r:id="rId3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271004" y="3239551"/>
            <a:ext cx="2921396" cy="3142145"/>
          </a:xfrm>
          <a:prstGeom prst="rect">
            <a:avLst/>
          </a:prstGeom>
        </p:spPr>
      </p:pic>
      <p:pic>
        <p:nvPicPr>
          <p:cNvPr id="14" name="Picture 2" descr="ÐÐ°ÑÑÐ¸Ð½ÐºÐ¸ Ð¿Ð¾ Ð·Ð°Ð¿ÑÐ¾ÑÑ Ð²Ð¸Ð´ÐµÐ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1730152" y="1598272"/>
            <a:ext cx="2003100" cy="12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1792" t="18648" r="4488" b="7623"/>
          <a:stretch/>
        </p:blipFill>
        <p:spPr>
          <a:xfrm>
            <a:off x="5682342" y="1278293"/>
            <a:ext cx="4450702" cy="54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77566" y="407564"/>
            <a:ext cx="8811364" cy="932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learningapps.org/qrcode.php?id=pehbu16ac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90" y="2118049"/>
            <a:ext cx="1175658" cy="11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3030" y="643119"/>
            <a:ext cx="9515912" cy="7170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4029512" y="1982666"/>
            <a:ext cx="7040880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Усім, усім добрий день!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Геть з дороги, наша лінь!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Хай не заважає працювати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Гарним хлопцям і дівчатам.</a:t>
            </a:r>
          </a:p>
        </p:txBody>
      </p:sp>
      <p:pic>
        <p:nvPicPr>
          <p:cNvPr id="15" name="Picture 2" descr="Vektor Kreslené děti čtení knihy #63519665 | fotobanka Fotky&amp;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" y="1893321"/>
            <a:ext cx="3200399" cy="352985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3306" y="606392"/>
            <a:ext cx="8755124" cy="8109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50462" y="1812442"/>
            <a:ext cx="4993488" cy="3651098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925048"/>
            <a:ext cx="4868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([й а] або [а])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цей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«я»,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звуки,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1211284" y="1660308"/>
            <a:ext cx="9712596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кінці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змінився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 smtClean="0">
                <a:solidFill>
                  <a:schemeClr val="bg1"/>
                </a:solidFill>
              </a:rPr>
              <a:t>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244436" y="1660308"/>
            <a:ext cx="7635833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на початку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6014" y="604268"/>
            <a:ext cx="8762661" cy="733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66" y="2225265"/>
            <a:ext cx="3865744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Посміхн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трохи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відкрий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рот,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якомога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далі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вперед і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роби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ним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рухи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праворуч-ліворуч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торкаючись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поперемінно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куточків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рота.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1888" y="1389396"/>
            <a:ext cx="2884322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«Годинник»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Купить настенные часы стеклянные &amp;quot;Оранжевый смайлик&amp;quot; круглые - интернет  магазин Timer-ok (Таймер-Ок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5" y="4305592"/>
            <a:ext cx="2068336" cy="2068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5181" y="2225265"/>
            <a:ext cx="3355708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Язик без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напруження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почергово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впирається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праву та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ліву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щоки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затримуючись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кожному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положенні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3—5 секунд.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8144" y="1399347"/>
            <a:ext cx="28227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«Хом'ячок»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01" y="4182524"/>
            <a:ext cx="1740050" cy="2314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35290" y="2225265"/>
            <a:ext cx="3774591" cy="21452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широкий і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розслаблений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Розчеши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зубами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до серединки, 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серединки до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Рахунок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: 1-2.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40875" y="1399347"/>
            <a:ext cx="28605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«Гребінець»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2" descr="Щетка для волос Faberlic детская с зеркалом - «Очень красивый, яркий  аксессуар для детей, поместится в детскую сумочку. Есть зеркало для юных  модниц» | отзыв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69"/>
          <a:stretch/>
        </p:blipFill>
        <p:spPr bwMode="auto">
          <a:xfrm>
            <a:off x="9509760" y="4458594"/>
            <a:ext cx="1173930" cy="17623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5497" y="497193"/>
            <a:ext cx="9638594" cy="11258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склади. З'єднай їх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 </a:t>
            </a:r>
            <a:r>
              <a:rPr lang="uk-UA" sz="3600" b="1" dirty="0">
                <a:solidFill>
                  <a:schemeClr val="bg1"/>
                </a:solidFill>
              </a:rPr>
              <a:t>відповідними малюнками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65497" y="1769426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че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8728" y="1769426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чу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68881" y="177237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чо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12890" y="177237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чі</a:t>
              </a:r>
              <a:endParaRPr lang="ru-RU" sz="4000" b="1" dirty="0"/>
            </a:p>
          </p:txBody>
        </p:sp>
      </p:grpSp>
      <p:cxnSp>
        <p:nvCxnSpPr>
          <p:cNvPr id="33" name="Прямая со стрелкой 32"/>
          <p:cNvCxnSpPr>
            <a:endCxn id="27" idx="0"/>
          </p:cNvCxnSpPr>
          <p:nvPr/>
        </p:nvCxnSpPr>
        <p:spPr>
          <a:xfrm>
            <a:off x="3487729" y="2646702"/>
            <a:ext cx="1271523" cy="21505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6" idx="0"/>
          </p:cNvCxnSpPr>
          <p:nvPr/>
        </p:nvCxnSpPr>
        <p:spPr>
          <a:xfrm>
            <a:off x="10516985" y="2649654"/>
            <a:ext cx="774212" cy="2161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751959" y="1742324"/>
            <a:ext cx="1008185" cy="812548"/>
            <a:chOff x="2944960" y="1678509"/>
            <a:chExt cx="1008185" cy="81254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88856" y="1678509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чи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10420" y="1755041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ча</a:t>
              </a:r>
              <a:endParaRPr lang="ru-RU" sz="4000" b="1" dirty="0"/>
            </a:p>
          </p:txBody>
        </p:sp>
      </p:grpSp>
      <p:cxnSp>
        <p:nvCxnSpPr>
          <p:cNvPr id="41" name="Прямая со стрелкой 40"/>
          <p:cNvCxnSpPr>
            <a:endCxn id="1026" idx="0"/>
          </p:cNvCxnSpPr>
          <p:nvPr/>
        </p:nvCxnSpPr>
        <p:spPr>
          <a:xfrm flipH="1">
            <a:off x="859066" y="2708729"/>
            <a:ext cx="4396985" cy="16521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057846" y="2723789"/>
            <a:ext cx="2192382" cy="23427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37419" y="2646702"/>
            <a:ext cx="4769030" cy="20319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229" y="4400735"/>
            <a:ext cx="2730295" cy="2457265"/>
          </a:xfrm>
          <a:prstGeom prst="rect">
            <a:avLst/>
          </a:prstGeom>
        </p:spPr>
      </p:pic>
      <p:pic>
        <p:nvPicPr>
          <p:cNvPr id="1026" name="Picture 2" descr="Как нарисовать чипсы лейс - 35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" y="4360866"/>
            <a:ext cx="1686087" cy="25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Чашка чая - красивые картинки (10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45" y="4678681"/>
            <a:ext cx="1827780" cy="20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исунки новогодних носков для подар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19" y="4159891"/>
            <a:ext cx="1800449" cy="25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968" y="4811224"/>
            <a:ext cx="1462458" cy="1790765"/>
          </a:xfrm>
          <a:prstGeom prst="rect">
            <a:avLst/>
          </a:prstGeom>
        </p:spPr>
      </p:pic>
      <p:pic>
        <p:nvPicPr>
          <p:cNvPr id="27" name="Picture 10" descr="Идеи на тему «Чумаки» (40) | денежные мешки, листы капусты, повоз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3011"/>
          <a:stretch/>
        </p:blipFill>
        <p:spPr bwMode="auto">
          <a:xfrm>
            <a:off x="3355595" y="4797218"/>
            <a:ext cx="2807313" cy="194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 стрелкой 35"/>
          <p:cNvCxnSpPr/>
          <p:nvPr/>
        </p:nvCxnSpPr>
        <p:spPr>
          <a:xfrm flipH="1">
            <a:off x="2803694" y="2646702"/>
            <a:ext cx="5969279" cy="1623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2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2566" y="2101040"/>
            <a:ext cx="681072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«я», яка с</a:t>
            </a:r>
            <a:r>
              <a:rPr lang="uk-UA" sz="3200" dirty="0" smtClean="0"/>
              <a:t>тоїть в </a:t>
            </a:r>
            <a:r>
              <a:rPr lang="uk-UA" sz="3200" dirty="0"/>
              <a:t>самому кінці </a:t>
            </a:r>
            <a:r>
              <a:rPr lang="uk-UA" sz="3200" dirty="0" smtClean="0"/>
              <a:t>абетки.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3514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28544" y="3736893"/>
            <a:ext cx="1825853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 кір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714" y="3736893"/>
            <a:ext cx="2281590" cy="7848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 </a:t>
            </a:r>
            <a:r>
              <a:rPr lang="uk-UA" sz="4500" b="1" dirty="0" err="1" smtClean="0">
                <a:solidFill>
                  <a:schemeClr val="accent2">
                    <a:lumMod val="75000"/>
                  </a:schemeClr>
                </a:solidFill>
              </a:rPr>
              <a:t>блуко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9310" y="494520"/>
            <a:ext cx="8732066" cy="9767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714" y="3666555"/>
            <a:ext cx="438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</a:rPr>
              <a:t>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7466" y="3695065"/>
            <a:ext cx="439720" cy="83099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FF0000"/>
                </a:solidFill>
              </a:rPr>
              <a:t>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Яблоко - красивые картинки (37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8" y="1746615"/>
            <a:ext cx="1922415" cy="19224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582" y="1712795"/>
            <a:ext cx="1718227" cy="19562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98599" y="1712795"/>
            <a:ext cx="303385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слова. Визнач перший склад в кожному слові і звуки, з яких він складається. 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8599" y="3705159"/>
            <a:ext cx="3033852" cy="461665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Запам’ятай! 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306066" y="4615719"/>
            <a:ext cx="2677330" cy="101566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6000" b="1" dirty="0">
                <a:solidFill>
                  <a:srgbClr val="002060"/>
                </a:solidFill>
              </a:rPr>
              <a:t>[</a:t>
            </a:r>
            <a:r>
              <a:rPr lang="en-US" altLang="ru-RU" sz="6000" b="1" dirty="0">
                <a:solidFill>
                  <a:srgbClr val="000066"/>
                </a:solidFill>
              </a:rPr>
              <a:t> </a:t>
            </a:r>
            <a:r>
              <a:rPr lang="ru-RU" altLang="ru-RU" sz="6000" b="1" dirty="0">
                <a:solidFill>
                  <a:srgbClr val="000066"/>
                </a:solidFill>
              </a:rPr>
              <a:t>й </a:t>
            </a:r>
            <a:r>
              <a:rPr lang="uk-UA" altLang="ru-RU" sz="6000" b="1" dirty="0">
                <a:solidFill>
                  <a:srgbClr val="C00000"/>
                </a:solidFill>
              </a:rPr>
              <a:t>а</a:t>
            </a:r>
            <a:r>
              <a:rPr lang="en-US" altLang="ru-RU" sz="6000" b="1" dirty="0">
                <a:solidFill>
                  <a:srgbClr val="000066"/>
                </a:solidFill>
              </a:rPr>
              <a:t> </a:t>
            </a:r>
            <a:r>
              <a:rPr lang="en-US" altLang="ru-RU" sz="6000" b="1" dirty="0">
                <a:solidFill>
                  <a:srgbClr val="002060"/>
                </a:solidFill>
              </a:rPr>
              <a:t>]</a:t>
            </a:r>
            <a:endParaRPr lang="ru-RU" altLang="ru-RU" sz="6000" b="1" dirty="0">
              <a:solidFill>
                <a:srgbClr val="002060"/>
              </a:solidFill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1642025" y="5631382"/>
            <a:ext cx="1085273" cy="650877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59667" y="5631383"/>
            <a:ext cx="651393" cy="650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Picture 4" descr="http://img1.liveinternet.ru/images/attach/c/3/77/769/77769587_30.png"/>
          <p:cNvPicPr>
            <a:picLocks noChangeAspect="1" noChangeArrowheads="1"/>
          </p:cNvPicPr>
          <p:nvPr/>
        </p:nvPicPr>
        <p:blipFill rotWithShape="1">
          <a:blip r:embed="rId4" cstate="print"/>
          <a:srcRect l="16744" r="17630"/>
          <a:stretch/>
        </p:blipFill>
        <p:spPr bwMode="auto">
          <a:xfrm>
            <a:off x="8473993" y="1642028"/>
            <a:ext cx="2875997" cy="436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198599" y="4228968"/>
            <a:ext cx="3033852" cy="156966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Буква  </a:t>
            </a:r>
            <a:r>
              <a:rPr lang="uk-UA" sz="2400" b="1" dirty="0">
                <a:solidFill>
                  <a:schemeClr val="bg1"/>
                </a:solidFill>
              </a:rPr>
              <a:t>Я  на початку слова і складу позначає два </a:t>
            </a:r>
            <a:r>
              <a:rPr lang="uk-UA" sz="2400" b="1" dirty="0" smtClean="0">
                <a:solidFill>
                  <a:schemeClr val="bg1"/>
                </a:solidFill>
              </a:rPr>
              <a:t>звуки </a:t>
            </a:r>
            <a:r>
              <a:rPr lang="en-US" sz="2400" b="1" dirty="0" smtClean="0">
                <a:solidFill>
                  <a:schemeClr val="bg1"/>
                </a:solidFill>
              </a:rPr>
              <a:t>[</a:t>
            </a:r>
            <a:r>
              <a:rPr lang="uk-UA" sz="2400" b="1" dirty="0" err="1">
                <a:solidFill>
                  <a:schemeClr val="bg1"/>
                </a:solidFill>
              </a:rPr>
              <a:t>йа</a:t>
            </a:r>
            <a:r>
              <a:rPr lang="en-US" sz="2400" b="1" dirty="0">
                <a:solidFill>
                  <a:schemeClr val="bg1"/>
                </a:solidFill>
              </a:rPr>
              <a:t>]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16" grpId="0" animBg="1"/>
      <p:bldP spid="17" grpId="0" animBg="1"/>
      <p:bldP spid="18" grpId="0" animBg="1"/>
      <p:bldP spid="24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9786" t="41854" r="34558" b="26436"/>
          <a:stretch/>
        </p:blipFill>
        <p:spPr>
          <a:xfrm>
            <a:off x="2560625" y="1467430"/>
            <a:ext cx="8279444" cy="26536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750" y="548616"/>
            <a:ext cx="9381755" cy="7315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Побудуй </a:t>
            </a:r>
            <a:r>
              <a:rPr lang="uk-UA" sz="4000" b="1" dirty="0">
                <a:solidFill>
                  <a:schemeClr val="bg1"/>
                </a:solidFill>
              </a:rPr>
              <a:t>звукові схеми до поданих слів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609" t="61085" r="71034" b="33031"/>
          <a:stretch/>
        </p:blipFill>
        <p:spPr>
          <a:xfrm>
            <a:off x="2411692" y="4260306"/>
            <a:ext cx="2754203" cy="5573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1028" t="61085" r="50789" b="32887"/>
          <a:stretch/>
        </p:blipFill>
        <p:spPr>
          <a:xfrm>
            <a:off x="5169559" y="4246710"/>
            <a:ext cx="3061576" cy="5709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52750" t="61819" r="32830" b="33504"/>
          <a:stretch/>
        </p:blipFill>
        <p:spPr>
          <a:xfrm>
            <a:off x="8382454" y="4317460"/>
            <a:ext cx="2428051" cy="44306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618" y="1433140"/>
            <a:ext cx="225660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зображені малюнки. Визнач місце букви «я» в кожному слові. Які звуки вона позначає?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1692" y="4943274"/>
            <a:ext cx="275420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</a:rPr>
              <a:t>я</a:t>
            </a:r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-лин-ка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3053" y="4907087"/>
            <a:ext cx="2994588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err="1" smtClean="0">
                <a:solidFill>
                  <a:schemeClr val="accent6">
                    <a:lumMod val="75000"/>
                  </a:schemeClr>
                </a:solidFill>
              </a:rPr>
              <a:t>тро</a:t>
            </a:r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uk-UA" sz="4800" b="1" dirty="0" err="1" smtClean="0">
                <a:solidFill>
                  <a:srgbClr val="FF0000"/>
                </a:solidFill>
              </a:rPr>
              <a:t>я</a:t>
            </a:r>
            <a:r>
              <a:rPr lang="uk-UA" sz="4800" b="1" dirty="0" err="1" smtClean="0">
                <a:solidFill>
                  <a:schemeClr val="accent6">
                    <a:lumMod val="75000"/>
                  </a:schemeClr>
                </a:solidFill>
              </a:rPr>
              <a:t>н</a:t>
            </a:r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-да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453" y="4907088"/>
            <a:ext cx="242805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лі-лі-</a:t>
            </a:r>
            <a:r>
              <a:rPr lang="uk-UA" sz="4800" b="1" dirty="0" smtClean="0">
                <a:solidFill>
                  <a:srgbClr val="FF0000"/>
                </a:solidFill>
              </a:rPr>
              <a:t>я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8770" y="405926"/>
            <a:ext cx="8732066" cy="817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img1.liveinternet.ru/images/attach/c/3/77/769/77769587_30.png"/>
          <p:cNvPicPr>
            <a:picLocks noChangeAspect="1" noChangeArrowheads="1"/>
          </p:cNvPicPr>
          <p:nvPr/>
        </p:nvPicPr>
        <p:blipFill rotWithShape="1">
          <a:blip r:embed="rId2" cstate="print"/>
          <a:srcRect l="16744" r="17630"/>
          <a:stretch/>
        </p:blipFill>
        <p:spPr bwMode="auto">
          <a:xfrm>
            <a:off x="8896643" y="1068389"/>
            <a:ext cx="3024000" cy="459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35355" y="1394050"/>
            <a:ext cx="583120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Визнач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який</a:t>
            </a:r>
            <a:r>
              <a:rPr lang="ru-RU" sz="2400" b="1" dirty="0" smtClean="0"/>
              <a:t> </a:t>
            </a:r>
            <a:r>
              <a:rPr lang="ru-RU" sz="2400" b="1" dirty="0"/>
              <a:t>звук </a:t>
            </a:r>
            <a:r>
              <a:rPr lang="ru-RU" sz="2400" b="1" dirty="0" err="1" smtClean="0"/>
              <a:t>літера</a:t>
            </a:r>
            <a:r>
              <a:rPr lang="ru-RU" sz="2400" b="1" dirty="0" smtClean="0"/>
              <a:t> «я» </a:t>
            </a:r>
            <a:r>
              <a:rPr lang="ru-RU" sz="2400" b="1" dirty="0" err="1" smtClean="0"/>
              <a:t>позначає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приголосного</a:t>
            </a:r>
            <a:r>
              <a:rPr lang="ru-RU" sz="2400" b="1" dirty="0" smtClean="0"/>
              <a:t>? </a:t>
            </a:r>
            <a:r>
              <a:rPr lang="uk-UA" sz="2400" b="1" dirty="0" smtClean="0"/>
              <a:t>Вимови склади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2430" y="3031795"/>
            <a:ext cx="787152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uk-UA" sz="2400" b="1" dirty="0"/>
              <a:t>голосний </a:t>
            </a:r>
            <a:r>
              <a:rPr lang="ru-RU" sz="2400" b="1" dirty="0"/>
              <a:t>звук </a:t>
            </a:r>
            <a:r>
              <a:rPr lang="uk-UA" sz="2400" b="1" dirty="0"/>
              <a:t>т</a:t>
            </a:r>
            <a:r>
              <a:rPr lang="ru-RU" sz="2400" b="1" dirty="0" smtClean="0"/>
              <a:t>и </a:t>
            </a:r>
            <a:r>
              <a:rPr lang="ru-RU" sz="2400" b="1" dirty="0" err="1" smtClean="0"/>
              <a:t>чує</a:t>
            </a:r>
            <a:r>
              <a:rPr lang="uk-UA" sz="2400" b="1" dirty="0"/>
              <a:t>ш</a:t>
            </a:r>
            <a:r>
              <a:rPr lang="ru-RU" sz="2400" b="1" dirty="0" smtClean="0"/>
              <a:t> </a:t>
            </a:r>
            <a:r>
              <a:rPr lang="ru-RU" sz="2400" b="1" dirty="0"/>
              <a:t>у </a:t>
            </a:r>
            <a:r>
              <a:rPr lang="ru-RU" sz="2400" b="1" dirty="0" err="1"/>
              <a:t>цих</a:t>
            </a:r>
            <a:r>
              <a:rPr lang="ru-RU" sz="2400" b="1" dirty="0"/>
              <a:t> складах? </a:t>
            </a:r>
            <a:endParaRPr lang="ru-RU" sz="2400" b="1" dirty="0" smtClean="0"/>
          </a:p>
          <a:p>
            <a:pPr algn="ctr"/>
            <a:r>
              <a:rPr lang="uk-UA" sz="2400" b="1" i="1" dirty="0" smtClean="0"/>
              <a:t>(</a:t>
            </a:r>
            <a:r>
              <a:rPr lang="ru-RU" sz="2400" b="1" i="1" dirty="0"/>
              <a:t>звук [а</a:t>
            </a:r>
            <a:r>
              <a:rPr lang="ru-RU" sz="2400" b="1" i="1" dirty="0" smtClean="0"/>
              <a:t>]</a:t>
            </a:r>
            <a:r>
              <a:rPr lang="uk-UA" sz="2400" b="1" dirty="0" smtClean="0"/>
              <a:t>)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як</a:t>
            </a:r>
            <a:r>
              <a:rPr lang="uk-UA" sz="2400" b="1" dirty="0" err="1"/>
              <a:t>ий</a:t>
            </a:r>
            <a:r>
              <a:rPr lang="ru-RU" sz="2400" b="1" dirty="0"/>
              <a:t> </a:t>
            </a:r>
            <a:r>
              <a:rPr lang="ru-RU" sz="2400" b="1" dirty="0" err="1"/>
              <a:t>приголосний</a:t>
            </a:r>
            <a:r>
              <a:rPr lang="ru-RU" sz="2400" b="1" dirty="0"/>
              <a:t> звук </a:t>
            </a:r>
            <a:r>
              <a:rPr lang="uk-UA" sz="2400" b="1" dirty="0"/>
              <a:t>т</a:t>
            </a:r>
            <a:r>
              <a:rPr lang="uk-UA" sz="2400" b="1" dirty="0" smtClean="0"/>
              <a:t>и чуєш </a:t>
            </a:r>
            <a:r>
              <a:rPr lang="ru-RU" sz="2400" b="1" dirty="0"/>
              <a:t>на початку складу?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Він</a:t>
            </a:r>
            <a:r>
              <a:rPr lang="ru-RU" sz="2400" b="1" dirty="0" smtClean="0"/>
              <a:t> </a:t>
            </a:r>
            <a:r>
              <a:rPr lang="ru-RU" sz="2400" b="1" dirty="0" err="1"/>
              <a:t>твердий</a:t>
            </a:r>
            <a:r>
              <a:rPr lang="ru-RU" sz="2400" b="1" dirty="0"/>
              <a:t>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м'який</a:t>
            </a:r>
            <a:r>
              <a:rPr lang="ru-RU" sz="2400" b="1" dirty="0"/>
              <a:t>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69430" y="1394050"/>
            <a:ext cx="18745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л</a:t>
            </a:r>
            <a:r>
              <a:rPr lang="ru-RU" sz="3600" b="1" dirty="0" smtClean="0">
                <a:solidFill>
                  <a:srgbClr val="7030A0"/>
                </a:solidFill>
              </a:rPr>
              <a:t>я  </a:t>
            </a:r>
            <a:r>
              <a:rPr lang="ru-RU" sz="3600" b="1" dirty="0" err="1" smtClean="0">
                <a:solidFill>
                  <a:srgbClr val="7030A0"/>
                </a:solidFill>
              </a:rPr>
              <a:t>дя</a:t>
            </a:r>
            <a:r>
              <a:rPr lang="ru-RU" sz="3600" b="1" dirty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</a:rPr>
              <a:t>тя</a:t>
            </a:r>
            <a:r>
              <a:rPr lang="ru-RU" sz="3600" b="1" dirty="0" smtClean="0">
                <a:solidFill>
                  <a:srgbClr val="7030A0"/>
                </a:solidFill>
              </a:rPr>
              <a:t>  </a:t>
            </a:r>
            <a:r>
              <a:rPr lang="ru-RU" sz="3600" b="1" dirty="0" err="1" smtClean="0">
                <a:solidFill>
                  <a:srgbClr val="7030A0"/>
                </a:solidFill>
              </a:rPr>
              <a:t>ня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2430" y="4714264"/>
            <a:ext cx="787152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/>
              <a:t>Отже</a:t>
            </a:r>
            <a:r>
              <a:rPr lang="uk-UA" sz="2400" dirty="0"/>
              <a:t>,</a:t>
            </a:r>
            <a:r>
              <a:rPr lang="ru-RU" sz="2400" dirty="0"/>
              <a:t> ми </a:t>
            </a:r>
            <a:r>
              <a:rPr lang="ru-RU" sz="2400" dirty="0" err="1"/>
              <a:t>з’ясували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b="1" dirty="0"/>
              <a:t>буква «я»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приголосного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позначає</a:t>
            </a:r>
            <a:r>
              <a:rPr lang="ru-RU" sz="2400" b="1" dirty="0" smtClean="0"/>
              <a:t> </a:t>
            </a:r>
            <a:r>
              <a:rPr lang="ru-RU" sz="2400" b="1" dirty="0"/>
              <a:t>звук [а] і </a:t>
            </a:r>
            <a:r>
              <a:rPr lang="ru-RU" sz="2400" b="1" dirty="0" err="1"/>
              <a:t>пом’якшує</a:t>
            </a:r>
            <a:r>
              <a:rPr lang="ru-RU" sz="2400" b="1" dirty="0"/>
              <a:t> </a:t>
            </a:r>
            <a:r>
              <a:rPr lang="ru-RU" sz="2400" b="1" dirty="0" err="1"/>
              <a:t>приголосний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стоїть</a:t>
            </a:r>
            <a:r>
              <a:rPr lang="ru-RU" sz="2400" b="1" dirty="0"/>
              <a:t> перед нею.</a:t>
            </a:r>
            <a:endParaRPr lang="ru-RU" sz="2400" dirty="0"/>
          </a:p>
        </p:txBody>
      </p:sp>
      <p:sp>
        <p:nvSpPr>
          <p:cNvPr id="12" name="Равно 11"/>
          <p:cNvSpPr/>
          <p:nvPr/>
        </p:nvSpPr>
        <p:spPr>
          <a:xfrm>
            <a:off x="7216816" y="2635341"/>
            <a:ext cx="542636" cy="357937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806690" y="2635342"/>
            <a:ext cx="325696" cy="3579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52276</TotalTime>
  <Words>893</Words>
  <Application>Microsoft Office PowerPoint</Application>
  <PresentationFormat>Произвольный</PresentationFormat>
  <Paragraphs>149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3271</cp:revision>
  <dcterms:created xsi:type="dcterms:W3CDTF">2018-01-05T16:38:53Z</dcterms:created>
  <dcterms:modified xsi:type="dcterms:W3CDTF">2024-02-08T20:05:27Z</dcterms:modified>
</cp:coreProperties>
</file>