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972" r:id="rId3"/>
    <p:sldId id="991" r:id="rId4"/>
    <p:sldId id="973" r:id="rId5"/>
    <p:sldId id="992" r:id="rId6"/>
    <p:sldId id="993" r:id="rId7"/>
    <p:sldId id="977" r:id="rId8"/>
    <p:sldId id="978" r:id="rId9"/>
    <p:sldId id="984" r:id="rId10"/>
    <p:sldId id="944" r:id="rId11"/>
    <p:sldId id="979" r:id="rId12"/>
    <p:sldId id="986" r:id="rId13"/>
    <p:sldId id="989" r:id="rId14"/>
    <p:sldId id="981" r:id="rId15"/>
    <p:sldId id="352" r:id="rId16"/>
    <p:sldId id="866" r:id="rId17"/>
    <p:sldId id="9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CC00CC"/>
    <a:srgbClr val="78B64E"/>
    <a:srgbClr val="FF66FF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ucx16xdj23" TargetMode="External"/><Relationship Id="rId5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3224" y="4191284"/>
            <a:ext cx="10257595" cy="19920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700" b="1" dirty="0">
                <a:solidFill>
                  <a:schemeClr val="bg1"/>
                </a:solidFill>
              </a:rPr>
              <a:t>Написання </a:t>
            </a:r>
            <a:r>
              <a:rPr lang="ru-RU" sz="3700" b="1" dirty="0" err="1">
                <a:solidFill>
                  <a:schemeClr val="bg1"/>
                </a:solidFill>
              </a:rPr>
              <a:t>малої</a:t>
            </a:r>
            <a:r>
              <a:rPr lang="ru-RU" sz="3700" b="1" dirty="0">
                <a:solidFill>
                  <a:schemeClr val="bg1"/>
                </a:solidFill>
              </a:rPr>
              <a:t> </a:t>
            </a:r>
            <a:r>
              <a:rPr lang="ru-RU" sz="3700" b="1" dirty="0" err="1">
                <a:solidFill>
                  <a:schemeClr val="bg1"/>
                </a:solidFill>
              </a:rPr>
              <a:t>букви</a:t>
            </a:r>
            <a:r>
              <a:rPr lang="ru-RU" sz="3700" b="1" dirty="0">
                <a:solidFill>
                  <a:schemeClr val="bg1"/>
                </a:solidFill>
              </a:rPr>
              <a:t> я, </a:t>
            </a:r>
            <a:r>
              <a:rPr lang="ru-RU" sz="3700" b="1" dirty="0" err="1">
                <a:solidFill>
                  <a:schemeClr val="bg1"/>
                </a:solidFill>
              </a:rPr>
              <a:t>складів</a:t>
            </a:r>
            <a:r>
              <a:rPr lang="ru-RU" sz="3700" b="1" dirty="0">
                <a:solidFill>
                  <a:schemeClr val="bg1"/>
                </a:solidFill>
              </a:rPr>
              <a:t>, </a:t>
            </a:r>
            <a:r>
              <a:rPr lang="ru-RU" sz="3700" b="1" dirty="0" err="1">
                <a:solidFill>
                  <a:schemeClr val="bg1"/>
                </a:solidFill>
              </a:rPr>
              <a:t>слів</a:t>
            </a:r>
            <a:r>
              <a:rPr lang="ru-RU" sz="3700" b="1" dirty="0">
                <a:solidFill>
                  <a:schemeClr val="bg1"/>
                </a:solidFill>
              </a:rPr>
              <a:t> і </a:t>
            </a:r>
            <a:r>
              <a:rPr lang="ru-RU" sz="3700" b="1" dirty="0" err="1">
                <a:solidFill>
                  <a:schemeClr val="bg1"/>
                </a:solidFill>
              </a:rPr>
              <a:t>речень</a:t>
            </a:r>
            <a:r>
              <a:rPr lang="ru-RU" sz="3700" b="1" dirty="0">
                <a:solidFill>
                  <a:schemeClr val="bg1"/>
                </a:solidFill>
              </a:rPr>
              <a:t> з </a:t>
            </a:r>
            <a:r>
              <a:rPr lang="ru-RU" sz="3700" b="1" dirty="0" err="1">
                <a:solidFill>
                  <a:schemeClr val="bg1"/>
                </a:solidFill>
              </a:rPr>
              <a:t>вивченими</a:t>
            </a:r>
            <a:r>
              <a:rPr lang="ru-RU" sz="3700" b="1" dirty="0">
                <a:solidFill>
                  <a:schemeClr val="bg1"/>
                </a:solidFill>
              </a:rPr>
              <a:t> буквами. </a:t>
            </a:r>
            <a:r>
              <a:rPr lang="ru-RU" sz="3700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sz="3700" b="1" dirty="0" smtClean="0">
                <a:solidFill>
                  <a:schemeClr val="bg1"/>
                </a:solidFill>
              </a:rPr>
              <a:t> </a:t>
            </a:r>
            <a:r>
              <a:rPr lang="ru-RU" sz="3700" b="1" dirty="0" err="1">
                <a:solidFill>
                  <a:schemeClr val="bg1"/>
                </a:solidFill>
              </a:rPr>
              <a:t>зв’язного</a:t>
            </a:r>
            <a:r>
              <a:rPr lang="ru-RU" sz="3700" b="1" dirty="0">
                <a:solidFill>
                  <a:schemeClr val="bg1"/>
                </a:solidFill>
              </a:rPr>
              <a:t> </a:t>
            </a:r>
            <a:r>
              <a:rPr lang="ru-RU" sz="3700" b="1" dirty="0" err="1" smtClean="0">
                <a:solidFill>
                  <a:schemeClr val="bg1"/>
                </a:solidFill>
              </a:rPr>
              <a:t>мовлення</a:t>
            </a:r>
            <a:r>
              <a:rPr lang="ru-RU" sz="3700" b="1" dirty="0" smtClean="0">
                <a:solidFill>
                  <a:schemeClr val="bg1"/>
                </a:solidFill>
              </a:rPr>
              <a:t>. </a:t>
            </a:r>
            <a:r>
              <a:rPr lang="ru-RU" sz="3700" b="1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sz="3700" b="1" dirty="0" smtClean="0">
                <a:solidFill>
                  <a:schemeClr val="bg1"/>
                </a:solidFill>
              </a:rPr>
              <a:t> </a:t>
            </a:r>
            <a:r>
              <a:rPr lang="ru-RU" sz="3700" b="1" dirty="0">
                <a:solidFill>
                  <a:schemeClr val="bg1"/>
                </a:solidFill>
              </a:rPr>
              <a:t>на тему «Птахи»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42165" y="1226635"/>
            <a:ext cx="3343597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Букви Я я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085119"/>
            <a:ext cx="3665310" cy="274898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92607" y="470018"/>
            <a:ext cx="9965249" cy="1579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малюнки. </a:t>
            </a:r>
            <a:r>
              <a:rPr lang="uk-UA" sz="2800" b="1" dirty="0" smtClean="0">
                <a:solidFill>
                  <a:schemeClr val="bg1"/>
                </a:solidFill>
              </a:rPr>
              <a:t>З якої букви починаються ці слова? </a:t>
            </a:r>
            <a:r>
              <a:rPr lang="uk-UA" sz="2800" b="1" dirty="0" smtClean="0">
                <a:solidFill>
                  <a:schemeClr val="bg1"/>
                </a:solidFill>
              </a:rPr>
              <a:t>Добери </a:t>
            </a:r>
            <a:r>
              <a:rPr lang="uk-UA" sz="2800" b="1" dirty="0" smtClean="0">
                <a:solidFill>
                  <a:schemeClr val="bg1"/>
                </a:solidFill>
              </a:rPr>
              <a:t>слова, в яких є буква «я» і намалюй один з названих предметів чи тварин </a:t>
            </a:r>
            <a:r>
              <a:rPr lang="uk-UA" sz="2800" b="1" dirty="0" smtClean="0">
                <a:solidFill>
                  <a:schemeClr val="bg1"/>
                </a:solidFill>
              </a:rPr>
              <a:t>на </a:t>
            </a:r>
            <a:r>
              <a:rPr lang="uk-UA" sz="2800" b="1" dirty="0" smtClean="0">
                <a:solidFill>
                  <a:schemeClr val="bg1"/>
                </a:solidFill>
              </a:rPr>
              <a:t>плашці. Розфарбуй малюнки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82928" y="2384849"/>
            <a:ext cx="1427583" cy="684436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 smtClean="0"/>
              <a:t>я</a:t>
            </a:r>
            <a:endParaRPr lang="ru-RU" sz="45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18862" y="2735944"/>
            <a:ext cx="3191069" cy="228930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853543" y="2888173"/>
            <a:ext cx="1708648" cy="68405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910511" y="2812485"/>
            <a:ext cx="1532151" cy="7142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812" y="4161783"/>
            <a:ext cx="2130881" cy="2130881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cxnSp>
        <p:nvCxnSpPr>
          <p:cNvPr id="17" name="Прямая со стрелкой 16"/>
          <p:cNvCxnSpPr/>
          <p:nvPr/>
        </p:nvCxnSpPr>
        <p:spPr>
          <a:xfrm>
            <a:off x="6280693" y="3118744"/>
            <a:ext cx="0" cy="90696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71" y="2384849"/>
            <a:ext cx="2652293" cy="289235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365" y="2888173"/>
            <a:ext cx="1812062" cy="1960757"/>
          </a:xfrm>
          <a:prstGeom prst="rect">
            <a:avLst/>
          </a:prstGeom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28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982" y="492701"/>
            <a:ext cx="8732066" cy="8353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для очей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318" y="1932495"/>
            <a:ext cx="1909273" cy="13524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317" y="4460450"/>
            <a:ext cx="1909273" cy="13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07407E-6 C -0.00013 0.06135 -0.08867 0.11135 -0.19753 0.11135 C -0.32552 0.11135 -0.37188 0.05579 -0.39167 0.02223 L -0.41107 -0.02245 C -0.43086 -0.05601 -0.48008 -0.11134 -0.62487 -0.11134 C -0.71667 -0.11134 -0.82188 -0.06157 -0.82188 -4.07407E-6 C -0.82188 0.06135 -0.71667 0.11135 -0.62487 0.11135 C -0.48008 0.11135 -0.43086 0.05579 -0.41107 0.02223 L -0.39167 -0.02245 C -0.37188 -0.05601 -0.32552 -0.11134 -0.19753 -0.11134 C -0.08867 -0.11134 -0.00013 -0.06157 -0.00013 -4.07407E-6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07407E-6 C -0.00013 0.06135 -0.08867 0.11135 -0.19753 0.11135 C -0.32552 0.11135 -0.37188 0.05579 -0.3918 0.02223 L -0.41107 -0.02245 C -0.43086 -0.05601 -0.48008 -0.11134 -0.62487 -0.11134 C -0.71667 -0.11134 -0.82188 -0.06157 -0.82188 -4.07407E-6 C -0.82188 0.06135 -0.71667 0.11135 -0.62487 0.11135 C -0.48008 0.11135 -0.43086 0.05579 -0.41107 0.02223 L -0.3918 -0.02245 C -0.37188 -0.05601 -0.32552 -0.11134 -0.19753 -0.11134 C -0.08867 -0.11134 -0.00013 -0.06157 -0.00013 -4.07407E-6 Z " pathEditMode="relative" rAng="0" ptsTypes="AAAAAAAAAAA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094" y="391652"/>
            <a:ext cx="8732066" cy="7731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Поговоримо про птахів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545" t="21823" r="43153" b="8016"/>
          <a:stretch/>
        </p:blipFill>
        <p:spPr>
          <a:xfrm>
            <a:off x="6637797" y="1302926"/>
            <a:ext cx="4729133" cy="528689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9533" y="1302926"/>
            <a:ext cx="5227250" cy="90687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Чи впізнаєш ти цих птахів?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Назви </a:t>
            </a:r>
            <a:r>
              <a:rPr lang="uk-UA" sz="2400" b="1" dirty="0">
                <a:solidFill>
                  <a:srgbClr val="0070C0"/>
                </a:solidFill>
              </a:rPr>
              <a:t>тих, які знаєш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9533" y="2380915"/>
            <a:ext cx="5227250" cy="87547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</a:rPr>
              <a:t>Здогадайся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які</a:t>
            </a:r>
            <a:r>
              <a:rPr lang="ru-RU" sz="2400" b="1" dirty="0">
                <a:solidFill>
                  <a:srgbClr val="0070C0"/>
                </a:solidFill>
              </a:rPr>
              <a:t> птахи так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розмовляють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Розкажи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про </a:t>
            </a:r>
            <a:r>
              <a:rPr lang="ru-RU" sz="2400" b="1" dirty="0" err="1">
                <a:solidFill>
                  <a:srgbClr val="0070C0"/>
                </a:solidFill>
              </a:rPr>
              <a:t>це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850" y="3419675"/>
            <a:ext cx="604148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 err="1"/>
              <a:t>цвірінькають</a:t>
            </a:r>
            <a:r>
              <a:rPr lang="ru-RU" sz="4000" dirty="0"/>
              <a:t> </a:t>
            </a:r>
            <a:r>
              <a:rPr lang="ru-RU" sz="4000" dirty="0" smtClean="0"/>
              <a:t>   </a:t>
            </a:r>
            <a:r>
              <a:rPr lang="ru-RU" sz="4000" dirty="0" err="1" smtClean="0"/>
              <a:t>курличуть</a:t>
            </a:r>
            <a:endParaRPr lang="ru-RU" sz="4000" dirty="0"/>
          </a:p>
          <a:p>
            <a:r>
              <a:rPr lang="ru-RU" sz="4000" dirty="0" err="1"/>
              <a:t>тьохкають</a:t>
            </a:r>
            <a:r>
              <a:rPr lang="ru-RU" sz="4000" dirty="0"/>
              <a:t> </a:t>
            </a:r>
            <a:r>
              <a:rPr lang="ru-RU" sz="4000" dirty="0" smtClean="0"/>
              <a:t>        </a:t>
            </a:r>
            <a:r>
              <a:rPr lang="ru-RU" sz="4000" dirty="0" err="1" smtClean="0"/>
              <a:t>скрекочуть</a:t>
            </a:r>
            <a:endParaRPr lang="ru-RU" sz="4000" dirty="0"/>
          </a:p>
          <a:p>
            <a:r>
              <a:rPr lang="ru-RU" sz="4000" dirty="0" err="1"/>
              <a:t>каркають</a:t>
            </a:r>
            <a:r>
              <a:rPr lang="ru-RU" sz="4000" dirty="0"/>
              <a:t> </a:t>
            </a:r>
            <a:r>
              <a:rPr lang="ru-RU" sz="4000" dirty="0" smtClean="0"/>
              <a:t>          </a:t>
            </a:r>
            <a:r>
              <a:rPr lang="ru-RU" sz="4000" dirty="0" err="1" smtClean="0"/>
              <a:t>кують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099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326" t="15323" r="51016" b="63776"/>
          <a:stretch/>
        </p:blipFill>
        <p:spPr>
          <a:xfrm>
            <a:off x="527050" y="1357284"/>
            <a:ext cx="4016841" cy="218057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9091" t="38415" r="51532" b="41786"/>
          <a:stretch/>
        </p:blipFill>
        <p:spPr>
          <a:xfrm>
            <a:off x="4173250" y="3143025"/>
            <a:ext cx="3831600" cy="220186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0557" t="61295" r="51910" b="18906"/>
          <a:stretch/>
        </p:blipFill>
        <p:spPr>
          <a:xfrm>
            <a:off x="7952107" y="4048601"/>
            <a:ext cx="3532321" cy="224406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0606" y="3699474"/>
            <a:ext cx="3662423" cy="1645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Розпитай</a:t>
            </a:r>
            <a:r>
              <a:rPr lang="ru-RU" sz="2400" b="1" dirty="0"/>
              <a:t> у </a:t>
            </a:r>
            <a:r>
              <a:rPr lang="ru-RU" sz="2400" b="1" dirty="0" err="1"/>
              <a:t>друзів</a:t>
            </a:r>
            <a:r>
              <a:rPr lang="ru-RU" sz="2400" b="1" dirty="0"/>
              <a:t>,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доводилося</a:t>
            </a:r>
            <a:r>
              <a:rPr lang="ru-RU" sz="2400" b="1" dirty="0"/>
              <a:t>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 smtClean="0"/>
              <a:t>допомагати</a:t>
            </a:r>
            <a:r>
              <a:rPr lang="ru-RU" sz="2400" b="1" dirty="0"/>
              <a:t> </a:t>
            </a:r>
            <a:r>
              <a:rPr lang="ru-RU" sz="2400" b="1" dirty="0" smtClean="0"/>
              <a:t>птахам</a:t>
            </a:r>
            <a:r>
              <a:rPr lang="ru-RU" sz="2400" b="1" dirty="0"/>
              <a:t>. Коли і як?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23017" y="391652"/>
            <a:ext cx="8732066" cy="7731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Склади розповідь за малюнками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2629" y="1357284"/>
            <a:ext cx="6792685" cy="15664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Яку користь приносять птахи?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Як ми можемо віддячити їм за їхні добрі справи?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Коли птахи найбільше потребують нашої допомоги?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17236" r="38896" b="58084"/>
          <a:stretch/>
        </p:blipFill>
        <p:spPr>
          <a:xfrm>
            <a:off x="720000" y="3463835"/>
            <a:ext cx="9648000" cy="305409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366812" y="492702"/>
            <a:ext cx="7996208" cy="8680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Гра «Слово в </a:t>
            </a:r>
            <a:r>
              <a:rPr lang="ru-RU" sz="4000" b="1" dirty="0" err="1">
                <a:solidFill>
                  <a:schemeClr val="bg1"/>
                </a:solidFill>
              </a:rPr>
              <a:t>слові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5" t="41867" r="24550" b="44267"/>
          <a:stretch/>
        </p:blipFill>
        <p:spPr>
          <a:xfrm>
            <a:off x="1045877" y="4437663"/>
            <a:ext cx="3580987" cy="11064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6" t="41201" r="27039" b="44666"/>
          <a:stretch/>
        </p:blipFill>
        <p:spPr>
          <a:xfrm>
            <a:off x="722407" y="3421290"/>
            <a:ext cx="3904457" cy="1127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2933" y="1457909"/>
            <a:ext cx="3700412" cy="7848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0070C0"/>
                </a:solidFill>
              </a:rPr>
              <a:t>Рукавичка  </a:t>
            </a:r>
            <a:endParaRPr lang="ru-RU" sz="45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5445" r="8393" b="6888"/>
          <a:stretch/>
        </p:blipFill>
        <p:spPr>
          <a:xfrm>
            <a:off x="463153" y="536260"/>
            <a:ext cx="1540016" cy="225237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267574" y="2397239"/>
            <a:ext cx="8848445" cy="770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/>
              <a:t>Рука</a:t>
            </a:r>
            <a:r>
              <a:rPr lang="ru-RU" sz="3500" b="1" dirty="0"/>
              <a:t>, рукав, </a:t>
            </a:r>
            <a:r>
              <a:rPr lang="ru-RU" sz="3500" b="1" dirty="0" err="1"/>
              <a:t>кава</a:t>
            </a:r>
            <a:r>
              <a:rPr lang="ru-RU" sz="3500" b="1" dirty="0"/>
              <a:t>, качка, ручка, кара, </a:t>
            </a:r>
            <a:r>
              <a:rPr lang="ru-RU" sz="3500" b="1" dirty="0" smtClean="0"/>
              <a:t>круча.</a:t>
            </a:r>
            <a:endParaRPr lang="ru-RU" sz="3500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41867" r="52288" b="44267"/>
          <a:stretch/>
        </p:blipFill>
        <p:spPr>
          <a:xfrm>
            <a:off x="4626864" y="3473931"/>
            <a:ext cx="5736155" cy="11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49808" y="505536"/>
            <a:ext cx="8811364" cy="8341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learningapps.org/qrcode.php?id=pucx16xdj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660" y="2176668"/>
            <a:ext cx="1352827" cy="13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6796" y="510295"/>
            <a:ext cx="8732066" cy="9592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smtClean="0">
                <a:solidFill>
                  <a:schemeClr val="bg1"/>
                </a:solidFill>
              </a:rPr>
              <a:t>Вправа </a:t>
            </a:r>
            <a:r>
              <a:rPr lang="uk-UA" sz="4000" b="1" smtClean="0">
                <a:solidFill>
                  <a:schemeClr val="bg1"/>
                </a:solidFill>
              </a:rPr>
              <a:t>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6439" y="1881341"/>
            <a:ext cx="4686189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 вчилися писати?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Добери </a:t>
            </a:r>
            <a:r>
              <a:rPr lang="uk-UA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в яких буква </a:t>
            </a: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стоїть в середині слова, </a:t>
            </a:r>
            <a:r>
              <a:rPr lang="uk-UA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потім </a:t>
            </a: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в яких – в кінці.</a:t>
            </a:r>
            <a:endParaRPr lang="uk-UA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689081" y="1995285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597309" y="2296886"/>
            <a:ext cx="3047539" cy="382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230085" y="494529"/>
            <a:ext cx="9993085" cy="7722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З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яким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настро</a:t>
            </a:r>
            <a:r>
              <a:rPr lang="uk-UA" sz="3600" b="1" dirty="0" err="1">
                <a:solidFill>
                  <a:schemeClr val="bg1"/>
                </a:solidFill>
              </a:rPr>
              <a:t>єм</a:t>
            </a:r>
            <a:r>
              <a:rPr lang="uk-UA" sz="3600" b="1" dirty="0">
                <a:solidFill>
                  <a:schemeClr val="bg1"/>
                </a:solidFill>
              </a:rPr>
              <a:t> ти завершуєш </a:t>
            </a:r>
            <a:r>
              <a:rPr lang="uk-UA" sz="3600" b="1" dirty="0" smtClean="0">
                <a:solidFill>
                  <a:schemeClr val="bg1"/>
                </a:solidFill>
              </a:rPr>
              <a:t>урок?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F7C1B5-40CE-4D9A-9E2A-88FB12FCA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4468980" y="2612666"/>
            <a:ext cx="2959801" cy="3876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AF317B-2FE4-4A64-BDFF-F6DA0CF870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>
          <a:xfrm>
            <a:off x="8092878" y="2562225"/>
            <a:ext cx="3137129" cy="37771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9455BFE-492A-430B-AF10-0056DD5F27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986150" y="2612667"/>
            <a:ext cx="2772548" cy="3927117"/>
          </a:xfrm>
          <a:prstGeom prst="rect">
            <a:avLst/>
          </a:prstGeom>
        </p:spPr>
      </p:pic>
      <p:sp>
        <p:nvSpPr>
          <p:cNvPr id="12" name="Бульбашка прямої мови: прямокутна з округленими кутами 11">
            <a:extLst>
              <a:ext uri="{FF2B5EF4-FFF2-40B4-BE49-F238E27FC236}">
                <a16:creationId xmlns:a16="http://schemas.microsoft.com/office/drawing/2014/main" xmlns="" id="{4FDA983D-5ADE-4D75-BD37-6BFC74108E18}"/>
              </a:ext>
            </a:extLst>
          </p:cNvPr>
          <p:cNvSpPr/>
          <p:nvPr/>
        </p:nvSpPr>
        <p:spPr>
          <a:xfrm>
            <a:off x="870857" y="1419225"/>
            <a:ext cx="3176128" cy="1047750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Це було неперевершено!</a:t>
            </a:r>
          </a:p>
        </p:txBody>
      </p:sp>
      <p:sp>
        <p:nvSpPr>
          <p:cNvPr id="13" name="Бульбашка прямої мови: прямокутна з округленими кутами 12">
            <a:extLst>
              <a:ext uri="{FF2B5EF4-FFF2-40B4-BE49-F238E27FC236}">
                <a16:creationId xmlns:a16="http://schemas.microsoft.com/office/drawing/2014/main" xmlns="" id="{3D58BD0D-87C1-4FE9-8C93-F5547E0A9EF5}"/>
              </a:ext>
            </a:extLst>
          </p:cNvPr>
          <p:cNvSpPr/>
          <p:nvPr/>
        </p:nvSpPr>
        <p:spPr>
          <a:xfrm>
            <a:off x="4468980" y="1413782"/>
            <a:ext cx="2959801" cy="104775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3F2409"/>
                </a:solidFill>
              </a:rPr>
              <a:t>Ну, нормальний урок.</a:t>
            </a:r>
          </a:p>
        </p:txBody>
      </p:sp>
      <p:sp>
        <p:nvSpPr>
          <p:cNvPr id="14" name="Бульбашка прямої мови: прямокутна з округленими кутами 13">
            <a:extLst>
              <a:ext uri="{FF2B5EF4-FFF2-40B4-BE49-F238E27FC236}">
                <a16:creationId xmlns:a16="http://schemas.microsoft.com/office/drawing/2014/main" xmlns="" id="{0C0BB654-FCA4-45FE-A3D8-9137D4985562}"/>
              </a:ext>
            </a:extLst>
          </p:cNvPr>
          <p:cNvSpPr/>
          <p:nvPr/>
        </p:nvSpPr>
        <p:spPr>
          <a:xfrm>
            <a:off x="8092879" y="1419225"/>
            <a:ext cx="3130292" cy="104775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пройшов погано.</a:t>
            </a:r>
          </a:p>
        </p:txBody>
      </p:sp>
    </p:spTree>
    <p:extLst>
      <p:ext uri="{BB962C8B-B14F-4D97-AF65-F5344CB8AC3E}">
        <p14:creationId xmlns:p14="http://schemas.microsoft.com/office/powerpoint/2010/main" val="29741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7879" y="439671"/>
            <a:ext cx="8732066" cy="764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Організація класу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619" y="1765951"/>
            <a:ext cx="6088565" cy="2324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</a:rPr>
              <a:t>Уже дзвінок нам дав сигнал:</a:t>
            </a:r>
          </a:p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bg1"/>
                </a:solidFill>
              </a:rPr>
              <a:t>Працювати</a:t>
            </a:r>
            <a:r>
              <a:rPr lang="ru-RU" sz="3200" b="1" dirty="0">
                <a:solidFill>
                  <a:schemeClr val="bg1"/>
                </a:solidFill>
              </a:rPr>
              <a:t> час настав.</a:t>
            </a:r>
          </a:p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bg1"/>
                </a:solidFill>
              </a:rPr>
              <a:t>Тож</a:t>
            </a:r>
            <a:r>
              <a:rPr lang="ru-RU" sz="3200" b="1" dirty="0">
                <a:solidFill>
                  <a:schemeClr val="bg1"/>
                </a:solidFill>
              </a:rPr>
              <a:t> і ми часу не гаймо </a:t>
            </a:r>
          </a:p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</a:rPr>
              <a:t>Роботу швидше починаймо.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66" y="1706137"/>
            <a:ext cx="4000880" cy="443818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33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6273" y="534235"/>
            <a:ext cx="9991493" cy="817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Налаштування.  </a:t>
            </a:r>
            <a:r>
              <a:rPr lang="uk-UA" sz="3600" b="1" dirty="0">
                <a:solidFill>
                  <a:schemeClr val="bg1"/>
                </a:solidFill>
              </a:rPr>
              <a:t>Вправа «Чи все взяли на урок?»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4FC4111-E6CB-4AE7-AC6B-FD91A111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" b="6631"/>
          <a:stretch/>
        </p:blipFill>
        <p:spPr>
          <a:xfrm>
            <a:off x="580630" y="2198379"/>
            <a:ext cx="3448696" cy="368359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1C3F2DE-F9BC-4F94-ADCC-C9ECF60065AE}"/>
              </a:ext>
            </a:extLst>
          </p:cNvPr>
          <p:cNvSpPr/>
          <p:nvPr/>
        </p:nvSpPr>
        <p:spPr>
          <a:xfrm>
            <a:off x="4889302" y="1477659"/>
            <a:ext cx="5392122" cy="7023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Голова – щоби думати.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4B4DDB1-19F2-4129-9355-47283EADBE36}"/>
              </a:ext>
            </a:extLst>
          </p:cNvPr>
          <p:cNvSpPr/>
          <p:nvPr/>
        </p:nvSpPr>
        <p:spPr>
          <a:xfrm>
            <a:off x="4889302" y="2457630"/>
            <a:ext cx="5392122" cy="7023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Очі – щоби бачити.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98F80B7A-7092-4C05-8B8F-1C11320F7BBD}"/>
              </a:ext>
            </a:extLst>
          </p:cNvPr>
          <p:cNvSpPr/>
          <p:nvPr/>
        </p:nvSpPr>
        <p:spPr>
          <a:xfrm>
            <a:off x="4889302" y="3425068"/>
            <a:ext cx="5392122" cy="7023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Вуха – щоби чути.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FA7D727B-C46D-42C1-8F2C-3E313849BCAD}"/>
              </a:ext>
            </a:extLst>
          </p:cNvPr>
          <p:cNvSpPr/>
          <p:nvPr/>
        </p:nvSpPr>
        <p:spPr>
          <a:xfrm>
            <a:off x="4889302" y="4392507"/>
            <a:ext cx="5392123" cy="797314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Руки – щоби працювати.</a:t>
            </a:r>
          </a:p>
        </p:txBody>
      </p:sp>
      <p:sp>
        <p:nvSpPr>
          <p:cNvPr id="15" name="Сердце 14">
            <a:extLst>
              <a:ext uri="{FF2B5EF4-FFF2-40B4-BE49-F238E27FC236}">
                <a16:creationId xmlns="" xmlns:a16="http://schemas.microsoft.com/office/drawing/2014/main" id="{622F9CDE-33A9-49E4-BCF5-E104680210B7}"/>
              </a:ext>
            </a:extLst>
          </p:cNvPr>
          <p:cNvSpPr/>
          <p:nvPr/>
        </p:nvSpPr>
        <p:spPr>
          <a:xfrm>
            <a:off x="3257068" y="5128591"/>
            <a:ext cx="580300" cy="62285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408161AD-397B-4862-8B81-9BB1CF374784}"/>
              </a:ext>
            </a:extLst>
          </p:cNvPr>
          <p:cNvSpPr/>
          <p:nvPr/>
        </p:nvSpPr>
        <p:spPr>
          <a:xfrm>
            <a:off x="4889302" y="5440017"/>
            <a:ext cx="5392122" cy="79731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Серце – щоби відчувати.</a:t>
            </a:r>
          </a:p>
        </p:txBody>
      </p:sp>
    </p:spTree>
    <p:extLst>
      <p:ext uri="{BB962C8B-B14F-4D97-AF65-F5344CB8AC3E}">
        <p14:creationId xmlns:p14="http://schemas.microsoft.com/office/powerpoint/2010/main" val="140837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6404" y="520514"/>
            <a:ext cx="8732066" cy="899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Кросворд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581045" y="1606973"/>
            <a:ext cx="4923669" cy="3192145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0070C0"/>
                </a:solidFill>
                <a:cs typeface="Arial" panose="020B0604020202020204" pitchFamily="34" charset="0"/>
              </a:rPr>
              <a:t>1. Новорічне дерево.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0070C0"/>
                </a:solidFill>
                <a:cs typeface="Arial" panose="020B0604020202020204" pitchFamily="34" charset="0"/>
              </a:rPr>
              <a:t>2. Цей плід полюбляють мавпочки.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0070C0"/>
                </a:solidFill>
                <a:cs typeface="Arial" panose="020B0604020202020204" pitchFamily="34" charset="0"/>
              </a:rPr>
              <a:t>3. Синій плід з кісточкою.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0070C0"/>
                </a:solidFill>
                <a:cs typeface="Arial" panose="020B0604020202020204" pitchFamily="34" charset="0"/>
              </a:rPr>
              <a:t>4. Кущ, який зацвітає навесні.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0070C0"/>
                </a:solidFill>
                <a:cs typeface="Arial" panose="020B0604020202020204" pitchFamily="34" charset="0"/>
              </a:rPr>
              <a:t>5. Кущ, який восени вбирається </a:t>
            </a:r>
            <a:br>
              <a:rPr lang="uk-UA" sz="24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70C0"/>
                </a:solidFill>
                <a:cs typeface="Arial" panose="020B0604020202020204" pitchFamily="34" charset="0"/>
              </a:rPr>
              <a:t>     у червоне намисто.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0070C0"/>
                </a:solidFill>
                <a:cs typeface="Arial" panose="020B0604020202020204" pitchFamily="34" charset="0"/>
              </a:rPr>
              <a:t>6. Садовий кущ.</a:t>
            </a:r>
            <a:endParaRPr 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818461"/>
              </p:ext>
            </p:extLst>
          </p:nvPr>
        </p:nvGraphicFramePr>
        <p:xfrm>
          <a:off x="1014257" y="1598197"/>
          <a:ext cx="4598670" cy="316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orelDRAW" r:id="rId3" imgW="2351029" imgH="1616357" progId="CorelDraw.Graphic.18">
                  <p:embed/>
                </p:oleObj>
              </mc:Choice>
              <mc:Fallback>
                <p:oleObj name="CorelDRAW" r:id="rId3" imgW="2351029" imgH="1616357" progId="CorelDraw.Graphic.18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257" y="1598197"/>
                        <a:ext cx="4598670" cy="316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85684" y="1839577"/>
            <a:ext cx="224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rgbClr val="0070C0"/>
                </a:solidFill>
                <a:cs typeface="Arial" panose="020B0604020202020204" pitchFamily="34" charset="0"/>
              </a:rPr>
              <a:t>я   л   и   н   а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5318" y="2265987"/>
            <a:ext cx="2349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rgbClr val="0070C0"/>
                </a:solidFill>
                <a:cs typeface="Arial" panose="020B0604020202020204" pitchFamily="34" charset="0"/>
              </a:rPr>
              <a:t>б  а   н    а   н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1813" y="2732606"/>
            <a:ext cx="2245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с    </a:t>
            </a:r>
            <a:r>
              <a:rPr lang="uk-UA" sz="3000" b="1" dirty="0">
                <a:solidFill>
                  <a:srgbClr val="0070C0"/>
                </a:solidFill>
                <a:cs typeface="Arial" panose="020B0604020202020204" pitchFamily="34" charset="0"/>
              </a:rPr>
              <a:t>л   и   в  а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4200" y="3203046"/>
            <a:ext cx="2278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б   </a:t>
            </a:r>
            <a:r>
              <a:rPr lang="uk-UA" sz="3000" b="1" dirty="0">
                <a:solidFill>
                  <a:srgbClr val="0070C0"/>
                </a:solidFill>
                <a:cs typeface="Arial" panose="020B0604020202020204" pitchFamily="34" charset="0"/>
              </a:rPr>
              <a:t>у   з   </a:t>
            </a:r>
            <a:r>
              <a:rPr lang="uk-UA" sz="3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  </a:t>
            </a:r>
            <a:r>
              <a:rPr lang="uk-UA" sz="3000" b="1" dirty="0">
                <a:solidFill>
                  <a:srgbClr val="0070C0"/>
                </a:solidFill>
                <a:cs typeface="Arial" panose="020B0604020202020204" pitchFamily="34" charset="0"/>
              </a:rPr>
              <a:t>к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5684" y="3673486"/>
            <a:ext cx="25812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rgbClr val="0070C0"/>
                </a:solidFill>
                <a:cs typeface="Arial" panose="020B0604020202020204" pitchFamily="34" charset="0"/>
              </a:rPr>
              <a:t>к   а   л   и   н  а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6765" y="4086950"/>
            <a:ext cx="417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с   </a:t>
            </a:r>
            <a:r>
              <a:rPr lang="uk-UA" sz="3000" b="1" dirty="0">
                <a:solidFill>
                  <a:srgbClr val="0070C0"/>
                </a:solidFill>
                <a:cs typeface="Arial" panose="020B0604020202020204" pitchFamily="34" charset="0"/>
              </a:rPr>
              <a:t>м   о   р   о   д  и   н  </a:t>
            </a:r>
            <a:r>
              <a:rPr lang="uk-UA" sz="3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а</a:t>
            </a:r>
            <a:endParaRPr lang="ru-RU" sz="3000" dirty="0">
              <a:solidFill>
                <a:srgbClr val="0070C0"/>
              </a:solidFill>
            </a:endParaRPr>
          </a:p>
        </p:txBody>
      </p:sp>
      <p:pic>
        <p:nvPicPr>
          <p:cNvPr id="2070" name="Picture 22" descr="D:\Картинки до тестів\Людина\Учень в окулярах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335" y="3656522"/>
            <a:ext cx="2003108" cy="3004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2217" y="528588"/>
            <a:ext cx="8732066" cy="736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2" y="1701074"/>
            <a:ext cx="3526439" cy="35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943926" y="4971278"/>
            <a:ext cx="1360714" cy="54915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232039" y="5120541"/>
            <a:ext cx="367132" cy="10697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231125" y="5318025"/>
            <a:ext cx="367132" cy="862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77502" y="1621423"/>
            <a:ext cx="4041079" cy="8496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Послухай вірш. Про які риси характеру в ньому йдеться?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687183" y="5120540"/>
            <a:ext cx="312403" cy="2927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50309" y="2541294"/>
            <a:ext cx="4495466" cy="27256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— </a:t>
            </a:r>
            <a:r>
              <a:rPr lang="ru-RU" sz="2000" b="1" dirty="0" err="1">
                <a:solidFill>
                  <a:schemeClr val="bg1"/>
                </a:solidFill>
              </a:rPr>
              <a:t>Хто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між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літер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найскромніший</a:t>
            </a:r>
            <a:r>
              <a:rPr lang="ru-RU" sz="2000" b="1" dirty="0">
                <a:solidFill>
                  <a:schemeClr val="bg1"/>
                </a:solidFill>
              </a:rPr>
              <a:t>? —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Назовіть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її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ім'я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Буква я </a:t>
            </a:r>
            <a:r>
              <a:rPr lang="ru-RU" sz="2000" b="1" dirty="0" err="1">
                <a:solidFill>
                  <a:schemeClr val="bg1"/>
                </a:solidFill>
              </a:rPr>
              <a:t>найголосніше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err="1">
                <a:solidFill>
                  <a:schemeClr val="bg1"/>
                </a:solidFill>
              </a:rPr>
              <a:t>Відгукнулася</a:t>
            </a:r>
            <a:r>
              <a:rPr lang="ru-RU" sz="2000" b="1" dirty="0">
                <a:solidFill>
                  <a:schemeClr val="bg1"/>
                </a:solidFill>
              </a:rPr>
              <a:t>: «</a:t>
            </a:r>
            <a:r>
              <a:rPr lang="ru-RU" sz="2000" b="1" dirty="0" err="1">
                <a:solidFill>
                  <a:schemeClr val="bg1"/>
                </a:solidFill>
              </a:rPr>
              <a:t>Це</a:t>
            </a:r>
            <a:r>
              <a:rPr lang="ru-RU" sz="2000" b="1" dirty="0">
                <a:solidFill>
                  <a:schemeClr val="bg1"/>
                </a:solidFill>
              </a:rPr>
              <a:t> я!»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— Ну, а </a:t>
            </a:r>
            <a:r>
              <a:rPr lang="ru-RU" sz="2000" b="1" dirty="0" err="1">
                <a:solidFill>
                  <a:schemeClr val="bg1"/>
                </a:solidFill>
              </a:rPr>
              <a:t>хто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хвалько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найбільший</a:t>
            </a:r>
            <a:r>
              <a:rPr lang="ru-RU" sz="2000" b="1" dirty="0">
                <a:solidFill>
                  <a:schemeClr val="bg1"/>
                </a:solidFill>
              </a:rPr>
              <a:t>? —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Назовіть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його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ім'я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Стало «я» </a:t>
            </a:r>
            <a:r>
              <a:rPr lang="ru-RU" sz="2000" b="1" dirty="0" err="1">
                <a:solidFill>
                  <a:schemeClr val="bg1"/>
                </a:solidFill>
              </a:rPr>
              <a:t>тихіше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миші</a:t>
            </a:r>
            <a:r>
              <a:rPr lang="ru-RU" sz="2000" b="1" dirty="0">
                <a:solidFill>
                  <a:schemeClr val="bg1"/>
                </a:solidFill>
              </a:rPr>
              <a:t> і сказало: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«</a:t>
            </a:r>
            <a:r>
              <a:rPr lang="ru-RU" sz="2000" b="1" dirty="0" err="1">
                <a:solidFill>
                  <a:schemeClr val="bg1"/>
                </a:solidFill>
              </a:rPr>
              <a:t>Це</a:t>
            </a:r>
            <a:r>
              <a:rPr lang="ru-RU" sz="2000" b="1" dirty="0">
                <a:solidFill>
                  <a:schemeClr val="bg1"/>
                </a:solidFill>
              </a:rPr>
              <a:t> не я...»</a:t>
            </a:r>
          </a:p>
        </p:txBody>
      </p:sp>
      <p:pic>
        <p:nvPicPr>
          <p:cNvPr id="20" name="Picture 4" descr="Картинки про букву Я детям — учим русский алфави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4441" r="15686" b="10218"/>
          <a:stretch/>
        </p:blipFill>
        <p:spPr bwMode="auto">
          <a:xfrm>
            <a:off x="9464257" y="1966429"/>
            <a:ext cx="2268000" cy="26640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23657" y="1612861"/>
            <a:ext cx="4865661" cy="3779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Сьогодні на </a:t>
            </a:r>
            <a:r>
              <a:rPr lang="uk-UA" sz="2400" b="1" dirty="0" err="1">
                <a:solidFill>
                  <a:schemeClr val="bg1"/>
                </a:solidFill>
              </a:rPr>
              <a:t>уроці</a:t>
            </a:r>
            <a:r>
              <a:rPr lang="uk-UA" sz="2400" b="1" dirty="0">
                <a:solidFill>
                  <a:schemeClr val="bg1"/>
                </a:solidFill>
              </a:rPr>
              <a:t> письма ми </a:t>
            </a:r>
            <a:r>
              <a:rPr lang="uk-UA" sz="2400" b="1" dirty="0" smtClean="0">
                <a:solidFill>
                  <a:schemeClr val="bg1"/>
                </a:solidFill>
              </a:rPr>
              <a:t>навчимося </a:t>
            </a:r>
            <a:r>
              <a:rPr lang="uk-UA" sz="2400" b="1" dirty="0">
                <a:solidFill>
                  <a:schemeClr val="bg1"/>
                </a:solidFill>
              </a:rPr>
              <a:t>писати </a:t>
            </a:r>
            <a:r>
              <a:rPr lang="uk-UA" sz="2400" b="1" dirty="0" smtClean="0">
                <a:solidFill>
                  <a:schemeClr val="bg1"/>
                </a:solidFill>
              </a:rPr>
              <a:t>рукописну малу букву </a:t>
            </a:r>
            <a:r>
              <a:rPr lang="uk-UA" sz="2400" b="1" i="1" dirty="0" smtClean="0">
                <a:solidFill>
                  <a:srgbClr val="FFFF00"/>
                </a:solidFill>
              </a:rPr>
              <a:t>я</a:t>
            </a:r>
            <a:r>
              <a:rPr lang="uk-UA" sz="2400" b="1" dirty="0" smtClean="0">
                <a:solidFill>
                  <a:schemeClr val="bg1"/>
                </a:solidFill>
              </a:rPr>
              <a:t>, </a:t>
            </a:r>
            <a:r>
              <a:rPr lang="uk-UA" sz="2400" b="1" dirty="0">
                <a:solidFill>
                  <a:schemeClr val="bg1"/>
                </a:solidFill>
              </a:rPr>
              <a:t>з'єднувати її  </a:t>
            </a:r>
            <a:r>
              <a:rPr lang="uk-UA" sz="2400" b="1" dirty="0" smtClean="0">
                <a:solidFill>
                  <a:schemeClr val="bg1"/>
                </a:solidFill>
              </a:rPr>
              <a:t>з іншими </a:t>
            </a:r>
            <a:r>
              <a:rPr lang="uk-UA" sz="2400" b="1" dirty="0">
                <a:solidFill>
                  <a:schemeClr val="bg1"/>
                </a:solidFill>
              </a:rPr>
              <a:t>буквами</a:t>
            </a:r>
            <a:r>
              <a:rPr lang="uk-UA" sz="24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Запишемо</a:t>
            </a:r>
            <a:r>
              <a:rPr lang="uk-UA" sz="2400" b="1" dirty="0" smtClean="0">
                <a:solidFill>
                  <a:schemeClr val="bg1"/>
                </a:solidFill>
              </a:rPr>
              <a:t> речення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 </a:t>
            </a:r>
            <a:r>
              <a:rPr lang="uk-UA" sz="2400" b="1" dirty="0" smtClean="0">
                <a:solidFill>
                  <a:schemeClr val="bg1"/>
                </a:solidFill>
              </a:rPr>
              <a:t>поданим початком і малюнками,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відновимо деформовані слова.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Поспілкуємось на тему «Птахи»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790771" y="226589"/>
            <a:ext cx="1900160" cy="229202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59971" y="555356"/>
            <a:ext cx="855617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3200" b="1" dirty="0" smtClean="0">
                <a:solidFill>
                  <a:schemeClr val="bg1"/>
                </a:solidFill>
              </a:rPr>
              <a:t>Розглянь малюнок вгорі сторінки 28 в зошиті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67161" y="2381345"/>
            <a:ext cx="2941023" cy="26239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 яких елементів </a:t>
            </a:r>
            <a:r>
              <a:rPr lang="uk-UA" sz="2400" b="1" dirty="0">
                <a:solidFill>
                  <a:schemeClr val="bg1"/>
                </a:solidFill>
              </a:rPr>
              <a:t>складається </a:t>
            </a:r>
            <a:r>
              <a:rPr lang="uk-UA" sz="2400" b="1" dirty="0" smtClean="0">
                <a:solidFill>
                  <a:schemeClr val="bg1"/>
                </a:solidFill>
              </a:rPr>
              <a:t>мала </a:t>
            </a:r>
            <a:r>
              <a:rPr lang="uk-UA" sz="2400" b="1" dirty="0">
                <a:solidFill>
                  <a:schemeClr val="bg1"/>
                </a:solidFill>
              </a:rPr>
              <a:t>рукописна буква </a:t>
            </a:r>
            <a:r>
              <a:rPr lang="uk-UA" sz="2400" b="1" dirty="0" smtClean="0">
                <a:solidFill>
                  <a:schemeClr val="bg1"/>
                </a:solidFill>
              </a:rPr>
              <a:t>я?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Знайди елементи на малюнку й наведи їх олівцем.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7943" y="1480759"/>
            <a:ext cx="7873743" cy="1218127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Хто зображений на малюнку? Чим зайняті діти? </a:t>
            </a:r>
            <a:r>
              <a:rPr lang="ru-RU" sz="2400" b="1" dirty="0" err="1" smtClean="0">
                <a:solidFill>
                  <a:srgbClr val="0070C0"/>
                </a:solidFill>
              </a:rPr>
              <a:t>Зроби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звуковий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аналіз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слів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яблуко</a:t>
            </a:r>
            <a:r>
              <a:rPr lang="ru-RU" sz="2400" b="1" dirty="0">
                <a:solidFill>
                  <a:srgbClr val="0070C0"/>
                </a:solidFill>
              </a:rPr>
              <a:t> і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вітряк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Пригадай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з уроку </a:t>
            </a:r>
            <a:r>
              <a:rPr lang="ru-RU" sz="2400" b="1" dirty="0" err="1">
                <a:solidFill>
                  <a:srgbClr val="0070C0"/>
                </a:solidFill>
              </a:rPr>
              <a:t>читання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</a:rPr>
              <a:t>як </a:t>
            </a:r>
            <a:r>
              <a:rPr lang="ru-RU" sz="2400" b="1" dirty="0" err="1">
                <a:solidFill>
                  <a:srgbClr val="0070C0"/>
                </a:solidFill>
              </a:rPr>
              <a:t>позначаються</a:t>
            </a:r>
            <a:r>
              <a:rPr lang="ru-RU" sz="2400" b="1" dirty="0">
                <a:solidFill>
                  <a:srgbClr val="0070C0"/>
                </a:solidFill>
              </a:rPr>
              <a:t> на </a:t>
            </a:r>
            <a:r>
              <a:rPr lang="ru-RU" sz="2400" b="1" dirty="0" err="1">
                <a:solidFill>
                  <a:srgbClr val="0070C0"/>
                </a:solidFill>
              </a:rPr>
              <a:t>письмі</a:t>
            </a:r>
            <a:r>
              <a:rPr lang="ru-RU" sz="2400" b="1" dirty="0">
                <a:solidFill>
                  <a:srgbClr val="0070C0"/>
                </a:solidFill>
              </a:rPr>
              <a:t> звуки [</a:t>
            </a:r>
            <a:r>
              <a:rPr lang="ru-RU" sz="2400" b="1" dirty="0" err="1">
                <a:solidFill>
                  <a:srgbClr val="0070C0"/>
                </a:solidFill>
              </a:rPr>
              <a:t>йа</a:t>
            </a:r>
            <a:r>
              <a:rPr lang="ru-RU" sz="2400" b="1" dirty="0">
                <a:solidFill>
                  <a:srgbClr val="0070C0"/>
                </a:solidFill>
              </a:rPr>
              <a:t>]?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1134" t="40238" r="32356" b="22434"/>
          <a:stretch/>
        </p:blipFill>
        <p:spPr>
          <a:xfrm>
            <a:off x="1600200" y="2631717"/>
            <a:ext cx="7231486" cy="26869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593120" y="4810766"/>
            <a:ext cx="553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 smtClean="0"/>
              <a:t>´</a:t>
            </a:r>
            <a:endParaRPr lang="ru-RU" sz="7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73290" y="5339422"/>
            <a:ext cx="871868" cy="50678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43593" y="5518777"/>
            <a:ext cx="241917" cy="202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09115" y="5521449"/>
            <a:ext cx="376335" cy="787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64429" y="5339422"/>
            <a:ext cx="1420372" cy="50678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925720" y="5512611"/>
            <a:ext cx="241917" cy="202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41118" y="5582769"/>
            <a:ext cx="376335" cy="952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81902" y="5342882"/>
            <a:ext cx="846756" cy="50332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770507" y="5518776"/>
            <a:ext cx="241917" cy="202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42258" y="5579421"/>
            <a:ext cx="376335" cy="952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16286" y="5636688"/>
            <a:ext cx="376335" cy="787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58328" y="5590684"/>
            <a:ext cx="376335" cy="952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Рисунок яблоко - Еда - Картинки PNG - Галерей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10766"/>
            <a:ext cx="1231390" cy="12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749143" y="5382351"/>
            <a:ext cx="1358658" cy="53235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99302" y="5549583"/>
            <a:ext cx="241917" cy="202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41711" y="5542299"/>
            <a:ext cx="376335" cy="787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107800" y="5382351"/>
            <a:ext cx="1386061" cy="53235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10727" y="5535236"/>
            <a:ext cx="241917" cy="202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42583" y="5527867"/>
            <a:ext cx="376335" cy="952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039807" y="5572588"/>
            <a:ext cx="376335" cy="952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841711" y="5661496"/>
            <a:ext cx="376335" cy="787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641548" y="5631289"/>
            <a:ext cx="376335" cy="952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242583" y="5667873"/>
            <a:ext cx="376335" cy="952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480294" y="5922215"/>
            <a:ext cx="2100836" cy="6237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я-</a:t>
            </a:r>
            <a:r>
              <a:rPr lang="uk-UA" sz="3600" b="1" dirty="0" err="1" smtClean="0">
                <a:solidFill>
                  <a:schemeClr val="bg1"/>
                </a:solidFill>
              </a:rPr>
              <a:t>блу</a:t>
            </a:r>
            <a:r>
              <a:rPr lang="uk-UA" sz="3600" b="1" dirty="0" smtClean="0">
                <a:solidFill>
                  <a:schemeClr val="bg1"/>
                </a:solidFill>
              </a:rPr>
              <a:t>-ко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091913" y="5980317"/>
            <a:ext cx="2100836" cy="6237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віт-</a:t>
            </a:r>
            <a:r>
              <a:rPr lang="uk-UA" sz="3600" b="1" dirty="0" err="1" smtClean="0">
                <a:solidFill>
                  <a:schemeClr val="bg1"/>
                </a:solidFill>
              </a:rPr>
              <a:t>ряк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10727" y="4867795"/>
            <a:ext cx="553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 smtClean="0"/>
              <a:t>´</a:t>
            </a:r>
            <a:endParaRPr lang="ru-RU" sz="7000" dirty="0"/>
          </a:p>
        </p:txBody>
      </p:sp>
    </p:spTree>
    <p:extLst>
      <p:ext uri="{BB962C8B-B14F-4D97-AF65-F5344CB8AC3E}">
        <p14:creationId xmlns:p14="http://schemas.microsoft.com/office/powerpoint/2010/main" val="10547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10426" y="537694"/>
            <a:ext cx="8485498" cy="8992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Вчимося </a:t>
            </a:r>
            <a:r>
              <a:rPr lang="ru-RU" sz="4000" b="1" dirty="0" err="1">
                <a:solidFill>
                  <a:schemeClr val="bg1"/>
                </a:solidFill>
              </a:rPr>
              <a:t>писати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33450" y="37147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3450" y="47053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3450" y="215265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33450" y="628650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345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25830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95875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увати 5">
            <a:extLst>
              <a:ext uri="{FF2B5EF4-FFF2-40B4-BE49-F238E27FC236}">
                <a16:creationId xmlns:a16="http://schemas.microsoft.com/office/drawing/2014/main" xmlns="" id="{0F74E153-BBE8-43B6-87D5-B27470E78E39}"/>
              </a:ext>
            </a:extLst>
          </p:cNvPr>
          <p:cNvGrpSpPr/>
          <p:nvPr/>
        </p:nvGrpSpPr>
        <p:grpSpPr>
          <a:xfrm>
            <a:off x="6049491" y="3674497"/>
            <a:ext cx="1495115" cy="972278"/>
            <a:chOff x="5155406" y="3465963"/>
            <a:chExt cx="1438275" cy="935315"/>
          </a:xfrm>
        </p:grpSpPr>
        <p:sp>
          <p:nvSpPr>
            <p:cNvPr id="29" name="Полілінія: фігура 1">
              <a:extLst>
                <a:ext uri="{FF2B5EF4-FFF2-40B4-BE49-F238E27FC236}">
                  <a16:creationId xmlns:a16="http://schemas.microsoft.com/office/drawing/2014/main" xmlns="" id="{8D140497-102F-4C21-8BD6-54A2F74E0C2B}"/>
                </a:ext>
              </a:extLst>
            </p:cNvPr>
            <p:cNvSpPr/>
            <p:nvPr/>
          </p:nvSpPr>
          <p:spPr>
            <a:xfrm>
              <a:off x="5155406" y="3500438"/>
              <a:ext cx="1083469" cy="900840"/>
            </a:xfrm>
            <a:custGeom>
              <a:avLst/>
              <a:gdLst>
                <a:gd name="connsiteX0" fmla="*/ 0 w 1083469"/>
                <a:gd name="connsiteY0" fmla="*/ 635793 h 900840"/>
                <a:gd name="connsiteX1" fmla="*/ 45244 w 1083469"/>
                <a:gd name="connsiteY1" fmla="*/ 804862 h 900840"/>
                <a:gd name="connsiteX2" fmla="*/ 180975 w 1083469"/>
                <a:gd name="connsiteY2" fmla="*/ 900112 h 900840"/>
                <a:gd name="connsiteX3" fmla="*/ 400050 w 1083469"/>
                <a:gd name="connsiteY3" fmla="*/ 831056 h 900840"/>
                <a:gd name="connsiteX4" fmla="*/ 764382 w 1083469"/>
                <a:gd name="connsiteY4" fmla="*/ 545306 h 900840"/>
                <a:gd name="connsiteX5" fmla="*/ 1083469 w 1083469"/>
                <a:gd name="connsiteY5" fmla="*/ 0 h 90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469" h="900840">
                  <a:moveTo>
                    <a:pt x="0" y="635793"/>
                  </a:moveTo>
                  <a:cubicBezTo>
                    <a:pt x="7541" y="698301"/>
                    <a:pt x="15082" y="760809"/>
                    <a:pt x="45244" y="804862"/>
                  </a:cubicBezTo>
                  <a:cubicBezTo>
                    <a:pt x="75406" y="848915"/>
                    <a:pt x="121841" y="895746"/>
                    <a:pt x="180975" y="900112"/>
                  </a:cubicBezTo>
                  <a:cubicBezTo>
                    <a:pt x="240109" y="904478"/>
                    <a:pt x="302816" y="890190"/>
                    <a:pt x="400050" y="831056"/>
                  </a:cubicBezTo>
                  <a:cubicBezTo>
                    <a:pt x="497285" y="771922"/>
                    <a:pt x="650479" y="683815"/>
                    <a:pt x="764382" y="545306"/>
                  </a:cubicBezTo>
                  <a:cubicBezTo>
                    <a:pt x="878285" y="406797"/>
                    <a:pt x="980877" y="203398"/>
                    <a:pt x="1083469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олілінія: фігура 2">
              <a:extLst>
                <a:ext uri="{FF2B5EF4-FFF2-40B4-BE49-F238E27FC236}">
                  <a16:creationId xmlns:a16="http://schemas.microsoft.com/office/drawing/2014/main" xmlns="" id="{9539F331-0EC0-4AB8-8011-C8332B769FF4}"/>
                </a:ext>
              </a:extLst>
            </p:cNvPr>
            <p:cNvSpPr/>
            <p:nvPr/>
          </p:nvSpPr>
          <p:spPr>
            <a:xfrm>
              <a:off x="5922127" y="3498056"/>
              <a:ext cx="671554" cy="902991"/>
            </a:xfrm>
            <a:custGeom>
              <a:avLst/>
              <a:gdLst>
                <a:gd name="connsiteX0" fmla="*/ 671554 w 671554"/>
                <a:gd name="connsiteY0" fmla="*/ 421482 h 902991"/>
                <a:gd name="connsiteX1" fmla="*/ 300079 w 671554"/>
                <a:gd name="connsiteY1" fmla="*/ 812007 h 902991"/>
                <a:gd name="connsiteX2" fmla="*/ 47667 w 671554"/>
                <a:gd name="connsiteY2" fmla="*/ 897732 h 902991"/>
                <a:gd name="connsiteX3" fmla="*/ 2423 w 671554"/>
                <a:gd name="connsiteY3" fmla="*/ 709613 h 902991"/>
                <a:gd name="connsiteX4" fmla="*/ 83386 w 671554"/>
                <a:gd name="connsiteY4" fmla="*/ 447675 h 902991"/>
                <a:gd name="connsiteX5" fmla="*/ 319129 w 671554"/>
                <a:gd name="connsiteY5" fmla="*/ 0 h 90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554" h="902991">
                  <a:moveTo>
                    <a:pt x="671554" y="421482"/>
                  </a:moveTo>
                  <a:cubicBezTo>
                    <a:pt x="537807" y="577057"/>
                    <a:pt x="404060" y="732632"/>
                    <a:pt x="300079" y="812007"/>
                  </a:cubicBezTo>
                  <a:cubicBezTo>
                    <a:pt x="196098" y="891382"/>
                    <a:pt x="97276" y="914798"/>
                    <a:pt x="47667" y="897732"/>
                  </a:cubicBezTo>
                  <a:cubicBezTo>
                    <a:pt x="-1942" y="880666"/>
                    <a:pt x="-3530" y="784622"/>
                    <a:pt x="2423" y="709613"/>
                  </a:cubicBezTo>
                  <a:cubicBezTo>
                    <a:pt x="8376" y="634604"/>
                    <a:pt x="30602" y="565944"/>
                    <a:pt x="83386" y="447675"/>
                  </a:cubicBezTo>
                  <a:cubicBezTo>
                    <a:pt x="136170" y="329406"/>
                    <a:pt x="227649" y="164703"/>
                    <a:pt x="319129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Полілінія: фігура 3">
              <a:extLst>
                <a:ext uri="{FF2B5EF4-FFF2-40B4-BE49-F238E27FC236}">
                  <a16:creationId xmlns:a16="http://schemas.microsoft.com/office/drawing/2014/main" xmlns="" id="{DA3A1037-D1D0-4303-BB09-4644921DD90A}"/>
                </a:ext>
              </a:extLst>
            </p:cNvPr>
            <p:cNvSpPr/>
            <p:nvPr/>
          </p:nvSpPr>
          <p:spPr>
            <a:xfrm>
              <a:off x="5657393" y="3465963"/>
              <a:ext cx="477898" cy="570599"/>
            </a:xfrm>
            <a:custGeom>
              <a:avLst/>
              <a:gdLst>
                <a:gd name="connsiteX0" fmla="*/ 464801 w 477898"/>
                <a:gd name="connsiteY0" fmla="*/ 258312 h 570599"/>
                <a:gd name="connsiteX1" fmla="*/ 455276 w 477898"/>
                <a:gd name="connsiteY1" fmla="*/ 108293 h 570599"/>
                <a:gd name="connsiteX2" fmla="*/ 364788 w 477898"/>
                <a:gd name="connsiteY2" fmla="*/ 10662 h 570599"/>
                <a:gd name="connsiteX3" fmla="*/ 240963 w 477898"/>
                <a:gd name="connsiteY3" fmla="*/ 15425 h 570599"/>
                <a:gd name="connsiteX4" fmla="*/ 79038 w 477898"/>
                <a:gd name="connsiteY4" fmla="*/ 124962 h 570599"/>
                <a:gd name="connsiteX5" fmla="*/ 9982 w 477898"/>
                <a:gd name="connsiteY5" fmla="*/ 298793 h 570599"/>
                <a:gd name="connsiteX6" fmla="*/ 14745 w 477898"/>
                <a:gd name="connsiteY6" fmla="*/ 460718 h 570599"/>
                <a:gd name="connsiteX7" fmla="*/ 143332 w 477898"/>
                <a:gd name="connsiteY7" fmla="*/ 567875 h 570599"/>
                <a:gd name="connsiteX8" fmla="*/ 295732 w 477898"/>
                <a:gd name="connsiteY8" fmla="*/ 513106 h 570599"/>
                <a:gd name="connsiteX9" fmla="*/ 464801 w 477898"/>
                <a:gd name="connsiteY9" fmla="*/ 258312 h 57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898" h="570599">
                  <a:moveTo>
                    <a:pt x="464801" y="258312"/>
                  </a:moveTo>
                  <a:cubicBezTo>
                    <a:pt x="491392" y="190843"/>
                    <a:pt x="471945" y="149568"/>
                    <a:pt x="455276" y="108293"/>
                  </a:cubicBezTo>
                  <a:cubicBezTo>
                    <a:pt x="438607" y="67018"/>
                    <a:pt x="400507" y="26140"/>
                    <a:pt x="364788" y="10662"/>
                  </a:cubicBezTo>
                  <a:cubicBezTo>
                    <a:pt x="329069" y="-4816"/>
                    <a:pt x="288588" y="-3625"/>
                    <a:pt x="240963" y="15425"/>
                  </a:cubicBezTo>
                  <a:cubicBezTo>
                    <a:pt x="193338" y="34475"/>
                    <a:pt x="117535" y="77734"/>
                    <a:pt x="79038" y="124962"/>
                  </a:cubicBezTo>
                  <a:cubicBezTo>
                    <a:pt x="40541" y="172190"/>
                    <a:pt x="20698" y="242834"/>
                    <a:pt x="9982" y="298793"/>
                  </a:cubicBezTo>
                  <a:cubicBezTo>
                    <a:pt x="-734" y="354752"/>
                    <a:pt x="-7480" y="415871"/>
                    <a:pt x="14745" y="460718"/>
                  </a:cubicBezTo>
                  <a:cubicBezTo>
                    <a:pt x="36970" y="505565"/>
                    <a:pt x="96501" y="559144"/>
                    <a:pt x="143332" y="567875"/>
                  </a:cubicBezTo>
                  <a:cubicBezTo>
                    <a:pt x="190163" y="576606"/>
                    <a:pt x="241757" y="565891"/>
                    <a:pt x="295732" y="513106"/>
                  </a:cubicBezTo>
                  <a:cubicBezTo>
                    <a:pt x="349707" y="460322"/>
                    <a:pt x="438210" y="325781"/>
                    <a:pt x="464801" y="258312"/>
                  </a:cubicBezTo>
                  <a:close/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3" name="Овал 32"/>
          <p:cNvSpPr/>
          <p:nvPr/>
        </p:nvSpPr>
        <p:spPr>
          <a:xfrm>
            <a:off x="6010402" y="4342185"/>
            <a:ext cx="78178" cy="764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9491" y="3485682"/>
            <a:ext cx="467602" cy="894706"/>
          </a:xfrm>
          <a:prstGeom prst="rect">
            <a:avLst/>
          </a:prstGeom>
        </p:spPr>
      </p:pic>
      <p:pic>
        <p:nvPicPr>
          <p:cNvPr id="2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7" y="2015914"/>
            <a:ext cx="3743634" cy="37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00326 0.01852 L 0.01133 0.03611 L 0.02396 0.03727 L 0.03985 0.02315 L 0.06146 -0.00556 L 0.07435 -0.03357 L 0.08373 -0.07222 L 0.08178 -0.08982 L 0.07396 -0.10463 L 0.06407 -0.10139 L 0.05287 -0.09329 L 0.04688 -0.07523 L 0.04258 -0.05139 L 0.04493 -0.03287 L 0.05235 -0.02315 L 0.06094 -0.01829 L 0.06849 -0.02407 L 0.09219 -0.09583 L 0.0681 -0.01157 L 0.06654 0.00741 L 0.06641 0.02199 L 0.06993 0.03588 L 0.075 0.03912 L 0.08672 0.03102 L 0.11368 -0.01204 L 0.1237 -0.03357 " pathEditMode="relative" rAng="0" ptsTypes="AAAAAAAAAAAAAAAAAAAAAAAAAAA">
                                      <p:cBhvr>
                                        <p:cTn id="1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2405" r="45524" b="73159"/>
          <a:stretch/>
        </p:blipFill>
        <p:spPr>
          <a:xfrm>
            <a:off x="720065" y="2215265"/>
            <a:ext cx="8460000" cy="302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44399" r="73691" b="47079"/>
          <a:stretch/>
        </p:blipFill>
        <p:spPr>
          <a:xfrm>
            <a:off x="811521" y="2278688"/>
            <a:ext cx="820132" cy="74946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44399" r="73691" b="47079"/>
          <a:stretch/>
        </p:blipFill>
        <p:spPr>
          <a:xfrm>
            <a:off x="1631653" y="2299248"/>
            <a:ext cx="820132" cy="74946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44399" r="73691" b="47079"/>
          <a:stretch/>
        </p:blipFill>
        <p:spPr>
          <a:xfrm>
            <a:off x="2418505" y="2293740"/>
            <a:ext cx="820132" cy="74946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44399" r="73691" b="47079"/>
          <a:stretch/>
        </p:blipFill>
        <p:spPr>
          <a:xfrm>
            <a:off x="3238637" y="2278688"/>
            <a:ext cx="820132" cy="74946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44399" r="73691" b="47079"/>
          <a:stretch/>
        </p:blipFill>
        <p:spPr>
          <a:xfrm>
            <a:off x="4092049" y="2287127"/>
            <a:ext cx="820132" cy="74946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44399" r="73691" b="47079"/>
          <a:stretch/>
        </p:blipFill>
        <p:spPr>
          <a:xfrm>
            <a:off x="4878901" y="2281619"/>
            <a:ext cx="820132" cy="749461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44399" r="73691" b="47079"/>
          <a:stretch/>
        </p:blipFill>
        <p:spPr>
          <a:xfrm>
            <a:off x="5699033" y="2293351"/>
            <a:ext cx="820132" cy="74946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44399" r="73691" b="47079"/>
          <a:stretch/>
        </p:blipFill>
        <p:spPr>
          <a:xfrm>
            <a:off x="6756774" y="2293351"/>
            <a:ext cx="820132" cy="74946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44399" r="73691" b="47079"/>
          <a:stretch/>
        </p:blipFill>
        <p:spPr>
          <a:xfrm>
            <a:off x="7543626" y="2287843"/>
            <a:ext cx="820132" cy="749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t="40435" r="70312" b="45846"/>
          <a:stretch/>
        </p:blipFill>
        <p:spPr>
          <a:xfrm>
            <a:off x="909800" y="2916837"/>
            <a:ext cx="1196971" cy="119269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t="40435" r="70312" b="45846"/>
          <a:stretch/>
        </p:blipFill>
        <p:spPr>
          <a:xfrm>
            <a:off x="2474172" y="2916837"/>
            <a:ext cx="1196971" cy="119269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41007" r="57517" b="44741"/>
          <a:stretch/>
        </p:blipFill>
        <p:spPr>
          <a:xfrm>
            <a:off x="4302368" y="3010089"/>
            <a:ext cx="1860887" cy="118719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41007" r="57517" b="44741"/>
          <a:stretch/>
        </p:blipFill>
        <p:spPr>
          <a:xfrm>
            <a:off x="6821077" y="3010088"/>
            <a:ext cx="1860888" cy="118719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8" t="42722" r="48128" b="43559"/>
          <a:stretch/>
        </p:blipFill>
        <p:spPr>
          <a:xfrm>
            <a:off x="722669" y="4078667"/>
            <a:ext cx="1196971" cy="119269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8" t="42722" r="48128" b="43559"/>
          <a:stretch/>
        </p:blipFill>
        <p:spPr>
          <a:xfrm>
            <a:off x="2149553" y="4078667"/>
            <a:ext cx="1196971" cy="11926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1" t="41007" r="33622" b="45274"/>
          <a:stretch/>
        </p:blipFill>
        <p:spPr>
          <a:xfrm>
            <a:off x="4170360" y="3928923"/>
            <a:ext cx="1977953" cy="11926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1" t="41007" r="33622" b="45274"/>
          <a:stretch/>
        </p:blipFill>
        <p:spPr>
          <a:xfrm>
            <a:off x="6932795" y="3928923"/>
            <a:ext cx="1977953" cy="119269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298413" y="497515"/>
            <a:ext cx="8404523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малу рукописну букву </a:t>
            </a:r>
            <a:r>
              <a:rPr lang="uk-UA" sz="3200" b="1" i="1" dirty="0" smtClean="0">
                <a:solidFill>
                  <a:schemeClr val="bg1"/>
                </a:solidFill>
              </a:rPr>
              <a:t>я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першому рядку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0704" y="423026"/>
            <a:ext cx="9659939" cy="1314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склади, слова у наступних рядках.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Поділи слова на склади.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28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469063" y="923761"/>
            <a:ext cx="2175534" cy="20121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601266" y="3482862"/>
            <a:ext cx="2243179" cy="2084815"/>
          </a:xfrm>
          <a:prstGeom prst="rect">
            <a:avLst/>
          </a:prstGeom>
        </p:spPr>
      </p:pic>
      <p:sp>
        <p:nvSpPr>
          <p:cNvPr id="38" name="Дуга 37"/>
          <p:cNvSpPr/>
          <p:nvPr/>
        </p:nvSpPr>
        <p:spPr>
          <a:xfrm rot="9303105">
            <a:off x="4127133" y="3422597"/>
            <a:ext cx="983886" cy="378364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9429371">
            <a:off x="4631974" y="3197924"/>
            <a:ext cx="1473713" cy="594307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9398097">
            <a:off x="5401796" y="3324571"/>
            <a:ext cx="1020265" cy="486278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10010609">
            <a:off x="4187186" y="4116231"/>
            <a:ext cx="1523908" cy="697837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9740498">
            <a:off x="4959515" y="4052192"/>
            <a:ext cx="2306186" cy="670305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40" grpId="0" animBg="1"/>
      <p:bldP spid="41" grpId="0" animBg="1"/>
      <p:bldP spid="42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1467" r="42962" b="59550"/>
          <a:stretch/>
        </p:blipFill>
        <p:spPr>
          <a:xfrm>
            <a:off x="828000" y="1368000"/>
            <a:ext cx="8964000" cy="482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39130" r="26508" b="43419"/>
          <a:stretch/>
        </p:blipFill>
        <p:spPr>
          <a:xfrm>
            <a:off x="1013791" y="3103205"/>
            <a:ext cx="8589974" cy="140916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41007" r="57517" b="44741"/>
          <a:stretch/>
        </p:blipFill>
        <p:spPr>
          <a:xfrm>
            <a:off x="4803434" y="1293805"/>
            <a:ext cx="1860888" cy="118719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6" t="40769" r="9871" b="44979"/>
          <a:stretch/>
        </p:blipFill>
        <p:spPr>
          <a:xfrm>
            <a:off x="1013791" y="1286052"/>
            <a:ext cx="3261377" cy="11871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39130" r="87139" b="48709"/>
          <a:stretch/>
        </p:blipFill>
        <p:spPr>
          <a:xfrm>
            <a:off x="3565968" y="1081082"/>
            <a:ext cx="906640" cy="10902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25239" y="1669353"/>
            <a:ext cx="407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/>
              <a:t>.</a:t>
            </a:r>
            <a:endParaRPr lang="ru-RU" sz="3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41007" r="57517" b="44741"/>
          <a:stretch/>
        </p:blipFill>
        <p:spPr>
          <a:xfrm>
            <a:off x="4803434" y="2278833"/>
            <a:ext cx="1860888" cy="11871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6" t="40769" r="9871" b="44979"/>
          <a:stretch/>
        </p:blipFill>
        <p:spPr>
          <a:xfrm>
            <a:off x="1013791" y="2271080"/>
            <a:ext cx="3261377" cy="118719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39130" r="87139" b="48709"/>
          <a:stretch/>
        </p:blipFill>
        <p:spPr>
          <a:xfrm>
            <a:off x="3565968" y="2066110"/>
            <a:ext cx="906640" cy="10902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25239" y="2654381"/>
            <a:ext cx="407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/>
              <a:t>.</a:t>
            </a:r>
            <a:endParaRPr lang="ru-RU" sz="3000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39130" r="26508" b="43419"/>
          <a:stretch/>
        </p:blipFill>
        <p:spPr>
          <a:xfrm>
            <a:off x="1013791" y="4068591"/>
            <a:ext cx="8589974" cy="14091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24829" y="5424593"/>
            <a:ext cx="288732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dirty="0" err="1"/>
              <a:t>Діти</a:t>
            </a:r>
            <a:r>
              <a:rPr lang="ru-RU" sz="3500" dirty="0"/>
              <a:t> </a:t>
            </a:r>
            <a:r>
              <a:rPr lang="ru-RU" sz="3500" dirty="0" err="1"/>
              <a:t>сміялися</a:t>
            </a:r>
            <a:r>
              <a:rPr lang="ru-RU" sz="3500" dirty="0"/>
              <a:t>.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7" t="41155" r="14464" b="48752"/>
          <a:stretch/>
        </p:blipFill>
        <p:spPr>
          <a:xfrm>
            <a:off x="4606585" y="5195036"/>
            <a:ext cx="1781387" cy="8150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t="43478" r="67473" b="46522"/>
          <a:stretch/>
        </p:blipFill>
        <p:spPr>
          <a:xfrm>
            <a:off x="6664322" y="5363095"/>
            <a:ext cx="3593722" cy="83490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60762" y="497516"/>
            <a:ext cx="10803054" cy="754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речення у наступних рядках.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28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703836" y="1379720"/>
            <a:ext cx="2243179" cy="20848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455995" y="3989797"/>
            <a:ext cx="2175534" cy="20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44304</TotalTime>
  <Words>534</Words>
  <Application>Microsoft Office PowerPoint</Application>
  <PresentationFormat>Произвольный</PresentationFormat>
  <Paragraphs>101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2847</cp:revision>
  <dcterms:created xsi:type="dcterms:W3CDTF">2018-01-05T16:38:53Z</dcterms:created>
  <dcterms:modified xsi:type="dcterms:W3CDTF">2024-02-08T20:50:11Z</dcterms:modified>
</cp:coreProperties>
</file>