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968" r:id="rId3"/>
    <p:sldId id="1003" r:id="rId4"/>
    <p:sldId id="989" r:id="rId5"/>
    <p:sldId id="1004" r:id="rId6"/>
    <p:sldId id="991" r:id="rId7"/>
    <p:sldId id="992" r:id="rId8"/>
    <p:sldId id="993" r:id="rId9"/>
    <p:sldId id="998" r:id="rId10"/>
    <p:sldId id="997" r:id="rId11"/>
    <p:sldId id="1006" r:id="rId12"/>
    <p:sldId id="999" r:id="rId13"/>
    <p:sldId id="996" r:id="rId14"/>
    <p:sldId id="352" r:id="rId15"/>
    <p:sldId id="1007" r:id="rId16"/>
    <p:sldId id="100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CC00CC"/>
    <a:srgbClr val="78B64E"/>
    <a:srgbClr val="FF66FF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tykg8ghc23" TargetMode="External"/><Relationship Id="rId5" Type="http://schemas.microsoft.com/office/2007/relationships/hdphoto" Target="../media/hdphoto3.wdp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1.emf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16.emf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64772" y="4043946"/>
            <a:ext cx="9895113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Написання </a:t>
            </a:r>
            <a:r>
              <a:rPr lang="ru-RU" sz="4000" b="1" dirty="0" err="1">
                <a:solidFill>
                  <a:schemeClr val="bg1"/>
                </a:solidFill>
              </a:rPr>
              <a:t>великої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букви</a:t>
            </a:r>
            <a:r>
              <a:rPr lang="ru-RU" sz="4000" b="1" dirty="0">
                <a:solidFill>
                  <a:schemeClr val="bg1"/>
                </a:solidFill>
              </a:rPr>
              <a:t> Я. Письмо </a:t>
            </a:r>
            <a:r>
              <a:rPr lang="ru-RU" sz="4000" b="1" dirty="0" err="1">
                <a:solidFill>
                  <a:schemeClr val="bg1"/>
                </a:solidFill>
              </a:rPr>
              <a:t>складів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слів</a:t>
            </a:r>
            <a:r>
              <a:rPr lang="ru-RU" sz="4000" b="1" dirty="0">
                <a:solidFill>
                  <a:schemeClr val="bg1"/>
                </a:solidFill>
              </a:rPr>
              <a:t> і </a:t>
            </a:r>
            <a:r>
              <a:rPr lang="ru-RU" sz="4000" b="1" dirty="0" err="1">
                <a:solidFill>
                  <a:schemeClr val="bg1"/>
                </a:solidFill>
              </a:rPr>
              <a:t>речень</a:t>
            </a:r>
            <a:r>
              <a:rPr lang="ru-RU" sz="4000" b="1" dirty="0">
                <a:solidFill>
                  <a:schemeClr val="bg1"/>
                </a:solidFill>
              </a:rPr>
              <a:t> з </a:t>
            </a:r>
            <a:r>
              <a:rPr lang="ru-RU" sz="4000" b="1" dirty="0" err="1">
                <a:solidFill>
                  <a:schemeClr val="bg1"/>
                </a:solidFill>
              </a:rPr>
              <a:t>вивченими</a:t>
            </a:r>
            <a:r>
              <a:rPr lang="ru-RU" sz="4000" b="1" dirty="0">
                <a:solidFill>
                  <a:schemeClr val="bg1"/>
                </a:solidFill>
              </a:rPr>
              <a:t> буквами. </a:t>
            </a:r>
            <a:r>
              <a:rPr lang="ru-RU" sz="4000" b="1" dirty="0" err="1" smtClean="0">
                <a:solidFill>
                  <a:schemeClr val="bg1"/>
                </a:solidFill>
              </a:rPr>
              <a:t>Відновлення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деформованих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слів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15" y="1364487"/>
            <a:ext cx="4212771" cy="236968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487688" y="1364487"/>
            <a:ext cx="3343597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>
                <a:solidFill>
                  <a:schemeClr val="bg1"/>
                </a:solidFill>
              </a:rPr>
              <a:t>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73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015" t="20214" r="41549" b="49738"/>
          <a:stretch/>
        </p:blipFill>
        <p:spPr>
          <a:xfrm>
            <a:off x="2825410" y="1473452"/>
            <a:ext cx="5682342" cy="237516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8" t="17255" r="41662" b="73622"/>
          <a:stretch/>
        </p:blipFill>
        <p:spPr>
          <a:xfrm>
            <a:off x="1312284" y="4654967"/>
            <a:ext cx="8280000" cy="112900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6" t="38775" r="51205" b="43005"/>
          <a:stretch/>
        </p:blipFill>
        <p:spPr>
          <a:xfrm>
            <a:off x="2403770" y="4410920"/>
            <a:ext cx="1913193" cy="14557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99710" y="3840362"/>
            <a:ext cx="5708042" cy="63094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500" b="1" dirty="0">
                <a:solidFill>
                  <a:srgbClr val="0070C0"/>
                </a:solidFill>
              </a:rPr>
              <a:t>  </a:t>
            </a:r>
            <a:r>
              <a:rPr lang="ru-RU" sz="3500" b="1" dirty="0" err="1">
                <a:solidFill>
                  <a:srgbClr val="0070C0"/>
                </a:solidFill>
              </a:rPr>
              <a:t>ряк</a:t>
            </a:r>
            <a:r>
              <a:rPr lang="ru-RU" sz="3500" b="1" dirty="0">
                <a:solidFill>
                  <a:srgbClr val="0070C0"/>
                </a:solidFill>
              </a:rPr>
              <a:t> </a:t>
            </a:r>
            <a:r>
              <a:rPr lang="ru-RU" sz="3500" b="1" dirty="0" err="1">
                <a:solidFill>
                  <a:srgbClr val="0070C0"/>
                </a:solidFill>
              </a:rPr>
              <a:t>мо</a:t>
            </a:r>
            <a:r>
              <a:rPr lang="ru-RU" sz="3500" b="1" dirty="0">
                <a:solidFill>
                  <a:srgbClr val="0070C0"/>
                </a:solidFill>
              </a:rPr>
              <a:t>      </a:t>
            </a:r>
            <a:r>
              <a:rPr lang="ru-RU" sz="3500" b="1" dirty="0" smtClean="0">
                <a:solidFill>
                  <a:srgbClr val="0070C0"/>
                </a:solidFill>
              </a:rPr>
              <a:t> </a:t>
            </a:r>
            <a:r>
              <a:rPr lang="ru-RU" sz="3500" b="1" dirty="0">
                <a:solidFill>
                  <a:srgbClr val="0070C0"/>
                </a:solidFill>
              </a:rPr>
              <a:t>як </a:t>
            </a:r>
            <a:r>
              <a:rPr lang="ru-RU" sz="3500" b="1" dirty="0" err="1">
                <a:solidFill>
                  <a:srgbClr val="0070C0"/>
                </a:solidFill>
              </a:rPr>
              <a:t>ма</a:t>
            </a:r>
            <a:r>
              <a:rPr lang="ru-RU" sz="3500" b="1" dirty="0">
                <a:solidFill>
                  <a:srgbClr val="0070C0"/>
                </a:solidFill>
              </a:rPr>
              <a:t>   </a:t>
            </a:r>
            <a:r>
              <a:rPr lang="ru-RU" sz="3500" b="1" dirty="0" smtClean="0">
                <a:solidFill>
                  <a:srgbClr val="0070C0"/>
                </a:solidFill>
              </a:rPr>
              <a:t>         </a:t>
            </a:r>
            <a:r>
              <a:rPr lang="ru-RU" sz="3500" b="1" dirty="0" err="1" smtClean="0">
                <a:solidFill>
                  <a:srgbClr val="0070C0"/>
                </a:solidFill>
              </a:rPr>
              <a:t>кір</a:t>
            </a:r>
            <a:r>
              <a:rPr lang="ru-RU" sz="3500" b="1" dirty="0" smtClean="0">
                <a:solidFill>
                  <a:srgbClr val="0070C0"/>
                </a:solidFill>
              </a:rPr>
              <a:t> </a:t>
            </a:r>
            <a:r>
              <a:rPr lang="ru-RU" sz="3500" b="1" dirty="0">
                <a:solidFill>
                  <a:srgbClr val="0070C0"/>
                </a:solidFill>
              </a:rPr>
              <a:t>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9" t="42045" r="36162" b="39735"/>
          <a:stretch/>
        </p:blipFill>
        <p:spPr>
          <a:xfrm>
            <a:off x="4669553" y="4644237"/>
            <a:ext cx="1994056" cy="15172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8" t="43868" r="28719" b="48307"/>
          <a:stretch/>
        </p:blipFill>
        <p:spPr>
          <a:xfrm>
            <a:off x="6921493" y="4826210"/>
            <a:ext cx="1281617" cy="6251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7" t="45011" r="53852" b="45057"/>
          <a:stretch/>
        </p:blipFill>
        <p:spPr>
          <a:xfrm>
            <a:off x="7723749" y="4920590"/>
            <a:ext cx="709695" cy="784966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3615708" y="4390680"/>
            <a:ext cx="0" cy="5071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472597" y="4401410"/>
            <a:ext cx="0" cy="5071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833144" y="4413476"/>
            <a:ext cx="0" cy="5071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93541" y="679554"/>
            <a:ext cx="948673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/>
              <a:t>Склади слова </a:t>
            </a:r>
            <a:r>
              <a:rPr lang="uk-UA" sz="4000" b="1" dirty="0"/>
              <a:t>з поданих </a:t>
            </a:r>
            <a:r>
              <a:rPr lang="uk-UA" sz="4000" b="1" dirty="0" smtClean="0"/>
              <a:t>складів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5153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885" r="34846" b="81663"/>
          <a:stretch/>
        </p:blipFill>
        <p:spPr>
          <a:xfrm>
            <a:off x="828000" y="3528108"/>
            <a:ext cx="10332000" cy="216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0" t="38775" r="8240" b="43946"/>
          <a:stretch/>
        </p:blipFill>
        <p:spPr>
          <a:xfrm>
            <a:off x="911314" y="3411601"/>
            <a:ext cx="2624987" cy="1326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t="39320" r="47730" b="44513"/>
          <a:stretch/>
        </p:blipFill>
        <p:spPr>
          <a:xfrm>
            <a:off x="3711800" y="3445266"/>
            <a:ext cx="6313300" cy="12587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0" t="45761" r="59447" b="47168"/>
          <a:stretch/>
        </p:blipFill>
        <p:spPr>
          <a:xfrm>
            <a:off x="10108855" y="3950598"/>
            <a:ext cx="746450" cy="5505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09473" y="3840588"/>
            <a:ext cx="2916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/>
              <a:t>.</a:t>
            </a:r>
            <a:endParaRPr lang="ru-RU" sz="35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0" t="38775" r="8240" b="43946"/>
          <a:stretch/>
        </p:blipFill>
        <p:spPr>
          <a:xfrm>
            <a:off x="911314" y="4388059"/>
            <a:ext cx="2624987" cy="13260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t="39320" r="66319" b="44513"/>
          <a:stretch/>
        </p:blipFill>
        <p:spPr>
          <a:xfrm>
            <a:off x="3536301" y="4421724"/>
            <a:ext cx="3740249" cy="12587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5" t="42795" r="26799" b="44250"/>
          <a:stretch/>
        </p:blipFill>
        <p:spPr>
          <a:xfrm>
            <a:off x="7571376" y="4687884"/>
            <a:ext cx="2567016" cy="10086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93540" y="482935"/>
            <a:ext cx="948673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Ким мріє стати хлопчик на малюнку? Прочитай речення під малюнком. Встав пропущені букви в останньому слові.  </a:t>
            </a:r>
            <a:r>
              <a:rPr lang="uk-UA" sz="2800" b="1" dirty="0" err="1" smtClean="0"/>
              <a:t>Запиши</a:t>
            </a:r>
            <a:r>
              <a:rPr lang="uk-UA" sz="2800" b="1" dirty="0" smtClean="0"/>
              <a:t> речення.</a:t>
            </a:r>
            <a:endParaRPr lang="ru-RU" sz="2800" b="1" dirty="0"/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32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1. Навчання грамоти\1 УРОКИ 2023\2 Письмо\6 Блок я ц ю є ї ф щ дз дж апостроф\073 - Написання великої букви Я. Письмо складів, слів і речень з вивченими буквами\2024-02-10_2324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55" y="1965901"/>
            <a:ext cx="3515599" cy="172163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-1" r="34846" b="66384"/>
          <a:stretch/>
        </p:blipFill>
        <p:spPr>
          <a:xfrm>
            <a:off x="828000" y="1338375"/>
            <a:ext cx="10332000" cy="41601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39592" r="59515" b="44021"/>
          <a:stretch/>
        </p:blipFill>
        <p:spPr>
          <a:xfrm>
            <a:off x="3260326" y="1436426"/>
            <a:ext cx="4414480" cy="12279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5" t="39920" r="14408" b="48971"/>
          <a:stretch/>
        </p:blipFill>
        <p:spPr>
          <a:xfrm>
            <a:off x="1054100" y="1436426"/>
            <a:ext cx="1613585" cy="8649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39592" r="59515" b="44021"/>
          <a:stretch/>
        </p:blipFill>
        <p:spPr>
          <a:xfrm>
            <a:off x="3260326" y="2401339"/>
            <a:ext cx="4414480" cy="12279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5" t="39920" r="14408" b="48971"/>
          <a:stretch/>
        </p:blipFill>
        <p:spPr>
          <a:xfrm>
            <a:off x="1054101" y="2401339"/>
            <a:ext cx="1613585" cy="86490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93540" y="482935"/>
            <a:ext cx="948673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Прочитай і </a:t>
            </a:r>
            <a:r>
              <a:rPr lang="uk-UA" sz="3200" b="1" dirty="0" err="1" smtClean="0"/>
              <a:t>запиши</a:t>
            </a:r>
            <a:r>
              <a:rPr lang="uk-UA" sz="3200" b="1" dirty="0" smtClean="0"/>
              <a:t> речення в наступних рядках.</a:t>
            </a:r>
            <a:endParaRPr lang="ru-RU" sz="3200" b="1" dirty="0"/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32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6" t="41486" r="15433" b="48452"/>
          <a:stretch/>
        </p:blipFill>
        <p:spPr>
          <a:xfrm>
            <a:off x="994282" y="4428000"/>
            <a:ext cx="5868000" cy="792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5" t="43167" r="72911" b="47704"/>
          <a:stretch/>
        </p:blipFill>
        <p:spPr>
          <a:xfrm>
            <a:off x="7901335" y="4553356"/>
            <a:ext cx="1913089" cy="71845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293540" y="3549804"/>
            <a:ext cx="720229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dirty="0" err="1"/>
              <a:t>Він</a:t>
            </a:r>
            <a:r>
              <a:rPr lang="ru-RU" sz="4500" dirty="0"/>
              <a:t> </a:t>
            </a:r>
            <a:r>
              <a:rPr lang="ru-RU" sz="4500" dirty="0" err="1"/>
              <a:t>побачить</a:t>
            </a:r>
            <a:r>
              <a:rPr lang="ru-RU" sz="4500" dirty="0"/>
              <a:t> моря й </a:t>
            </a:r>
            <a:r>
              <a:rPr lang="ru-RU" sz="4500" dirty="0" err="1"/>
              <a:t>океани</a:t>
            </a:r>
            <a:r>
              <a:rPr lang="ru-RU" sz="4500" dirty="0"/>
              <a:t>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EF3BFC8-CACC-F72E-AD5C-5391BCCED1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69" t="34938" r="65596" b="45077"/>
          <a:stretch/>
        </p:blipFill>
        <p:spPr>
          <a:xfrm>
            <a:off x="6954818" y="4748439"/>
            <a:ext cx="505160" cy="4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00754" y="522249"/>
            <a:ext cx="8732066" cy="7949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Вправа для очей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318" y="1932495"/>
            <a:ext cx="1909273" cy="13524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317" y="4460450"/>
            <a:ext cx="1909273" cy="13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6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07407E-6 C -0.00013 0.06135 -0.08867 0.11135 -0.19753 0.11135 C -0.32552 0.11135 -0.37188 0.05579 -0.39167 0.02223 L -0.41107 -0.02245 C -0.43086 -0.05601 -0.48008 -0.11134 -0.62487 -0.11134 C -0.71667 -0.11134 -0.82188 -0.06157 -0.82188 -4.07407E-6 C -0.82188 0.06135 -0.71667 0.11135 -0.62487 0.11135 C -0.48008 0.11135 -0.43086 0.05579 -0.41107 0.02223 L -0.39167 -0.02245 C -0.37188 -0.05601 -0.32552 -0.11134 -0.19753 -0.11134 C -0.08867 -0.11134 -0.00013 -0.06157 -0.00013 -4.07407E-6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07407E-6 C -0.00013 0.06135 -0.08867 0.11135 -0.19753 0.11135 C -0.32552 0.11135 -0.37188 0.05579 -0.3918 0.02223 L -0.41107 -0.02245 C -0.43086 -0.05601 -0.48008 -0.11134 -0.62487 -0.11134 C -0.71667 -0.11134 -0.82188 -0.06157 -0.82188 -4.07407E-6 C -0.82188 0.06135 -0.71667 0.11135 -0.62487 0.11135 C -0.48008 0.11135 -0.43086 0.05579 -0.41107 0.02223 L -0.3918 -0.02245 C -0.37188 -0.05601 -0.32552 -0.11134 -0.19753 -0.11134 C -0.08867 -0.11134 -0.00013 -0.06157 -0.00013 -4.07407E-6 Z " pathEditMode="relative" rAng="0" ptsTypes="AAAAAAAAAAA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03564" y="505536"/>
            <a:ext cx="8811364" cy="8341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9069" y="2231571"/>
            <a:ext cx="1220755" cy="12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3158" y="494529"/>
            <a:ext cx="8732066" cy="9328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4791" y="2010063"/>
            <a:ext cx="4368800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600" b="1" dirty="0">
                <a:solidFill>
                  <a:srgbClr val="FFFF00"/>
                </a:solidFill>
              </a:rPr>
              <a:t>Яку букву  вчилися писати?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b="1" dirty="0" smtClean="0">
                <a:solidFill>
                  <a:srgbClr val="FFFF00"/>
                </a:solidFill>
              </a:rPr>
              <a:t>Для </a:t>
            </a:r>
            <a:r>
              <a:rPr lang="ru-RU" sz="2600" b="1" dirty="0" err="1">
                <a:solidFill>
                  <a:srgbClr val="FFFF00"/>
                </a:solidFill>
              </a:rPr>
              <a:t>чого</a:t>
            </a:r>
            <a:r>
              <a:rPr lang="ru-RU" sz="2600" b="1" dirty="0">
                <a:solidFill>
                  <a:srgbClr val="FFFF00"/>
                </a:solidFill>
              </a:rPr>
              <a:t> </a:t>
            </a:r>
            <a:r>
              <a:rPr lang="ru-RU" sz="2600" b="1" dirty="0" err="1">
                <a:solidFill>
                  <a:srgbClr val="FFFF00"/>
                </a:solidFill>
              </a:rPr>
              <a:t>потрібна</a:t>
            </a:r>
            <a:r>
              <a:rPr lang="ru-RU" sz="2600" b="1" dirty="0">
                <a:solidFill>
                  <a:srgbClr val="FFFF00"/>
                </a:solidFill>
              </a:rPr>
              <a:t> велика буква </a:t>
            </a:r>
            <a:r>
              <a:rPr lang="uk-UA" sz="2600" b="1" dirty="0" smtClean="0">
                <a:solidFill>
                  <a:srgbClr val="FFFF00"/>
                </a:solidFill>
              </a:rPr>
              <a:t>«</a:t>
            </a:r>
            <a:r>
              <a:rPr lang="uk-UA" sz="2600" b="1" dirty="0" smtClean="0">
                <a:solidFill>
                  <a:schemeClr val="bg1"/>
                </a:solidFill>
              </a:rPr>
              <a:t>Я</a:t>
            </a:r>
            <a:r>
              <a:rPr lang="uk-UA" sz="2600" b="1" dirty="0" smtClean="0">
                <a:solidFill>
                  <a:srgbClr val="FFFF00"/>
                </a:solidFill>
              </a:rPr>
              <a:t>»? </a:t>
            </a:r>
            <a:endParaRPr lang="uk-UA" sz="2600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253652" y="2147685"/>
            <a:ext cx="3489300" cy="4208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 t="22565" r="14586"/>
          <a:stretch/>
        </p:blipFill>
        <p:spPr>
          <a:xfrm>
            <a:off x="8761949" y="2622273"/>
            <a:ext cx="2748991" cy="3448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4791" y="3991263"/>
            <a:ext cx="4368800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FFFF00"/>
                </a:solidFill>
              </a:rPr>
              <a:t>Яна, Ян, Ярослав, Ярина, </a:t>
            </a:r>
            <a:r>
              <a:rPr lang="uk-UA" sz="2600" b="1" dirty="0">
                <a:solidFill>
                  <a:srgbClr val="FFFF00"/>
                </a:solidFill>
              </a:rPr>
              <a:t>Яремчук, Яготин</a:t>
            </a:r>
            <a:r>
              <a:rPr lang="uk-UA" sz="2600" b="1" dirty="0" smtClean="0">
                <a:solidFill>
                  <a:srgbClr val="FFFF00"/>
                </a:solidFill>
              </a:rPr>
              <a:t>, Ягідне</a:t>
            </a:r>
            <a:endParaRPr lang="uk-UA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7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230085" y="494529"/>
            <a:ext cx="9993085" cy="7722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З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яким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настро</a:t>
            </a:r>
            <a:r>
              <a:rPr lang="uk-UA" sz="3600" b="1" dirty="0" err="1">
                <a:solidFill>
                  <a:schemeClr val="bg1"/>
                </a:solidFill>
              </a:rPr>
              <a:t>єм</a:t>
            </a:r>
            <a:r>
              <a:rPr lang="uk-UA" sz="3600" b="1" dirty="0">
                <a:solidFill>
                  <a:schemeClr val="bg1"/>
                </a:solidFill>
              </a:rPr>
              <a:t> ти завершуєш </a:t>
            </a:r>
            <a:r>
              <a:rPr lang="uk-UA" sz="3600" b="1" dirty="0" smtClean="0">
                <a:solidFill>
                  <a:schemeClr val="bg1"/>
                </a:solidFill>
              </a:rPr>
              <a:t>урок?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EF7C1B5-40CE-4D9A-9E2A-88FB12FCA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>
          <a:xfrm>
            <a:off x="4468980" y="2612666"/>
            <a:ext cx="2959801" cy="38766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6AF317B-2FE4-4A64-BDFF-F6DA0CF870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>
          <a:xfrm>
            <a:off x="8092878" y="2562225"/>
            <a:ext cx="3137129" cy="37771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9455BFE-492A-430B-AF10-0056DD5F27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>
          <a:xfrm>
            <a:off x="986150" y="2612667"/>
            <a:ext cx="2772548" cy="3927117"/>
          </a:xfrm>
          <a:prstGeom prst="rect">
            <a:avLst/>
          </a:prstGeom>
        </p:spPr>
      </p:pic>
      <p:sp>
        <p:nvSpPr>
          <p:cNvPr id="12" name="Бульбашка прямої мови: прямокутна з округленими кутами 11">
            <a:extLst>
              <a:ext uri="{FF2B5EF4-FFF2-40B4-BE49-F238E27FC236}">
                <a16:creationId xmlns="" xmlns:a16="http://schemas.microsoft.com/office/drawing/2014/main" id="{4FDA983D-5ADE-4D75-BD37-6BFC74108E18}"/>
              </a:ext>
            </a:extLst>
          </p:cNvPr>
          <p:cNvSpPr/>
          <p:nvPr/>
        </p:nvSpPr>
        <p:spPr>
          <a:xfrm>
            <a:off x="870857" y="1419225"/>
            <a:ext cx="3176128" cy="1047750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Це було неперевершено!</a:t>
            </a:r>
          </a:p>
        </p:txBody>
      </p:sp>
      <p:sp>
        <p:nvSpPr>
          <p:cNvPr id="13" name="Бульбашка прямої мови: прямокутна з округленими кутами 12">
            <a:extLst>
              <a:ext uri="{FF2B5EF4-FFF2-40B4-BE49-F238E27FC236}">
                <a16:creationId xmlns="" xmlns:a16="http://schemas.microsoft.com/office/drawing/2014/main" id="{3D58BD0D-87C1-4FE9-8C93-F5547E0A9EF5}"/>
              </a:ext>
            </a:extLst>
          </p:cNvPr>
          <p:cNvSpPr/>
          <p:nvPr/>
        </p:nvSpPr>
        <p:spPr>
          <a:xfrm>
            <a:off x="4468980" y="1413782"/>
            <a:ext cx="2959801" cy="104775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3F2409"/>
                </a:solidFill>
              </a:rPr>
              <a:t>Ну, нормальний урок.</a:t>
            </a:r>
          </a:p>
        </p:txBody>
      </p:sp>
      <p:sp>
        <p:nvSpPr>
          <p:cNvPr id="14" name="Бульбашка прямої мови: прямокутна з округленими кутами 13">
            <a:extLst>
              <a:ext uri="{FF2B5EF4-FFF2-40B4-BE49-F238E27FC236}">
                <a16:creationId xmlns="" xmlns:a16="http://schemas.microsoft.com/office/drawing/2014/main" id="{0C0BB654-FCA4-45FE-A3D8-9137D4985562}"/>
              </a:ext>
            </a:extLst>
          </p:cNvPr>
          <p:cNvSpPr/>
          <p:nvPr/>
        </p:nvSpPr>
        <p:spPr>
          <a:xfrm>
            <a:off x="8092879" y="1419225"/>
            <a:ext cx="3130292" cy="1047750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пройшов погано.</a:t>
            </a:r>
          </a:p>
        </p:txBody>
      </p:sp>
    </p:spTree>
    <p:extLst>
      <p:ext uri="{BB962C8B-B14F-4D97-AF65-F5344CB8AC3E}">
        <p14:creationId xmlns:p14="http://schemas.microsoft.com/office/powerpoint/2010/main" val="18471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1428" y="494529"/>
            <a:ext cx="8732066" cy="8661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11B86E8-EC9F-46F8-AEB4-4DFC43EE4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03" b="9052"/>
          <a:stretch/>
        </p:blipFill>
        <p:spPr>
          <a:xfrm>
            <a:off x="812107" y="1915886"/>
            <a:ext cx="2407970" cy="407125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321429C-4EC1-47E9-8F3A-6A2C5C573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1" r="-667" b="9052"/>
          <a:stretch/>
        </p:blipFill>
        <p:spPr>
          <a:xfrm>
            <a:off x="8843972" y="1884522"/>
            <a:ext cx="2471347" cy="407125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3494314" y="1911090"/>
            <a:ext cx="5029200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Добрий день,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малече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щира,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Хай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живеться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вам у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мирі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Хай луна дитячий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сміх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Почнемо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урок для 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всіх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3274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230085" y="494529"/>
            <a:ext cx="9993085" cy="7722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Подумай, які твої очікування від уроку.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EF7C1B5-40CE-4D9A-9E2A-88FB12FCA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>
          <a:xfrm>
            <a:off x="4664924" y="2587445"/>
            <a:ext cx="2845314" cy="372672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6AF317B-2FE4-4A64-BDFF-F6DA0CF870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>
          <a:xfrm>
            <a:off x="8204614" y="2562225"/>
            <a:ext cx="3025393" cy="3642632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9455BFE-492A-430B-AF10-0056DD5F27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>
          <a:xfrm>
            <a:off x="1230085" y="2562226"/>
            <a:ext cx="2666681" cy="3777164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Бульбашка прямої мови: прямокутна з округленими кутами 11">
            <a:extLst>
              <a:ext uri="{FF2B5EF4-FFF2-40B4-BE49-F238E27FC236}">
                <a16:creationId xmlns="" xmlns:a16="http://schemas.microsoft.com/office/drawing/2014/main" id="{4FDA983D-5ADE-4D75-BD37-6BFC74108E18}"/>
              </a:ext>
            </a:extLst>
          </p:cNvPr>
          <p:cNvSpPr/>
          <p:nvPr/>
        </p:nvSpPr>
        <p:spPr>
          <a:xfrm>
            <a:off x="890128" y="1419225"/>
            <a:ext cx="3176128" cy="823232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Це </a:t>
            </a:r>
            <a:r>
              <a:rPr lang="uk-UA" sz="2800" b="1" dirty="0" smtClean="0"/>
              <a:t>буде цікаво</a:t>
            </a:r>
            <a:r>
              <a:rPr lang="uk-UA" sz="2800" b="1" dirty="0"/>
              <a:t>!</a:t>
            </a:r>
          </a:p>
        </p:txBody>
      </p:sp>
      <p:sp>
        <p:nvSpPr>
          <p:cNvPr id="13" name="Бульбашка прямої мови: прямокутна з округленими кутами 12">
            <a:extLst>
              <a:ext uri="{FF2B5EF4-FFF2-40B4-BE49-F238E27FC236}">
                <a16:creationId xmlns="" xmlns:a16="http://schemas.microsoft.com/office/drawing/2014/main" id="{3D58BD0D-87C1-4FE9-8C93-F5547E0A9EF5}"/>
              </a:ext>
            </a:extLst>
          </p:cNvPr>
          <p:cNvSpPr/>
          <p:nvPr/>
        </p:nvSpPr>
        <p:spPr>
          <a:xfrm>
            <a:off x="4468980" y="1413782"/>
            <a:ext cx="2959801" cy="8286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3F2409"/>
                </a:solidFill>
              </a:rPr>
              <a:t>Звичайний </a:t>
            </a:r>
            <a:r>
              <a:rPr lang="uk-UA" sz="2800" b="1" dirty="0">
                <a:solidFill>
                  <a:srgbClr val="3F2409"/>
                </a:solidFill>
              </a:rPr>
              <a:t>урок.</a:t>
            </a:r>
          </a:p>
        </p:txBody>
      </p:sp>
      <p:sp>
        <p:nvSpPr>
          <p:cNvPr id="14" name="Бульбашка прямої мови: прямокутна з округленими кутами 13">
            <a:extLst>
              <a:ext uri="{FF2B5EF4-FFF2-40B4-BE49-F238E27FC236}">
                <a16:creationId xmlns="" xmlns:a16="http://schemas.microsoft.com/office/drawing/2014/main" id="{0C0BB654-FCA4-45FE-A3D8-9137D4985562}"/>
              </a:ext>
            </a:extLst>
          </p:cNvPr>
          <p:cNvSpPr/>
          <p:nvPr/>
        </p:nvSpPr>
        <p:spPr>
          <a:xfrm>
            <a:off x="8092878" y="1440996"/>
            <a:ext cx="3130292" cy="82323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</a:t>
            </a:r>
            <a:r>
              <a:rPr lang="uk-UA" sz="2800" b="1" dirty="0" smtClean="0">
                <a:solidFill>
                  <a:schemeClr val="bg1"/>
                </a:solidFill>
              </a:rPr>
              <a:t>роздратує.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481" y="2128157"/>
            <a:ext cx="3022546" cy="214097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937352" y="540692"/>
            <a:ext cx="8732066" cy="830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скоромовку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056" y="2109855"/>
            <a:ext cx="467294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Яків та </a:t>
            </a:r>
            <a:r>
              <a:rPr lang="ru-RU" sz="2400" b="1" dirty="0" err="1">
                <a:solidFill>
                  <a:schemeClr val="bg1"/>
                </a:solidFill>
              </a:rPr>
              <a:t>Ярина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ягідки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збирали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І </a:t>
            </a:r>
            <a:r>
              <a:rPr lang="ru-RU" sz="2400" b="1" dirty="0" err="1">
                <a:solidFill>
                  <a:schemeClr val="bg1"/>
                </a:solidFill>
              </a:rPr>
              <a:t>маленьку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ящірку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діти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налякали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66912" y="3047511"/>
            <a:ext cx="4455229" cy="193941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Про кого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йдеться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скоромовці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перший склад в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іменах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дітей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? З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яких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звуків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складається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Якою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буквою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позначимо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письмі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звуки [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йа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]? Як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пишуться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імена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людей?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зможемо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ми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написати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ці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слова?</a:t>
            </a:r>
          </a:p>
        </p:txBody>
      </p:sp>
      <p:pic>
        <p:nvPicPr>
          <p:cNvPr id="6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7" y="2066839"/>
            <a:ext cx="3419983" cy="34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8056" y="2117271"/>
            <a:ext cx="4672943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 письма ми </a:t>
            </a:r>
            <a:r>
              <a:rPr lang="uk-UA" sz="2800" b="1" dirty="0" smtClean="0">
                <a:solidFill>
                  <a:schemeClr val="bg1"/>
                </a:solidFill>
              </a:rPr>
              <a:t>навчимося </a:t>
            </a:r>
            <a:r>
              <a:rPr lang="uk-UA" sz="2800" b="1" dirty="0">
                <a:solidFill>
                  <a:schemeClr val="bg1"/>
                </a:solidFill>
              </a:rPr>
              <a:t>писати </a:t>
            </a:r>
            <a:r>
              <a:rPr lang="uk-UA" sz="2800" b="1" dirty="0" smtClean="0">
                <a:solidFill>
                  <a:schemeClr val="bg1"/>
                </a:solidFill>
              </a:rPr>
              <a:t>рукописну велику букву </a:t>
            </a:r>
            <a:r>
              <a:rPr lang="uk-UA" sz="2800" b="1" i="1" dirty="0" smtClean="0">
                <a:solidFill>
                  <a:srgbClr val="FFFF00"/>
                </a:solidFill>
              </a:rPr>
              <a:t>Я</a:t>
            </a:r>
            <a:r>
              <a:rPr lang="uk-UA" sz="28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з'єднувати </a:t>
            </a:r>
            <a:r>
              <a:rPr lang="uk-UA" sz="2800" b="1" dirty="0">
                <a:solidFill>
                  <a:schemeClr val="bg1"/>
                </a:solidFill>
              </a:rPr>
              <a:t>її  </a:t>
            </a:r>
            <a:r>
              <a:rPr lang="uk-UA" sz="2800" b="1" dirty="0" smtClean="0">
                <a:solidFill>
                  <a:schemeClr val="bg1"/>
                </a:solidFill>
              </a:rPr>
              <a:t>з іншими </a:t>
            </a:r>
            <a:r>
              <a:rPr lang="uk-UA" sz="2800" b="1" dirty="0">
                <a:solidFill>
                  <a:schemeClr val="bg1"/>
                </a:solidFill>
              </a:rPr>
              <a:t>буквами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Відновимо деформовані слова.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326469" y="4584022"/>
            <a:ext cx="1360714" cy="54915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648058" y="4712243"/>
            <a:ext cx="367132" cy="10697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47144" y="4909727"/>
            <a:ext cx="367132" cy="862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03202" y="4712242"/>
            <a:ext cx="312403" cy="2927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37352" y="551579"/>
            <a:ext cx="8732066" cy="830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4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/>
          <a:srcRect l="11170" t="27516" r="33645" b="30510"/>
          <a:stretch/>
        </p:blipFill>
        <p:spPr>
          <a:xfrm>
            <a:off x="1681172" y="2655521"/>
            <a:ext cx="6692430" cy="286325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790771" y="226589"/>
            <a:ext cx="1900160" cy="229202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971767" y="707756"/>
            <a:ext cx="855617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3200" b="1" dirty="0" smtClean="0">
                <a:solidFill>
                  <a:schemeClr val="bg1"/>
                </a:solidFill>
              </a:rPr>
              <a:t>Розглянь малюнок вгорі сторінки 31 в зошиті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0727" y="2518614"/>
            <a:ext cx="2941023" cy="26239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 яких елементів </a:t>
            </a:r>
            <a:r>
              <a:rPr lang="uk-UA" sz="2400" b="1" dirty="0">
                <a:solidFill>
                  <a:schemeClr val="bg1"/>
                </a:solidFill>
              </a:rPr>
              <a:t>складається </a:t>
            </a:r>
            <a:r>
              <a:rPr lang="uk-UA" sz="2400" b="1" dirty="0" smtClean="0">
                <a:solidFill>
                  <a:schemeClr val="bg1"/>
                </a:solidFill>
              </a:rPr>
              <a:t>велика </a:t>
            </a:r>
            <a:r>
              <a:rPr lang="uk-UA" sz="2400" b="1" dirty="0">
                <a:solidFill>
                  <a:schemeClr val="bg1"/>
                </a:solidFill>
              </a:rPr>
              <a:t>рукописна буква </a:t>
            </a:r>
            <a:r>
              <a:rPr lang="uk-UA" sz="2400" b="1" dirty="0" smtClean="0">
                <a:solidFill>
                  <a:schemeClr val="bg1"/>
                </a:solidFill>
              </a:rPr>
              <a:t>я?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Знайди елементи на малюнку й наведи їх олівцем.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4203" y="1530706"/>
            <a:ext cx="8896568" cy="987908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Хто зображений на малюнку? Чим зайнята дівчинка? </a:t>
            </a:r>
            <a:r>
              <a:rPr lang="ru-RU" sz="2400" b="1" dirty="0" smtClean="0">
                <a:solidFill>
                  <a:srgbClr val="0070C0"/>
                </a:solidFill>
              </a:rPr>
              <a:t>Придумай </a:t>
            </a:r>
            <a:r>
              <a:rPr lang="ru-RU" sz="2400" b="1" dirty="0" err="1">
                <a:solidFill>
                  <a:srgbClr val="0070C0"/>
                </a:solidFill>
              </a:rPr>
              <a:t>ім’я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дівчинці</a:t>
            </a:r>
            <a:r>
              <a:rPr lang="ru-RU" sz="2400" b="1" dirty="0">
                <a:solidFill>
                  <a:srgbClr val="0070C0"/>
                </a:solidFill>
              </a:rPr>
              <a:t> на букву </a:t>
            </a:r>
            <a:r>
              <a:rPr lang="ru-RU" sz="2400" b="1" dirty="0" smtClean="0">
                <a:solidFill>
                  <a:srgbClr val="0070C0"/>
                </a:solidFill>
              </a:rPr>
              <a:t>«Я».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З якої букви треба його </a:t>
            </a:r>
            <a:r>
              <a:rPr lang="uk-UA" sz="2400" b="1" dirty="0" smtClean="0">
                <a:solidFill>
                  <a:srgbClr val="0070C0"/>
                </a:solidFill>
              </a:rPr>
              <a:t>писати</a:t>
            </a:r>
            <a:r>
              <a:rPr lang="ru-RU" sz="2400" b="1" dirty="0" smtClean="0">
                <a:solidFill>
                  <a:srgbClr val="0070C0"/>
                </a:solidFill>
              </a:rPr>
              <a:t>?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73290" y="5470339"/>
            <a:ext cx="871868" cy="50678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543593" y="5649694"/>
            <a:ext cx="241917" cy="2029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09115" y="5652366"/>
            <a:ext cx="376335" cy="787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64429" y="5470339"/>
            <a:ext cx="953024" cy="50678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453656" y="5655340"/>
            <a:ext cx="241917" cy="2029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16286" y="5767605"/>
            <a:ext cx="376335" cy="787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58328" y="5721601"/>
            <a:ext cx="376335" cy="952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58035" y="5447960"/>
            <a:ext cx="1358658" cy="53235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708194" y="5615192"/>
            <a:ext cx="241917" cy="2029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250603" y="5607908"/>
            <a:ext cx="376335" cy="787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516693" y="5447960"/>
            <a:ext cx="1024526" cy="53235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10727" y="5535236"/>
            <a:ext cx="241917" cy="2029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050440" y="5598176"/>
            <a:ext cx="376335" cy="8662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250603" y="5727105"/>
            <a:ext cx="376335" cy="787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050440" y="5733887"/>
            <a:ext cx="376335" cy="8662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651474" y="5679396"/>
            <a:ext cx="376335" cy="952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54100" y="5411842"/>
            <a:ext cx="1722283" cy="6237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Я-на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640020" y="5411841"/>
            <a:ext cx="2100836" cy="6237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ляль-</a:t>
            </a:r>
            <a:r>
              <a:rPr lang="uk-UA" sz="3600" b="1" dirty="0" err="1" smtClean="0">
                <a:solidFill>
                  <a:schemeClr val="bg1"/>
                </a:solidFill>
              </a:rPr>
              <a:t>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166880" y="5583346"/>
            <a:ext cx="241917" cy="2029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60202" y="514577"/>
            <a:ext cx="8485498" cy="8134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Вчимося </a:t>
            </a:r>
            <a:r>
              <a:rPr lang="ru-RU" sz="4000" b="1" dirty="0" err="1">
                <a:solidFill>
                  <a:schemeClr val="bg1"/>
                </a:solidFill>
              </a:rPr>
              <a:t>писати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33450" y="37147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33450" y="4705350"/>
            <a:ext cx="108394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33450" y="215265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33450" y="6286500"/>
            <a:ext cx="1083945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3345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258300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095875" y="1905000"/>
            <a:ext cx="2124075" cy="4743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увати 7">
            <a:extLst>
              <a:ext uri="{FF2B5EF4-FFF2-40B4-BE49-F238E27FC236}">
                <a16:creationId xmlns="" xmlns:a16="http://schemas.microsoft.com/office/drawing/2014/main" id="{8AB75515-E4D0-4A7A-A549-2480131DB6D4}"/>
              </a:ext>
            </a:extLst>
          </p:cNvPr>
          <p:cNvGrpSpPr/>
          <p:nvPr/>
        </p:nvGrpSpPr>
        <p:grpSpPr>
          <a:xfrm>
            <a:off x="4933921" y="2182327"/>
            <a:ext cx="2286029" cy="2499355"/>
            <a:chOff x="4591050" y="1870992"/>
            <a:chExt cx="2286029" cy="2499355"/>
          </a:xfrm>
        </p:grpSpPr>
        <p:sp>
          <p:nvSpPr>
            <p:cNvPr id="39" name="Полілінія: фігура 4">
              <a:extLst>
                <a:ext uri="{FF2B5EF4-FFF2-40B4-BE49-F238E27FC236}">
                  <a16:creationId xmlns="" xmlns:a16="http://schemas.microsoft.com/office/drawing/2014/main" id="{D9F1DAF6-9B85-4D0B-AF0A-EFEA8F663B6B}"/>
                </a:ext>
              </a:extLst>
            </p:cNvPr>
            <p:cNvSpPr/>
            <p:nvPr/>
          </p:nvSpPr>
          <p:spPr>
            <a:xfrm>
              <a:off x="4591050" y="1870992"/>
              <a:ext cx="2286029" cy="2499355"/>
            </a:xfrm>
            <a:custGeom>
              <a:avLst/>
              <a:gdLst>
                <a:gd name="connsiteX0" fmla="*/ 2014538 w 2286029"/>
                <a:gd name="connsiteY0" fmla="*/ 610271 h 2499355"/>
                <a:gd name="connsiteX1" fmla="*/ 1995488 w 2286029"/>
                <a:gd name="connsiteY1" fmla="*/ 234033 h 2499355"/>
                <a:gd name="connsiteX2" fmla="*/ 1876425 w 2286029"/>
                <a:gd name="connsiteY2" fmla="*/ 24483 h 2499355"/>
                <a:gd name="connsiteX3" fmla="*/ 1576388 w 2286029"/>
                <a:gd name="connsiteY3" fmla="*/ 34008 h 2499355"/>
                <a:gd name="connsiteX4" fmla="*/ 1295400 w 2286029"/>
                <a:gd name="connsiteY4" fmla="*/ 291183 h 2499355"/>
                <a:gd name="connsiteX5" fmla="*/ 1066800 w 2286029"/>
                <a:gd name="connsiteY5" fmla="*/ 700758 h 2499355"/>
                <a:gd name="connsiteX6" fmla="*/ 1000125 w 2286029"/>
                <a:gd name="connsiteY6" fmla="*/ 1119858 h 2499355"/>
                <a:gd name="connsiteX7" fmla="*/ 1109663 w 2286029"/>
                <a:gd name="connsiteY7" fmla="*/ 1438946 h 2499355"/>
                <a:gd name="connsiteX8" fmla="*/ 1371600 w 2286029"/>
                <a:gd name="connsiteY8" fmla="*/ 1462758 h 2499355"/>
                <a:gd name="connsiteX9" fmla="*/ 1743075 w 2286029"/>
                <a:gd name="connsiteY9" fmla="*/ 1153196 h 2499355"/>
                <a:gd name="connsiteX10" fmla="*/ 2286000 w 2286029"/>
                <a:gd name="connsiteY10" fmla="*/ 19721 h 2499355"/>
                <a:gd name="connsiteX11" fmla="*/ 1719263 w 2286029"/>
                <a:gd name="connsiteY11" fmla="*/ 1238921 h 2499355"/>
                <a:gd name="connsiteX12" fmla="*/ 1157288 w 2286029"/>
                <a:gd name="connsiteY12" fmla="*/ 1815183 h 2499355"/>
                <a:gd name="connsiteX13" fmla="*/ 476250 w 2286029"/>
                <a:gd name="connsiteY13" fmla="*/ 2405733 h 2499355"/>
                <a:gd name="connsiteX14" fmla="*/ 114300 w 2286029"/>
                <a:gd name="connsiteY14" fmla="*/ 2477171 h 2499355"/>
                <a:gd name="connsiteX15" fmla="*/ 0 w 2286029"/>
                <a:gd name="connsiteY15" fmla="*/ 2191421 h 249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86029" h="2499355">
                  <a:moveTo>
                    <a:pt x="2014538" y="610271"/>
                  </a:moveTo>
                  <a:cubicBezTo>
                    <a:pt x="2016522" y="470967"/>
                    <a:pt x="2018507" y="331664"/>
                    <a:pt x="1995488" y="234033"/>
                  </a:cubicBezTo>
                  <a:cubicBezTo>
                    <a:pt x="1972469" y="136402"/>
                    <a:pt x="1946275" y="57820"/>
                    <a:pt x="1876425" y="24483"/>
                  </a:cubicBezTo>
                  <a:cubicBezTo>
                    <a:pt x="1806575" y="-8854"/>
                    <a:pt x="1673226" y="-10442"/>
                    <a:pt x="1576388" y="34008"/>
                  </a:cubicBezTo>
                  <a:cubicBezTo>
                    <a:pt x="1479550" y="78458"/>
                    <a:pt x="1380331" y="180058"/>
                    <a:pt x="1295400" y="291183"/>
                  </a:cubicBezTo>
                  <a:cubicBezTo>
                    <a:pt x="1210469" y="402308"/>
                    <a:pt x="1116013" y="562645"/>
                    <a:pt x="1066800" y="700758"/>
                  </a:cubicBezTo>
                  <a:cubicBezTo>
                    <a:pt x="1017587" y="838871"/>
                    <a:pt x="992981" y="996827"/>
                    <a:pt x="1000125" y="1119858"/>
                  </a:cubicBezTo>
                  <a:cubicBezTo>
                    <a:pt x="1007269" y="1242889"/>
                    <a:pt x="1047751" y="1381796"/>
                    <a:pt x="1109663" y="1438946"/>
                  </a:cubicBezTo>
                  <a:cubicBezTo>
                    <a:pt x="1171575" y="1496096"/>
                    <a:pt x="1266031" y="1510383"/>
                    <a:pt x="1371600" y="1462758"/>
                  </a:cubicBezTo>
                  <a:cubicBezTo>
                    <a:pt x="1477169" y="1415133"/>
                    <a:pt x="1590675" y="1393702"/>
                    <a:pt x="1743075" y="1153196"/>
                  </a:cubicBezTo>
                  <a:cubicBezTo>
                    <a:pt x="1895475" y="912690"/>
                    <a:pt x="2289969" y="5434"/>
                    <a:pt x="2286000" y="19721"/>
                  </a:cubicBezTo>
                  <a:cubicBezTo>
                    <a:pt x="2282031" y="34008"/>
                    <a:pt x="1907382" y="939677"/>
                    <a:pt x="1719263" y="1238921"/>
                  </a:cubicBezTo>
                  <a:cubicBezTo>
                    <a:pt x="1531144" y="1538165"/>
                    <a:pt x="1364457" y="1620715"/>
                    <a:pt x="1157288" y="1815183"/>
                  </a:cubicBezTo>
                  <a:cubicBezTo>
                    <a:pt x="950119" y="2009651"/>
                    <a:pt x="650081" y="2295402"/>
                    <a:pt x="476250" y="2405733"/>
                  </a:cubicBezTo>
                  <a:cubicBezTo>
                    <a:pt x="302419" y="2516064"/>
                    <a:pt x="193675" y="2512890"/>
                    <a:pt x="114300" y="2477171"/>
                  </a:cubicBezTo>
                  <a:cubicBezTo>
                    <a:pt x="34925" y="2441452"/>
                    <a:pt x="17462" y="2316436"/>
                    <a:pt x="0" y="2191421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олілінія: фігура 6">
              <a:extLst>
                <a:ext uri="{FF2B5EF4-FFF2-40B4-BE49-F238E27FC236}">
                  <a16:creationId xmlns="" xmlns:a16="http://schemas.microsoft.com/office/drawing/2014/main" id="{F11D1DA4-4A7A-4914-806F-58C8BBDB3C7D}"/>
                </a:ext>
              </a:extLst>
            </p:cNvPr>
            <p:cNvSpPr/>
            <p:nvPr/>
          </p:nvSpPr>
          <p:spPr>
            <a:xfrm>
              <a:off x="5843111" y="1895476"/>
              <a:ext cx="1033939" cy="2452822"/>
            </a:xfrm>
            <a:custGeom>
              <a:avLst/>
              <a:gdLst>
                <a:gd name="connsiteX0" fmla="*/ 763523 w 1044510"/>
                <a:gd name="connsiteY0" fmla="*/ 1995488 h 2446393"/>
                <a:gd name="connsiteX1" fmla="*/ 311085 w 1044510"/>
                <a:gd name="connsiteY1" fmla="*/ 2386013 h 2446393"/>
                <a:gd name="connsiteX2" fmla="*/ 44385 w 1044510"/>
                <a:gd name="connsiteY2" fmla="*/ 2405063 h 2446393"/>
                <a:gd name="connsiteX3" fmla="*/ 106298 w 1044510"/>
                <a:gd name="connsiteY3" fmla="*/ 1995488 h 2446393"/>
                <a:gd name="connsiteX4" fmla="*/ 1044510 w 1044510"/>
                <a:gd name="connsiteY4" fmla="*/ 0 h 2446393"/>
                <a:gd name="connsiteX0" fmla="*/ 751901 w 1032888"/>
                <a:gd name="connsiteY0" fmla="*/ 1995488 h 2427855"/>
                <a:gd name="connsiteX1" fmla="*/ 299463 w 1032888"/>
                <a:gd name="connsiteY1" fmla="*/ 2386013 h 2427855"/>
                <a:gd name="connsiteX2" fmla="*/ 32763 w 1032888"/>
                <a:gd name="connsiteY2" fmla="*/ 2405063 h 2427855"/>
                <a:gd name="connsiteX3" fmla="*/ 94676 w 1032888"/>
                <a:gd name="connsiteY3" fmla="*/ 1995488 h 2427855"/>
                <a:gd name="connsiteX4" fmla="*/ 1032888 w 1032888"/>
                <a:gd name="connsiteY4" fmla="*/ 0 h 2427855"/>
                <a:gd name="connsiteX0" fmla="*/ 762943 w 1043930"/>
                <a:gd name="connsiteY0" fmla="*/ 1995488 h 2467786"/>
                <a:gd name="connsiteX1" fmla="*/ 300980 w 1043930"/>
                <a:gd name="connsiteY1" fmla="*/ 2424113 h 2467786"/>
                <a:gd name="connsiteX2" fmla="*/ 43805 w 1043930"/>
                <a:gd name="connsiteY2" fmla="*/ 2405063 h 2467786"/>
                <a:gd name="connsiteX3" fmla="*/ 105718 w 1043930"/>
                <a:gd name="connsiteY3" fmla="*/ 1995488 h 2467786"/>
                <a:gd name="connsiteX4" fmla="*/ 1043930 w 1043930"/>
                <a:gd name="connsiteY4" fmla="*/ 0 h 2467786"/>
                <a:gd name="connsiteX0" fmla="*/ 752952 w 1033939"/>
                <a:gd name="connsiteY0" fmla="*/ 1995488 h 2452822"/>
                <a:gd name="connsiteX1" fmla="*/ 290989 w 1033939"/>
                <a:gd name="connsiteY1" fmla="*/ 2424113 h 2452822"/>
                <a:gd name="connsiteX2" fmla="*/ 33814 w 1033939"/>
                <a:gd name="connsiteY2" fmla="*/ 2405063 h 2452822"/>
                <a:gd name="connsiteX3" fmla="*/ 95727 w 1033939"/>
                <a:gd name="connsiteY3" fmla="*/ 1995488 h 2452822"/>
                <a:gd name="connsiteX4" fmla="*/ 1033939 w 1033939"/>
                <a:gd name="connsiteY4" fmla="*/ 0 h 245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3939" h="2452822">
                  <a:moveTo>
                    <a:pt x="752952" y="1995488"/>
                  </a:moveTo>
                  <a:cubicBezTo>
                    <a:pt x="586661" y="2156619"/>
                    <a:pt x="410845" y="2355851"/>
                    <a:pt x="290989" y="2424113"/>
                  </a:cubicBezTo>
                  <a:cubicBezTo>
                    <a:pt x="171133" y="2492375"/>
                    <a:pt x="37783" y="2419350"/>
                    <a:pt x="33814" y="2405063"/>
                  </a:cubicBezTo>
                  <a:cubicBezTo>
                    <a:pt x="29845" y="2390776"/>
                    <a:pt x="-70961" y="2396332"/>
                    <a:pt x="95727" y="1995488"/>
                  </a:cubicBezTo>
                  <a:cubicBezTo>
                    <a:pt x="262414" y="1594644"/>
                    <a:pt x="648176" y="797322"/>
                    <a:pt x="1033939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1" name="Овал 40"/>
          <p:cNvSpPr/>
          <p:nvPr/>
        </p:nvSpPr>
        <p:spPr>
          <a:xfrm>
            <a:off x="4908681" y="4358000"/>
            <a:ext cx="78178" cy="764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7770" y="3501497"/>
            <a:ext cx="467602" cy="894706"/>
          </a:xfrm>
          <a:prstGeom prst="rect">
            <a:avLst/>
          </a:prstGeom>
        </p:spPr>
      </p:pic>
      <p:pic>
        <p:nvPicPr>
          <p:cNvPr id="25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7" y="2066839"/>
            <a:ext cx="3419983" cy="34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91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0.00104 0.01852 L 0.00469 0.03612 L 0.01354 0.04352 L 0.0276 0.03889 L 0.05365 0.01019 L 0.08646 -0.04814 L 0.11563 -0.08796 L 0.13177 -0.12222 L 0.16042 -0.21759 L 0.16458 -0.26296 L 0.15938 -0.30648 L 0.14844 -0.32222 L 0.12552 -0.31759 L 0.10521 -0.28518 L 0.08594 -0.22222 L 0.07917 -0.16111 L 0.08438 -0.12314 L 0.09271 -0.10648 L 0.10469 -0.10463 L 0.13333 -0.12963 L 0.18802 -0.32129 L 0.11563 -0.05555 L 0.10208 0.01112 L 0.10417 0.03704 L 0.11354 0.03982 L 0.12396 0.03889 L 0.16354 -0.02407 " pathEditMode="relative" rAng="0" ptsTypes="AAAAAAAAAAAAAAAAAAAAAAAAAAAA">
                                      <p:cBhvr>
                                        <p:cTn id="19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" t="-1" r="36985" b="73924"/>
          <a:stretch/>
        </p:blipFill>
        <p:spPr>
          <a:xfrm>
            <a:off x="900000" y="1822766"/>
            <a:ext cx="9900000" cy="322712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8" t="40753" r="50992" b="47079"/>
          <a:stretch/>
        </p:blipFill>
        <p:spPr>
          <a:xfrm>
            <a:off x="876177" y="1993810"/>
            <a:ext cx="970961" cy="9734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1743" y="1963366"/>
            <a:ext cx="969348" cy="975445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154" y="1960438"/>
            <a:ext cx="969348" cy="975445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583" y="1963366"/>
            <a:ext cx="969348" cy="975445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994" y="1960438"/>
            <a:ext cx="969348" cy="975445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461" y="1942506"/>
            <a:ext cx="969348" cy="975445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872" y="1939578"/>
            <a:ext cx="969348" cy="975445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6970" y="1942119"/>
            <a:ext cx="969348" cy="975445"/>
          </a:xfrm>
          <a:prstGeom prst="rect">
            <a:avLst/>
          </a:prstGeom>
        </p:spPr>
      </p:pic>
      <p:graphicFrame>
        <p:nvGraphicFramePr>
          <p:cNvPr id="89" name="Объект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56960"/>
              </p:ext>
            </p:extLst>
          </p:nvPr>
        </p:nvGraphicFramePr>
        <p:xfrm>
          <a:off x="1036649" y="4012597"/>
          <a:ext cx="1075094" cy="671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orelDRAW" r:id="rId6" imgW="692981" imgH="433833" progId="CorelDraw.Graphic.18">
                  <p:embed/>
                </p:oleObj>
              </mc:Choice>
              <mc:Fallback>
                <p:oleObj name="CorelDRAW" r:id="rId6" imgW="692981" imgH="433833" progId="CorelDraw.Graphic.18">
                  <p:embed/>
                  <p:pic>
                    <p:nvPicPr>
                      <p:cNvPr id="89" name="Объект 8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36649" y="4012597"/>
                        <a:ext cx="1075094" cy="671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Объект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409961"/>
              </p:ext>
            </p:extLst>
          </p:nvPr>
        </p:nvGraphicFramePr>
        <p:xfrm>
          <a:off x="3093911" y="4012597"/>
          <a:ext cx="1075094" cy="671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orelDRAW" r:id="rId8" imgW="692981" imgH="433833" progId="CorelDraw.Graphic.18">
                  <p:embed/>
                </p:oleObj>
              </mc:Choice>
              <mc:Fallback>
                <p:oleObj name="CorelDRAW" r:id="rId8" imgW="692981" imgH="433833" progId="CorelDraw.Graphic.18">
                  <p:embed/>
                  <p:pic>
                    <p:nvPicPr>
                      <p:cNvPr id="90" name="Объект 8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93911" y="4012597"/>
                        <a:ext cx="1075094" cy="671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9596" r="85369" b="44993"/>
          <a:stretch/>
        </p:blipFill>
        <p:spPr>
          <a:xfrm>
            <a:off x="7569809" y="2796369"/>
            <a:ext cx="922370" cy="1269425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9596" r="72955" b="44242"/>
          <a:stretch/>
        </p:blipFill>
        <p:spPr>
          <a:xfrm>
            <a:off x="4479875" y="3780886"/>
            <a:ext cx="2740250" cy="1331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/>
          <a:srcRect r="30964" b="-13789"/>
          <a:stretch/>
        </p:blipFill>
        <p:spPr>
          <a:xfrm>
            <a:off x="1054100" y="3023531"/>
            <a:ext cx="794418" cy="81510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8" t="37520" r="62346" b="45107"/>
          <a:stretch/>
        </p:blipFill>
        <p:spPr>
          <a:xfrm>
            <a:off x="4891728" y="2631073"/>
            <a:ext cx="407929" cy="14003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8" t="40753" r="50992" b="47079"/>
          <a:stretch/>
        </p:blipFill>
        <p:spPr>
          <a:xfrm>
            <a:off x="4352137" y="2926813"/>
            <a:ext cx="970961" cy="97342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0"/>
          <a:srcRect r="30964" b="-13789"/>
          <a:stretch/>
        </p:blipFill>
        <p:spPr>
          <a:xfrm>
            <a:off x="2702429" y="3005975"/>
            <a:ext cx="794418" cy="815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3481" y="2638389"/>
            <a:ext cx="969348" cy="140220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9596" r="85369" b="44993"/>
          <a:stretch/>
        </p:blipFill>
        <p:spPr>
          <a:xfrm>
            <a:off x="8923948" y="2808918"/>
            <a:ext cx="922370" cy="126942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9596" r="72955" b="44242"/>
          <a:stretch/>
        </p:blipFill>
        <p:spPr>
          <a:xfrm>
            <a:off x="7340617" y="3761028"/>
            <a:ext cx="2740250" cy="133129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298413" y="497515"/>
            <a:ext cx="8404523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Напиши велику рукописну букву </a:t>
            </a:r>
            <a:r>
              <a:rPr lang="uk-UA" sz="3200" b="1" i="1" dirty="0" smtClean="0">
                <a:solidFill>
                  <a:schemeClr val="bg1"/>
                </a:solidFill>
              </a:rPr>
              <a:t>я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першому рядку </a:t>
            </a:r>
            <a:r>
              <a:rPr lang="uk-UA" sz="3200" b="1" dirty="0">
                <a:solidFill>
                  <a:schemeClr val="bg1"/>
                </a:solidFill>
              </a:rPr>
              <a:t>за </a:t>
            </a:r>
            <a:r>
              <a:rPr lang="uk-UA" sz="3200" b="1" dirty="0" smtClean="0">
                <a:solidFill>
                  <a:schemeClr val="bg1"/>
                </a:solidFill>
              </a:rPr>
              <a:t>зразком 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54100" y="488077"/>
            <a:ext cx="9246671" cy="12401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склади, слова у наступних рядках.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Поділи слова на склади.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31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714560" y="905433"/>
            <a:ext cx="2175534" cy="20121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846318" y="3482862"/>
            <a:ext cx="2243179" cy="2084815"/>
          </a:xfrm>
          <a:prstGeom prst="rect">
            <a:avLst/>
          </a:prstGeom>
        </p:spPr>
      </p:pic>
      <p:sp>
        <p:nvSpPr>
          <p:cNvPr id="34" name="Дуга 33"/>
          <p:cNvSpPr/>
          <p:nvPr/>
        </p:nvSpPr>
        <p:spPr>
          <a:xfrm rot="10063394">
            <a:off x="891746" y="4336088"/>
            <a:ext cx="983886" cy="378364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9429371">
            <a:off x="1374886" y="4090190"/>
            <a:ext cx="1473713" cy="594307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9398097">
            <a:off x="4449664" y="4204025"/>
            <a:ext cx="1024131" cy="477330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9400524">
            <a:off x="5037610" y="4027433"/>
            <a:ext cx="1523908" cy="697837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9740498">
            <a:off x="5880084" y="4059802"/>
            <a:ext cx="1791911" cy="613780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1" r="48939" b="65673"/>
          <a:stretch/>
        </p:blipFill>
        <p:spPr>
          <a:xfrm>
            <a:off x="1138334" y="1479328"/>
            <a:ext cx="7920000" cy="424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39728" r="27219" b="44773"/>
          <a:stretch/>
        </p:blipFill>
        <p:spPr>
          <a:xfrm>
            <a:off x="1412668" y="1527588"/>
            <a:ext cx="6993323" cy="12331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39728" r="27219" b="44773"/>
          <a:stretch/>
        </p:blipFill>
        <p:spPr>
          <a:xfrm>
            <a:off x="1412667" y="2491752"/>
            <a:ext cx="6993323" cy="123318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12667" y="3817269"/>
            <a:ext cx="362893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/>
              <a:t>Ляльку </a:t>
            </a:r>
            <a:r>
              <a:rPr lang="ru-RU" sz="3500" dirty="0" err="1"/>
              <a:t>звати</a:t>
            </a:r>
            <a:r>
              <a:rPr lang="ru-RU" sz="3500" dirty="0"/>
              <a:t> </a:t>
            </a:r>
            <a:r>
              <a:rPr lang="ru-RU" sz="3500" dirty="0" err="1"/>
              <a:t>Яся</a:t>
            </a:r>
            <a:r>
              <a:rPr lang="ru-RU" sz="3500" dirty="0"/>
              <a:t>.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59" t="41370" r="9794" b="44277"/>
          <a:stretch/>
        </p:blipFill>
        <p:spPr>
          <a:xfrm>
            <a:off x="1412667" y="4540343"/>
            <a:ext cx="2170924" cy="114206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38775" r="66495" b="42418"/>
          <a:stretch/>
        </p:blipFill>
        <p:spPr>
          <a:xfrm>
            <a:off x="3980445" y="4339641"/>
            <a:ext cx="3693064" cy="149348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60762" y="497516"/>
            <a:ext cx="10803054" cy="8822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речення у наступних рядках.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за зразком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31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320637" y="1449344"/>
            <a:ext cx="2243179" cy="20848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135018" y="3989796"/>
            <a:ext cx="2175534" cy="20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6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640609" y="1856598"/>
            <a:ext cx="2625106" cy="31664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1744" y="489857"/>
            <a:ext cx="10319656" cy="13147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Порівняй </a:t>
            </a:r>
            <a:r>
              <a:rPr lang="uk-UA" sz="2800" b="1" dirty="0">
                <a:solidFill>
                  <a:schemeClr val="bg1"/>
                </a:solidFill>
              </a:rPr>
              <a:t>дві ляльки і </a:t>
            </a:r>
            <a:r>
              <a:rPr lang="uk-UA" sz="2800" b="1" dirty="0" smtClean="0">
                <a:solidFill>
                  <a:schemeClr val="bg1"/>
                </a:solidFill>
              </a:rPr>
              <a:t>домалюй </a:t>
            </a:r>
            <a:r>
              <a:rPr lang="uk-UA" sz="2800" b="1" dirty="0">
                <a:solidFill>
                  <a:schemeClr val="bg1"/>
                </a:solidFill>
              </a:rPr>
              <a:t>другій ляльці деталі, яких не вистачає, щоб малюнки були однаковими. </a:t>
            </a:r>
            <a:r>
              <a:rPr lang="uk-UA" sz="2800" b="1" dirty="0" smtClean="0">
                <a:solidFill>
                  <a:schemeClr val="bg1"/>
                </a:solidFill>
              </a:rPr>
              <a:t>Зафарбуй </a:t>
            </a:r>
            <a:r>
              <a:rPr lang="uk-UA" sz="2800" b="1" dirty="0">
                <a:solidFill>
                  <a:schemeClr val="bg1"/>
                </a:solidFill>
              </a:rPr>
              <a:t>обидві ляльки кольоровими олівцями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285" t="29521" r="50139" b="34753"/>
          <a:stretch/>
        </p:blipFill>
        <p:spPr>
          <a:xfrm>
            <a:off x="3582954" y="1987226"/>
            <a:ext cx="6092891" cy="428491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21285" t="29521" r="65513" b="34753"/>
          <a:stretch/>
        </p:blipFill>
        <p:spPr>
          <a:xfrm flipH="1">
            <a:off x="6671388" y="1987226"/>
            <a:ext cx="3004457" cy="4284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27204" r="64489" b="31644"/>
          <a:stretch/>
        </p:blipFill>
        <p:spPr>
          <a:xfrm>
            <a:off x="3545632" y="1987226"/>
            <a:ext cx="6251512" cy="425876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31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44325</TotalTime>
  <Words>392</Words>
  <Application>Microsoft Office PowerPoint</Application>
  <PresentationFormat>Произвольный</PresentationFormat>
  <Paragraphs>70</Paragraphs>
  <Slides>16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2836</cp:revision>
  <dcterms:created xsi:type="dcterms:W3CDTF">2018-01-05T16:38:53Z</dcterms:created>
  <dcterms:modified xsi:type="dcterms:W3CDTF">2024-02-11T17:29:25Z</dcterms:modified>
</cp:coreProperties>
</file>