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8" r:id="rId2"/>
    <p:sldId id="860" r:id="rId3"/>
    <p:sldId id="843" r:id="rId4"/>
    <p:sldId id="849" r:id="rId5"/>
    <p:sldId id="837" r:id="rId6"/>
    <p:sldId id="836" r:id="rId7"/>
    <p:sldId id="854" r:id="rId8"/>
    <p:sldId id="850" r:id="rId9"/>
    <p:sldId id="630" r:id="rId10"/>
    <p:sldId id="622" r:id="rId11"/>
    <p:sldId id="857" r:id="rId12"/>
    <p:sldId id="790" r:id="rId13"/>
    <p:sldId id="845" r:id="rId14"/>
    <p:sldId id="847" r:id="rId15"/>
    <p:sldId id="848" r:id="rId16"/>
    <p:sldId id="824" r:id="rId17"/>
    <p:sldId id="750" r:id="rId18"/>
    <p:sldId id="851" r:id="rId19"/>
    <p:sldId id="839" r:id="rId20"/>
    <p:sldId id="852" r:id="rId21"/>
    <p:sldId id="858" r:id="rId22"/>
    <p:sldId id="352" r:id="rId23"/>
    <p:sldId id="794" r:id="rId24"/>
    <p:sldId id="85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322ADA"/>
    <a:srgbClr val="E838BA"/>
    <a:srgbClr val="EF71CE"/>
    <a:srgbClr val="463EDE"/>
    <a:srgbClr val="295FFF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6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46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78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hyperlink" Target="https://www.youtube.com/watch?v=zPMryG8fqNY&amp;ab_channel=FreshMotion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7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abcjtksc23" TargetMode="External"/><Relationship Id="rId5" Type="http://schemas.microsoft.com/office/2007/relationships/hdphoto" Target="../media/hdphoto4.wdp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24578" y="4505295"/>
            <a:ext cx="9813932" cy="16344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</a:rPr>
              <a:t>Велика буква Я. </a:t>
            </a:r>
            <a:r>
              <a:rPr lang="ru-RU" sz="4500" b="1" dirty="0" err="1">
                <a:solidFill>
                  <a:schemeClr val="bg1"/>
                </a:solidFill>
              </a:rPr>
              <a:t>Читання</a:t>
            </a:r>
            <a:r>
              <a:rPr lang="ru-RU" sz="4500" b="1" dirty="0">
                <a:solidFill>
                  <a:schemeClr val="bg1"/>
                </a:solidFill>
              </a:rPr>
              <a:t> </a:t>
            </a:r>
            <a:r>
              <a:rPr lang="ru-RU" sz="4500" b="1" dirty="0" err="1">
                <a:solidFill>
                  <a:schemeClr val="bg1"/>
                </a:solidFill>
              </a:rPr>
              <a:t>слів</a:t>
            </a:r>
            <a:r>
              <a:rPr lang="ru-RU" sz="4500" b="1" dirty="0">
                <a:solidFill>
                  <a:schemeClr val="bg1"/>
                </a:solidFill>
              </a:rPr>
              <a:t>, </a:t>
            </a:r>
            <a:r>
              <a:rPr lang="ru-RU" sz="4500" b="1" dirty="0" err="1">
                <a:solidFill>
                  <a:schemeClr val="bg1"/>
                </a:solidFill>
              </a:rPr>
              <a:t>речень</a:t>
            </a:r>
            <a:r>
              <a:rPr lang="ru-RU" sz="4500" b="1" dirty="0">
                <a:solidFill>
                  <a:schemeClr val="bg1"/>
                </a:solidFill>
              </a:rPr>
              <a:t> і тексту з </a:t>
            </a:r>
            <a:r>
              <a:rPr lang="ru-RU" sz="4500" b="1" dirty="0" err="1">
                <a:solidFill>
                  <a:schemeClr val="bg1"/>
                </a:solidFill>
              </a:rPr>
              <a:t>вивченими</a:t>
            </a:r>
            <a:r>
              <a:rPr lang="ru-RU" sz="4500" b="1" dirty="0">
                <a:solidFill>
                  <a:schemeClr val="bg1"/>
                </a:solidFill>
              </a:rPr>
              <a:t> </a:t>
            </a:r>
            <a:r>
              <a:rPr lang="ru-RU" sz="4500" b="1" dirty="0" err="1">
                <a:solidFill>
                  <a:schemeClr val="bg1"/>
                </a:solidFill>
              </a:rPr>
              <a:t>літерами</a:t>
            </a:r>
            <a:endParaRPr lang="uk-UA" sz="4500" b="1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22864" y="1585333"/>
            <a:ext cx="3360715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73</a:t>
            </a:r>
          </a:p>
        </p:txBody>
      </p:sp>
      <p:pic>
        <p:nvPicPr>
          <p:cNvPr id="2050" name="Picture 2" descr="Буква Я. Слова з буквою Я. Імена з буквою Я. Українська Абетка. Український  Алфавіт.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" r="37061"/>
          <a:stretch/>
        </p:blipFill>
        <p:spPr bwMode="auto">
          <a:xfrm>
            <a:off x="1267470" y="1247189"/>
            <a:ext cx="3247380" cy="3099136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45546" y="537185"/>
            <a:ext cx="9539602" cy="15136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Хто </a:t>
            </a:r>
            <a:r>
              <a:rPr lang="uk-UA" sz="2800" b="1" dirty="0">
                <a:solidFill>
                  <a:schemeClr val="bg1"/>
                </a:solidFill>
              </a:rPr>
              <a:t>зображений на малюнку? З кого складається ця </a:t>
            </a:r>
            <a:r>
              <a:rPr lang="uk-UA" sz="2800" b="1" dirty="0" smtClean="0">
                <a:solidFill>
                  <a:schemeClr val="bg1"/>
                </a:solidFill>
              </a:rPr>
              <a:t>сім’я? </a:t>
            </a:r>
            <a:r>
              <a:rPr lang="uk-UA" sz="2800" b="1" dirty="0">
                <a:solidFill>
                  <a:schemeClr val="bg1"/>
                </a:solidFill>
              </a:rPr>
              <a:t>Ч</a:t>
            </a:r>
            <a:r>
              <a:rPr lang="uk-UA" sz="2800" b="1" dirty="0" smtClean="0">
                <a:solidFill>
                  <a:schemeClr val="bg1"/>
                </a:solidFill>
              </a:rPr>
              <a:t>им </a:t>
            </a:r>
            <a:r>
              <a:rPr lang="uk-UA" sz="2800" b="1" dirty="0">
                <a:solidFill>
                  <a:schemeClr val="bg1"/>
                </a:solidFill>
              </a:rPr>
              <a:t>займається? </a:t>
            </a:r>
            <a:r>
              <a:rPr lang="uk-UA" sz="2800" b="1" dirty="0" smtClean="0">
                <a:solidFill>
                  <a:schemeClr val="bg1"/>
                </a:solidFill>
              </a:rPr>
              <a:t>Як </a:t>
            </a:r>
            <a:r>
              <a:rPr lang="uk-UA" sz="2800" b="1" dirty="0">
                <a:solidFill>
                  <a:schemeClr val="bg1"/>
                </a:solidFill>
              </a:rPr>
              <a:t>називається таке судно?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 </a:t>
            </a:r>
            <a:r>
              <a:rPr lang="uk-UA" sz="2800" b="1" dirty="0">
                <a:solidFill>
                  <a:schemeClr val="bg1"/>
                </a:solidFill>
              </a:rPr>
              <a:t>яку пору року відбуваються події? 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1181738" y="2830410"/>
            <a:ext cx="2411736" cy="302533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7613" t="30473" r="33701" b="17111"/>
          <a:stretch/>
        </p:blipFill>
        <p:spPr>
          <a:xfrm>
            <a:off x="3573151" y="2736231"/>
            <a:ext cx="6885299" cy="3459122"/>
          </a:xfrm>
          <a:prstGeom prst="round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726695" y="2050869"/>
            <a:ext cx="10577305" cy="7568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Чи доводилось тобі відпочивати </a:t>
            </a:r>
            <a:r>
              <a:rPr lang="uk-UA" sz="2000" b="1" dirty="0">
                <a:solidFill>
                  <a:schemeClr val="bg1"/>
                </a:solidFill>
              </a:rPr>
              <a:t>на яхті чи іншому судні? Які враження після цього залишилися?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Придумай </a:t>
            </a:r>
            <a:r>
              <a:rPr lang="ru-RU" sz="2000" b="1" dirty="0">
                <a:solidFill>
                  <a:schemeClr val="bg1"/>
                </a:solidFill>
              </a:rPr>
              <a:t>на букву «я» </a:t>
            </a:r>
            <a:r>
              <a:rPr lang="ru-RU" sz="2000" b="1" dirty="0" err="1">
                <a:solidFill>
                  <a:schemeClr val="bg1"/>
                </a:solidFill>
              </a:rPr>
              <a:t>імена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дітям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зображеним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малюнку</a:t>
            </a:r>
            <a:r>
              <a:rPr lang="ru-RU" sz="2000" b="1" dirty="0">
                <a:solidFill>
                  <a:schemeClr val="bg1"/>
                </a:solidFill>
              </a:rPr>
              <a:t> 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40730"/>
            <a:ext cx="1074420" cy="10172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36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5802" y="548616"/>
            <a:ext cx="9224991" cy="7834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>
                <a:solidFill>
                  <a:schemeClr val="bg1"/>
                </a:solidFill>
              </a:rPr>
              <a:t>завдання </a:t>
            </a:r>
            <a:r>
              <a:rPr lang="uk-UA" sz="4000" b="1" dirty="0" err="1">
                <a:solidFill>
                  <a:schemeClr val="bg1"/>
                </a:solidFill>
              </a:rPr>
              <a:t>Читалочки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" y="1354881"/>
            <a:ext cx="2017184" cy="21259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05989" y="1798344"/>
            <a:ext cx="8733333" cy="144655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400" b="1" dirty="0" smtClean="0">
                <a:solidFill>
                  <a:srgbClr val="00B0F0"/>
                </a:solidFill>
              </a:rPr>
              <a:t>Я-на      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Я-к</a:t>
            </a:r>
            <a:r>
              <a:rPr lang="uk-UA" sz="4400" b="1" dirty="0">
                <a:solidFill>
                  <a:schemeClr val="accent6">
                    <a:lumMod val="75000"/>
                  </a:schemeClr>
                </a:solidFill>
              </a:rPr>
              <a:t>и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ru-RU" sz="4400" b="1" dirty="0">
                <a:solidFill>
                  <a:schemeClr val="accent6">
                    <a:lumMod val="75000"/>
                  </a:schemeClr>
                </a:solidFill>
              </a:rPr>
              <a:t>мен-ко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4400" b="1" dirty="0">
                <a:solidFill>
                  <a:srgbClr val="7030A0"/>
                </a:solidFill>
              </a:rPr>
              <a:t>Я-р</a:t>
            </a:r>
            <a:r>
              <a:rPr lang="uk-UA" sz="4400" b="1" dirty="0">
                <a:solidFill>
                  <a:srgbClr val="7030A0"/>
                </a:solidFill>
              </a:rPr>
              <a:t>е</a:t>
            </a:r>
            <a:r>
              <a:rPr lang="ru-RU" sz="4400" b="1" dirty="0">
                <a:solidFill>
                  <a:srgbClr val="7030A0"/>
                </a:solidFill>
              </a:rPr>
              <a:t>м-че</a:t>
            </a:r>
          </a:p>
          <a:p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400" b="1" dirty="0" smtClean="0">
                <a:solidFill>
                  <a:srgbClr val="00B0F0"/>
                </a:solidFill>
              </a:rPr>
              <a:t>Я-</a:t>
            </a:r>
            <a:r>
              <a:rPr lang="ru-RU" sz="4400" b="1" dirty="0" err="1" smtClean="0">
                <a:solidFill>
                  <a:srgbClr val="00B0F0"/>
                </a:solidFill>
              </a:rPr>
              <a:t>ро</a:t>
            </a:r>
            <a:r>
              <a:rPr lang="ru-RU" sz="4400" b="1" dirty="0" smtClean="0">
                <a:solidFill>
                  <a:srgbClr val="00B0F0"/>
                </a:solidFill>
              </a:rPr>
              <a:t>-слав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ru-RU" sz="4400" b="1" dirty="0" smtClean="0">
                <a:solidFill>
                  <a:schemeClr val="accent6">
                    <a:lumMod val="75000"/>
                  </a:schemeClr>
                </a:solidFill>
              </a:rPr>
              <a:t>Ян-ч</a:t>
            </a:r>
            <a:r>
              <a:rPr lang="uk-UA" sz="4400" b="1" dirty="0">
                <a:solidFill>
                  <a:schemeClr val="accent6">
                    <a:lumMod val="75000"/>
                  </a:schemeClr>
                </a:solidFill>
              </a:rPr>
              <a:t>у</a:t>
            </a:r>
            <a:r>
              <a:rPr lang="ru-RU" sz="4400" b="1" dirty="0">
                <a:solidFill>
                  <a:schemeClr val="accent6">
                    <a:lumMod val="75000"/>
                  </a:schemeClr>
                </a:solidFill>
              </a:rPr>
              <a:t>к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</a:rPr>
              <a:t>       </a:t>
            </a:r>
            <a:r>
              <a:rPr lang="ru-RU" sz="4400" b="1" dirty="0" smtClean="0">
                <a:solidFill>
                  <a:srgbClr val="7030A0"/>
                </a:solidFill>
              </a:rPr>
              <a:t>Я-</a:t>
            </a:r>
            <a:r>
              <a:rPr lang="ru-RU" sz="4400" b="1" dirty="0" err="1" smtClean="0">
                <a:solidFill>
                  <a:srgbClr val="7030A0"/>
                </a:solidFill>
              </a:rPr>
              <a:t>го</a:t>
            </a:r>
            <a:r>
              <a:rPr lang="ru-RU" sz="4400" b="1" dirty="0" smtClean="0">
                <a:solidFill>
                  <a:srgbClr val="7030A0"/>
                </a:solidFill>
              </a:rPr>
              <a:t>-т</a:t>
            </a:r>
            <a:r>
              <a:rPr lang="uk-UA" sz="4400" b="1" dirty="0">
                <a:solidFill>
                  <a:srgbClr val="7030A0"/>
                </a:solidFill>
              </a:rPr>
              <a:t>и</a:t>
            </a:r>
            <a:r>
              <a:rPr lang="ru-RU" sz="4400" b="1" dirty="0">
                <a:solidFill>
                  <a:srgbClr val="7030A0"/>
                </a:solidFill>
              </a:rPr>
              <a:t>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97661" y="3343669"/>
            <a:ext cx="8741661" cy="227666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800" b="1" dirty="0" err="1" smtClean="0">
                <a:solidFill>
                  <a:schemeClr val="accent2">
                    <a:lumMod val="75000"/>
                  </a:schemeClr>
                </a:solidFill>
              </a:rPr>
              <a:t>ма</a:t>
            </a:r>
            <a:r>
              <a:rPr lang="ru-RU" sz="4800" b="1" dirty="0" err="1" smtClean="0">
                <a:solidFill>
                  <a:srgbClr val="00B0F0"/>
                </a:solidFill>
              </a:rPr>
              <a:t>ля</a:t>
            </a:r>
            <a:r>
              <a:rPr lang="ru-RU" sz="4800" b="1" dirty="0" err="1" smtClean="0">
                <a:solidFill>
                  <a:schemeClr val="accent2">
                    <a:lumMod val="75000"/>
                  </a:schemeClr>
                </a:solidFill>
              </a:rPr>
              <a:t>та</a:t>
            </a:r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</a:rPr>
              <a:t>          </a:t>
            </a:r>
            <a:r>
              <a:rPr lang="ru-RU" sz="4800" b="1" dirty="0" err="1">
                <a:solidFill>
                  <a:schemeClr val="accent2">
                    <a:lumMod val="75000"/>
                  </a:schemeClr>
                </a:solidFill>
              </a:rPr>
              <a:t>лис</a:t>
            </a:r>
            <a:r>
              <a:rPr lang="ru-RU" sz="4800" b="1" dirty="0" err="1">
                <a:solidFill>
                  <a:srgbClr val="00B0F0"/>
                </a:solidFill>
              </a:rPr>
              <a:t>тя</a:t>
            </a:r>
            <a:r>
              <a:rPr lang="ru-RU" sz="4800" b="1" dirty="0">
                <a:solidFill>
                  <a:schemeClr val="accent2">
                    <a:lumMod val="75000"/>
                  </a:schemeClr>
                </a:solidFill>
              </a:rPr>
              <a:t>       </a:t>
            </a:r>
            <a:r>
              <a:rPr lang="ru-RU" sz="4800" b="1" dirty="0" err="1">
                <a:solidFill>
                  <a:schemeClr val="accent2">
                    <a:lumMod val="75000"/>
                  </a:schemeClr>
                </a:solidFill>
              </a:rPr>
              <a:t>зна</a:t>
            </a:r>
            <a:r>
              <a:rPr lang="ru-RU" sz="4800" b="1" dirty="0" err="1">
                <a:solidFill>
                  <a:srgbClr val="00AFF0"/>
                </a:solidFill>
              </a:rPr>
              <a:t>ння</a:t>
            </a:r>
            <a:endParaRPr lang="ru-RU" sz="4800" b="1" dirty="0">
              <a:solidFill>
                <a:srgbClr val="00AFF0"/>
              </a:solidFill>
            </a:endParaRPr>
          </a:p>
          <a:p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800" b="1" dirty="0" err="1" smtClean="0">
                <a:solidFill>
                  <a:schemeClr val="accent2">
                    <a:lumMod val="75000"/>
                  </a:schemeClr>
                </a:solidFill>
              </a:rPr>
              <a:t>зві</a:t>
            </a:r>
            <a:r>
              <a:rPr lang="ru-RU" sz="4800" b="1" dirty="0" err="1" smtClean="0">
                <a:solidFill>
                  <a:srgbClr val="00B0F0"/>
                </a:solidFill>
              </a:rPr>
              <a:t>ря</a:t>
            </a:r>
            <a:r>
              <a:rPr lang="ru-RU" sz="4800" b="1" dirty="0" err="1" smtClean="0">
                <a:solidFill>
                  <a:schemeClr val="accent2">
                    <a:lumMod val="75000"/>
                  </a:schemeClr>
                </a:solidFill>
              </a:rPr>
              <a:t>та</a:t>
            </a:r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</a:rPr>
              <a:t>          </a:t>
            </a:r>
            <a:r>
              <a:rPr lang="ru-RU" sz="4800" b="1" dirty="0" err="1">
                <a:solidFill>
                  <a:schemeClr val="accent2">
                    <a:lumMod val="75000"/>
                  </a:schemeClr>
                </a:solidFill>
              </a:rPr>
              <a:t>піс</a:t>
            </a:r>
            <a:r>
              <a:rPr lang="ru-RU" sz="4800" b="1" dirty="0" err="1">
                <a:solidFill>
                  <a:srgbClr val="00B0F0"/>
                </a:solidFill>
              </a:rPr>
              <a:t>ня</a:t>
            </a:r>
            <a:r>
              <a:rPr lang="ru-RU" sz="4800" b="1" dirty="0">
                <a:solidFill>
                  <a:schemeClr val="accent2">
                    <a:lumMod val="75000"/>
                  </a:schemeClr>
                </a:solidFill>
              </a:rPr>
              <a:t>        </a:t>
            </a:r>
            <a:r>
              <a:rPr lang="ru-RU" sz="4800" b="1" dirty="0" err="1">
                <a:solidFill>
                  <a:schemeClr val="accent2">
                    <a:lumMod val="75000"/>
                  </a:schemeClr>
                </a:solidFill>
              </a:rPr>
              <a:t>воло</a:t>
            </a:r>
            <a:r>
              <a:rPr lang="ru-RU" sz="4800" b="1" dirty="0" err="1">
                <a:solidFill>
                  <a:srgbClr val="00AFF0"/>
                </a:solidFill>
              </a:rPr>
              <a:t>сся</a:t>
            </a:r>
            <a:endParaRPr lang="ru-RU" sz="4800" b="1" dirty="0">
              <a:solidFill>
                <a:srgbClr val="00AFF0"/>
              </a:solidFill>
            </a:endParaRPr>
          </a:p>
          <a:p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4800" b="1" dirty="0" err="1" smtClean="0">
                <a:solidFill>
                  <a:schemeClr val="accent2">
                    <a:lumMod val="75000"/>
                  </a:schemeClr>
                </a:solidFill>
              </a:rPr>
              <a:t>пог</a:t>
            </a:r>
            <a:r>
              <a:rPr lang="ru-RU" sz="4800" b="1" dirty="0" err="1" smtClean="0">
                <a:solidFill>
                  <a:srgbClr val="00B0F0"/>
                </a:solidFill>
              </a:rPr>
              <a:t>ля</a:t>
            </a:r>
            <a:r>
              <a:rPr lang="ru-RU" sz="4800" b="1" dirty="0" err="1" smtClean="0">
                <a:solidFill>
                  <a:schemeClr val="accent2">
                    <a:lumMod val="75000"/>
                  </a:schemeClr>
                </a:solidFill>
              </a:rPr>
              <a:t>д</a:t>
            </a:r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</a:rPr>
              <a:t>          </a:t>
            </a:r>
            <a:r>
              <a:rPr lang="ru-RU" sz="4800" b="1" dirty="0">
                <a:solidFill>
                  <a:schemeClr val="accent2">
                    <a:lumMod val="75000"/>
                  </a:schemeClr>
                </a:solidFill>
              </a:rPr>
              <a:t>кух</a:t>
            </a:r>
            <a:r>
              <a:rPr lang="ru-RU" sz="4800" b="1" dirty="0">
                <a:solidFill>
                  <a:srgbClr val="00B0F0"/>
                </a:solidFill>
              </a:rPr>
              <a:t>ня</a:t>
            </a:r>
            <a:r>
              <a:rPr lang="ru-RU" sz="4800" b="1" dirty="0">
                <a:solidFill>
                  <a:schemeClr val="accent2">
                    <a:lumMod val="75000"/>
                  </a:schemeClr>
                </a:solidFill>
              </a:rPr>
              <a:t>        </a:t>
            </a:r>
            <a:r>
              <a:rPr lang="ru-RU" sz="4800" b="1" dirty="0" err="1">
                <a:solidFill>
                  <a:schemeClr val="accent2">
                    <a:lumMod val="75000"/>
                  </a:schemeClr>
                </a:solidFill>
              </a:rPr>
              <a:t>взу</a:t>
            </a:r>
            <a:r>
              <a:rPr lang="ru-RU" sz="4800" b="1" dirty="0" err="1">
                <a:solidFill>
                  <a:srgbClr val="00AFF0"/>
                </a:solidFill>
              </a:rPr>
              <a:t>ття</a:t>
            </a:r>
            <a:endParaRPr lang="ru-RU" sz="4800" b="1" dirty="0"/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40730"/>
            <a:ext cx="1074420" cy="10172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36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51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90965" y="368799"/>
            <a:ext cx="8732066" cy="8199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Прочитайте </a:t>
            </a:r>
            <a:r>
              <a:rPr lang="ru-RU" sz="4000" b="1" dirty="0" err="1">
                <a:solidFill>
                  <a:schemeClr val="bg1"/>
                </a:solidFill>
              </a:rPr>
              <a:t>удвох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Детские тигренка - векторные изображения, Детские тигренк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904016" y="2565604"/>
            <a:ext cx="35298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500" dirty="0">
                <a:solidFill>
                  <a:schemeClr val="bg1"/>
                </a:solidFill>
              </a:rPr>
              <a:t>´</a:t>
            </a:r>
            <a:endParaRPr lang="ru-RU" sz="45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76960" y="1373984"/>
            <a:ext cx="7376795" cy="452431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Яблуко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яке?</a:t>
            </a:r>
          </a:p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Стигле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жовте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, солодке.</a:t>
            </a:r>
          </a:p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Ягоди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які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Лісові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смачні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поживні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— А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буряк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який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Столовий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червоний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соковитий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А яка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картопля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Велика, кругла,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корисна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5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36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610" y="1473996"/>
            <a:ext cx="1259444" cy="175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Лісові ягоди Карпат: природна смакота і користь |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467" y="1373984"/>
            <a:ext cx="2857500" cy="1857376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Буряк міні - купити за 0.00 грн, доставка по Києву та України, низька ціна  | Інтернет-ринок продуктів FreshMar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t="7462" r="2051" b="4309"/>
          <a:stretch/>
        </p:blipFill>
        <p:spPr bwMode="auto">
          <a:xfrm>
            <a:off x="8168768" y="3350434"/>
            <a:ext cx="1946133" cy="185042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Сорти картоплі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664" y="4949190"/>
            <a:ext cx="1411852" cy="1389263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76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08710" y="495344"/>
            <a:ext cx="9898380" cy="9676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>
                <a:solidFill>
                  <a:schemeClr val="bg1"/>
                </a:solidFill>
              </a:rPr>
              <a:t>Руханка</a:t>
            </a:r>
            <a:r>
              <a:rPr lang="uk-UA" sz="3600" b="1" dirty="0">
                <a:solidFill>
                  <a:schemeClr val="bg1"/>
                </a:solidFill>
              </a:rPr>
              <a:t> з </a:t>
            </a:r>
            <a:r>
              <a:rPr lang="uk-UA" sz="3600" b="1" dirty="0" err="1">
                <a:solidFill>
                  <a:schemeClr val="bg1"/>
                </a:solidFill>
              </a:rPr>
              <a:t>Ютуб</a:t>
            </a:r>
            <a:r>
              <a:rPr lang="uk-UA" sz="3600" b="1" dirty="0">
                <a:solidFill>
                  <a:schemeClr val="bg1"/>
                </a:solidFill>
              </a:rPr>
              <a:t> каналу «</a:t>
            </a:r>
            <a:r>
              <a:rPr lang="en-US" sz="3600" b="1" dirty="0"/>
              <a:t>Fresh Motion</a:t>
            </a:r>
            <a:r>
              <a:rPr lang="uk-UA" sz="3600" b="1" dirty="0">
                <a:solidFill>
                  <a:schemeClr val="bg1"/>
                </a:solidFill>
              </a:rPr>
              <a:t>».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Рисунок 25">
            <a:hlinkClick r:id="rId4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494239" y="3440202"/>
            <a:ext cx="2255529" cy="1891979"/>
          </a:xfrm>
          <a:prstGeom prst="rect">
            <a:avLst/>
          </a:prstGeom>
        </p:spPr>
      </p:pic>
      <p:pic>
        <p:nvPicPr>
          <p:cNvPr id="28" name="Picture 2" descr="ÐÐ°ÑÑÐ¸Ð½ÐºÐ¸ Ð¿Ð¾ Ð·Ð°Ð¿ÑÐ¾ÑÑ Ð²Ð¸Ð´ÐµÐ¾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620453" y="1900124"/>
            <a:ext cx="2003100" cy="128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рядка Ларис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28886" y="1525499"/>
            <a:ext cx="8823145" cy="4963019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913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732535" y="474333"/>
            <a:ext cx="8756193" cy="8058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Спускайся з </a:t>
            </a:r>
            <a:r>
              <a:rPr lang="ru-RU" sz="4000" b="1" dirty="0" err="1">
                <a:solidFill>
                  <a:schemeClr val="bg1"/>
                </a:solidFill>
              </a:rPr>
              <a:t>гірки</a:t>
            </a:r>
            <a:r>
              <a:rPr lang="ru-RU" sz="4000" b="1" dirty="0">
                <a:solidFill>
                  <a:schemeClr val="bg1"/>
                </a:solidFill>
              </a:rPr>
              <a:t>, </a:t>
            </a:r>
            <a:r>
              <a:rPr lang="ru-RU" sz="4000" b="1" dirty="0" err="1">
                <a:solidFill>
                  <a:schemeClr val="bg1"/>
                </a:solidFill>
              </a:rPr>
              <a:t>читаючи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речення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Горка на детской площадке | Бесплатно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6" y="1554130"/>
            <a:ext cx="4546537" cy="417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69564" y="1288180"/>
            <a:ext cx="72672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sz="3600" b="1" dirty="0" smtClean="0">
                <a:solidFill>
                  <a:srgbClr val="0070C0"/>
                </a:solidFill>
              </a:rPr>
              <a:t> Посадила </a:t>
            </a:r>
            <a:r>
              <a:rPr lang="ru-RU" sz="3600" b="1" dirty="0">
                <a:solidFill>
                  <a:srgbClr val="0070C0"/>
                </a:solidFill>
              </a:rPr>
              <a:t>Оля </a:t>
            </a:r>
            <a:r>
              <a:rPr lang="ru-RU" sz="3600" b="1" dirty="0" err="1">
                <a:solidFill>
                  <a:srgbClr val="0070C0"/>
                </a:solidFill>
              </a:rPr>
              <a:t>жменьку</a:t>
            </a:r>
            <a:r>
              <a:rPr lang="ru-RU" sz="3600" b="1" dirty="0">
                <a:solidFill>
                  <a:srgbClr val="0070C0"/>
                </a:solidFill>
              </a:rPr>
              <a:t> </a:t>
            </a:r>
            <a:r>
              <a:rPr lang="ru-RU" sz="3600" b="1" dirty="0" err="1">
                <a:solidFill>
                  <a:srgbClr val="0070C0"/>
                </a:solidFill>
              </a:rPr>
              <a:t>квасолі</a:t>
            </a:r>
            <a:r>
              <a:rPr lang="ru-RU" sz="3600" b="1" dirty="0">
                <a:solidFill>
                  <a:srgbClr val="0070C0"/>
                </a:solidFill>
              </a:rPr>
              <a:t>.</a:t>
            </a:r>
          </a:p>
          <a:p>
            <a:pPr fontAlgn="base">
              <a:lnSpc>
                <a:spcPct val="150000"/>
              </a:lnSpc>
            </a:pPr>
            <a:r>
              <a:rPr lang="ru-RU" sz="3600" b="1" dirty="0">
                <a:solidFill>
                  <a:srgbClr val="0070C0"/>
                </a:solidFill>
              </a:rPr>
              <a:t>    </a:t>
            </a:r>
            <a:r>
              <a:rPr lang="ru-RU" sz="3600" b="1" dirty="0" smtClean="0">
                <a:solidFill>
                  <a:srgbClr val="0070C0"/>
                </a:solidFill>
              </a:rPr>
              <a:t>  А </a:t>
            </a:r>
            <a:r>
              <a:rPr lang="ru-RU" sz="3600" b="1" dirty="0" err="1">
                <a:solidFill>
                  <a:srgbClr val="0070C0"/>
                </a:solidFill>
              </a:rPr>
              <a:t>врожай</a:t>
            </a:r>
            <a:r>
              <a:rPr lang="ru-RU" sz="3600" b="1" dirty="0">
                <a:solidFill>
                  <a:srgbClr val="0070C0"/>
                </a:solidFill>
              </a:rPr>
              <a:t> </a:t>
            </a:r>
            <a:r>
              <a:rPr lang="ru-RU" sz="3600" b="1" dirty="0" err="1">
                <a:solidFill>
                  <a:srgbClr val="0070C0"/>
                </a:solidFill>
              </a:rPr>
              <a:t>зібрала</a:t>
            </a:r>
            <a:r>
              <a:rPr lang="ru-RU" sz="3600" b="1" dirty="0">
                <a:solidFill>
                  <a:srgbClr val="0070C0"/>
                </a:solidFill>
              </a:rPr>
              <a:t>, —</a:t>
            </a:r>
          </a:p>
          <a:p>
            <a:pPr fontAlgn="base">
              <a:lnSpc>
                <a:spcPct val="150000"/>
              </a:lnSpc>
            </a:pPr>
            <a:r>
              <a:rPr lang="ru-RU" sz="3600" b="1" dirty="0">
                <a:solidFill>
                  <a:srgbClr val="0070C0"/>
                </a:solidFill>
              </a:rPr>
              <a:t>       </a:t>
            </a:r>
            <a:r>
              <a:rPr lang="ru-RU" sz="3600" b="1" dirty="0" smtClean="0">
                <a:solidFill>
                  <a:srgbClr val="0070C0"/>
                </a:solidFill>
              </a:rPr>
              <a:t>  аж </a:t>
            </a:r>
            <a:r>
              <a:rPr lang="ru-RU" sz="3600" b="1" dirty="0" err="1">
                <a:solidFill>
                  <a:srgbClr val="0070C0"/>
                </a:solidFill>
              </a:rPr>
              <a:t>дві</a:t>
            </a:r>
            <a:r>
              <a:rPr lang="ru-RU" sz="3600" b="1" dirty="0">
                <a:solidFill>
                  <a:srgbClr val="0070C0"/>
                </a:solidFill>
              </a:rPr>
              <a:t> </a:t>
            </a:r>
            <a:r>
              <a:rPr lang="ru-RU" sz="3600" b="1" dirty="0" err="1">
                <a:solidFill>
                  <a:srgbClr val="0070C0"/>
                </a:solidFill>
              </a:rPr>
              <a:t>жмені</a:t>
            </a:r>
            <a:r>
              <a:rPr lang="ru-RU" sz="3600" b="1" dirty="0">
                <a:solidFill>
                  <a:srgbClr val="0070C0"/>
                </a:solidFill>
              </a:rPr>
              <a:t> стало.</a:t>
            </a:r>
          </a:p>
          <a:p>
            <a:pPr fontAlgn="base">
              <a:lnSpc>
                <a:spcPct val="150000"/>
              </a:lnSpc>
            </a:pPr>
            <a:r>
              <a:rPr lang="ru-RU" sz="3600" b="1" dirty="0">
                <a:solidFill>
                  <a:srgbClr val="0070C0"/>
                </a:solidFill>
              </a:rPr>
              <a:t>          </a:t>
            </a:r>
            <a:r>
              <a:rPr lang="ru-RU" sz="3600" b="1" dirty="0" smtClean="0">
                <a:solidFill>
                  <a:srgbClr val="0070C0"/>
                </a:solidFill>
              </a:rPr>
              <a:t>      </a:t>
            </a:r>
            <a:r>
              <a:rPr lang="ru-RU" sz="3600" b="1" dirty="0" err="1" smtClean="0">
                <a:solidFill>
                  <a:srgbClr val="0070C0"/>
                </a:solidFill>
              </a:rPr>
              <a:t>Здивувалася</a:t>
            </a:r>
            <a:r>
              <a:rPr lang="ru-RU" sz="3600" b="1" dirty="0" smtClean="0">
                <a:solidFill>
                  <a:srgbClr val="0070C0"/>
                </a:solidFill>
              </a:rPr>
              <a:t> </a:t>
            </a:r>
            <a:r>
              <a:rPr lang="ru-RU" sz="3600" b="1" dirty="0">
                <a:solidFill>
                  <a:srgbClr val="0070C0"/>
                </a:solidFill>
              </a:rPr>
              <a:t>вона —</a:t>
            </a:r>
          </a:p>
          <a:p>
            <a:pPr fontAlgn="base">
              <a:lnSpc>
                <a:spcPct val="150000"/>
              </a:lnSpc>
            </a:pPr>
            <a:r>
              <a:rPr lang="ru-RU" sz="3600" b="1" dirty="0">
                <a:solidFill>
                  <a:srgbClr val="0070C0"/>
                </a:solidFill>
              </a:rPr>
              <a:t>             </a:t>
            </a:r>
            <a:r>
              <a:rPr lang="ru-RU" sz="3600" b="1" dirty="0" smtClean="0">
                <a:solidFill>
                  <a:srgbClr val="0070C0"/>
                </a:solidFill>
              </a:rPr>
              <a:t>        де </a:t>
            </a:r>
            <a:r>
              <a:rPr lang="ru-RU" sz="3600" b="1" dirty="0">
                <a:solidFill>
                  <a:srgbClr val="0070C0"/>
                </a:solidFill>
              </a:rPr>
              <a:t>ж </a:t>
            </a:r>
            <a:r>
              <a:rPr lang="ru-RU" sz="3600" b="1" dirty="0" err="1">
                <a:solidFill>
                  <a:srgbClr val="0070C0"/>
                </a:solidFill>
              </a:rPr>
              <a:t>взялася</a:t>
            </a:r>
            <a:r>
              <a:rPr lang="ru-RU" sz="3600" b="1" dirty="0">
                <a:solidFill>
                  <a:srgbClr val="0070C0"/>
                </a:solidFill>
              </a:rPr>
              <a:t> </a:t>
            </a:r>
            <a:r>
              <a:rPr lang="ru-RU" sz="3600" b="1" dirty="0" err="1">
                <a:solidFill>
                  <a:srgbClr val="0070C0"/>
                </a:solidFill>
              </a:rPr>
              <a:t>ще</a:t>
            </a:r>
            <a:r>
              <a:rPr lang="ru-RU" sz="3600" b="1" dirty="0">
                <a:solidFill>
                  <a:srgbClr val="0070C0"/>
                </a:solidFill>
              </a:rPr>
              <a:t> одна?</a:t>
            </a:r>
            <a:endParaRPr lang="uk-UA" sz="3600" b="1" dirty="0">
              <a:solidFill>
                <a:srgbClr val="0070C0"/>
              </a:solidFill>
            </a:endParaRPr>
          </a:p>
        </p:txBody>
      </p:sp>
      <p:sp>
        <p:nvSpPr>
          <p:cNvPr id="6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204" y="2172227"/>
            <a:ext cx="2479221" cy="247922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73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75689" y="1260548"/>
            <a:ext cx="6259591" cy="470898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sz="5000" b="1" dirty="0">
                <a:solidFill>
                  <a:schemeClr val="accent2">
                    <a:lumMod val="75000"/>
                  </a:schemeClr>
                </a:solidFill>
              </a:rPr>
              <a:t>У </a:t>
            </a:r>
            <a:r>
              <a:rPr lang="ru-RU" sz="5000" b="1" dirty="0" err="1">
                <a:solidFill>
                  <a:schemeClr val="accent2">
                    <a:lumMod val="75000"/>
                  </a:schemeClr>
                </a:solidFill>
              </a:rPr>
              <a:t>кішки</a:t>
            </a:r>
            <a:r>
              <a:rPr lang="ru-RU" sz="5000" b="1" dirty="0">
                <a:solidFill>
                  <a:schemeClr val="accent2">
                    <a:lumMod val="75000"/>
                  </a:schemeClr>
                </a:solidFill>
              </a:rPr>
              <a:t>                         </a:t>
            </a:r>
            <a:r>
              <a:rPr lang="ru-RU" sz="50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endParaRPr lang="ru-RU" sz="5000" b="1" dirty="0">
              <a:solidFill>
                <a:schemeClr val="accent2">
                  <a:lumMod val="75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r>
              <a:rPr lang="ru-RU" sz="5000" b="1" dirty="0">
                <a:solidFill>
                  <a:schemeClr val="accent2">
                    <a:lumMod val="75000"/>
                  </a:schemeClr>
                </a:solidFill>
              </a:rPr>
              <a:t>У </a:t>
            </a:r>
            <a:r>
              <a:rPr lang="ru-RU" sz="5000" b="1" dirty="0" err="1">
                <a:solidFill>
                  <a:schemeClr val="accent2">
                    <a:lumMod val="75000"/>
                  </a:schemeClr>
                </a:solidFill>
              </a:rPr>
              <a:t>кози</a:t>
            </a:r>
            <a:r>
              <a:rPr lang="ru-RU" sz="5000" b="1" dirty="0">
                <a:solidFill>
                  <a:schemeClr val="accent2">
                    <a:lumMod val="75000"/>
                  </a:schemeClr>
                </a:solidFill>
              </a:rPr>
              <a:t>                         . </a:t>
            </a:r>
          </a:p>
          <a:p>
            <a:pPr fontAlgn="base">
              <a:lnSpc>
                <a:spcPct val="150000"/>
              </a:lnSpc>
            </a:pPr>
            <a:r>
              <a:rPr lang="ru-RU" sz="5000" b="1" dirty="0">
                <a:solidFill>
                  <a:schemeClr val="accent2">
                    <a:lumMod val="75000"/>
                  </a:schemeClr>
                </a:solidFill>
              </a:rPr>
              <a:t>У </a:t>
            </a:r>
            <a:r>
              <a:rPr lang="ru-RU" sz="5000" b="1" dirty="0" err="1">
                <a:solidFill>
                  <a:schemeClr val="accent2">
                    <a:lumMod val="75000"/>
                  </a:schemeClr>
                </a:solidFill>
              </a:rPr>
              <a:t>корови</a:t>
            </a:r>
            <a:r>
              <a:rPr lang="ru-RU" sz="5000" b="1" dirty="0">
                <a:solidFill>
                  <a:schemeClr val="accent2">
                    <a:lumMod val="75000"/>
                  </a:schemeClr>
                </a:solidFill>
              </a:rPr>
              <a:t>                 </a:t>
            </a:r>
            <a:r>
              <a:rPr lang="ru-RU" sz="5000" b="1" dirty="0" smtClean="0">
                <a:solidFill>
                  <a:schemeClr val="accent2">
                    <a:lumMod val="75000"/>
                  </a:schemeClr>
                </a:solidFill>
              </a:rPr>
              <a:t>.                 </a:t>
            </a:r>
            <a:endParaRPr lang="ru-RU" sz="5000" b="1" dirty="0">
              <a:solidFill>
                <a:schemeClr val="accent2">
                  <a:lumMod val="75000"/>
                </a:schemeClr>
              </a:solidFill>
            </a:endParaRPr>
          </a:p>
          <a:p>
            <a:pPr fontAlgn="base">
              <a:lnSpc>
                <a:spcPct val="150000"/>
              </a:lnSpc>
            </a:pPr>
            <a:r>
              <a:rPr lang="ru-RU" sz="5000" b="1" dirty="0">
                <a:solidFill>
                  <a:schemeClr val="accent2">
                    <a:lumMod val="75000"/>
                  </a:schemeClr>
                </a:solidFill>
              </a:rPr>
              <a:t>У </a:t>
            </a:r>
            <a:r>
              <a:rPr lang="ru-RU" sz="5000" b="1" dirty="0" err="1">
                <a:solidFill>
                  <a:schemeClr val="accent2">
                    <a:lumMod val="75000"/>
                  </a:schemeClr>
                </a:solidFill>
              </a:rPr>
              <a:t>свині</a:t>
            </a:r>
            <a:r>
              <a:rPr lang="ru-RU" sz="5000" b="1" dirty="0">
                <a:solidFill>
                  <a:schemeClr val="accent2">
                    <a:lumMod val="75000"/>
                  </a:schemeClr>
                </a:solidFill>
              </a:rPr>
              <a:t>                         </a:t>
            </a:r>
            <a:r>
              <a:rPr lang="ru-RU" sz="50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5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835404" y="445746"/>
            <a:ext cx="8756193" cy="7347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Додай </a:t>
            </a:r>
            <a:r>
              <a:rPr lang="ru-RU" sz="4000" b="1" dirty="0" err="1">
                <a:solidFill>
                  <a:schemeClr val="bg1"/>
                </a:solidFill>
              </a:rPr>
              <a:t>пропущені</a:t>
            </a:r>
            <a:r>
              <a:rPr lang="ru-RU" sz="4000" b="1" dirty="0">
                <a:solidFill>
                  <a:schemeClr val="bg1"/>
                </a:solidFill>
              </a:rPr>
              <a:t> слова за </a:t>
            </a:r>
            <a:r>
              <a:rPr lang="ru-RU" sz="4000" b="1" dirty="0" err="1">
                <a:solidFill>
                  <a:schemeClr val="bg1"/>
                </a:solidFill>
              </a:rPr>
              <a:t>зразком</a:t>
            </a:r>
            <a:endParaRPr lang="ru-RU" sz="4000" b="1" i="1" dirty="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374442"/>
              </p:ext>
            </p:extLst>
          </p:nvPr>
        </p:nvGraphicFramePr>
        <p:xfrm>
          <a:off x="3069565" y="1604010"/>
          <a:ext cx="3346734" cy="62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789">
                  <a:extLst>
                    <a:ext uri="{9D8B030D-6E8A-4147-A177-3AD203B41FA5}">
                      <a16:colId xmlns="" xmlns:a16="http://schemas.microsoft.com/office/drawing/2014/main" val="130915412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2532078890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295708790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444929881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318937337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2210844150"/>
                    </a:ext>
                  </a:extLst>
                </a:gridCol>
              </a:tblGrid>
              <a:tr h="616745"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>
                          <a:solidFill>
                            <a:srgbClr val="00B0F0"/>
                          </a:solidFill>
                        </a:rPr>
                        <a:t>К </a:t>
                      </a:r>
                      <a:endParaRPr lang="ru-RU" sz="35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>
                          <a:solidFill>
                            <a:srgbClr val="00B0F0"/>
                          </a:solidFill>
                        </a:rPr>
                        <a:t>О</a:t>
                      </a:r>
                      <a:endParaRPr lang="ru-RU" sz="35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>
                          <a:solidFill>
                            <a:srgbClr val="00B0F0"/>
                          </a:solidFill>
                        </a:rPr>
                        <a:t>Ш</a:t>
                      </a:r>
                      <a:endParaRPr lang="ru-RU" sz="35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>
                          <a:solidFill>
                            <a:srgbClr val="00B0F0"/>
                          </a:solidFill>
                        </a:rPr>
                        <a:t>Е</a:t>
                      </a:r>
                      <a:endParaRPr lang="ru-RU" sz="35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>
                          <a:solidFill>
                            <a:srgbClr val="00B0F0"/>
                          </a:solidFill>
                        </a:rPr>
                        <a:t>Н    </a:t>
                      </a:r>
                      <a:endParaRPr lang="ru-RU" sz="35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>
                          <a:solidFill>
                            <a:srgbClr val="00B0F0"/>
                          </a:solidFill>
                        </a:rPr>
                        <a:t>Я</a:t>
                      </a:r>
                      <a:endParaRPr lang="ru-RU" sz="35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23933511"/>
                  </a:ext>
                </a:extLst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076812"/>
              </p:ext>
            </p:extLst>
          </p:nvPr>
        </p:nvGraphicFramePr>
        <p:xfrm>
          <a:off x="3503762" y="3855024"/>
          <a:ext cx="2231156" cy="6826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789">
                  <a:extLst>
                    <a:ext uri="{9D8B030D-6E8A-4147-A177-3AD203B41FA5}">
                      <a16:colId xmlns="" xmlns:a16="http://schemas.microsoft.com/office/drawing/2014/main" val="130915412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2532078890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295708790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444929881"/>
                    </a:ext>
                  </a:extLst>
                </a:gridCol>
              </a:tblGrid>
              <a:tr h="682686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23933511"/>
                  </a:ext>
                </a:extLst>
              </a:tr>
            </a:tbl>
          </a:graphicData>
        </a:graphic>
      </p:graphicFrame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260995"/>
              </p:ext>
            </p:extLst>
          </p:nvPr>
        </p:nvGraphicFramePr>
        <p:xfrm>
          <a:off x="2745418" y="2747985"/>
          <a:ext cx="3346734" cy="559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789">
                  <a:extLst>
                    <a:ext uri="{9D8B030D-6E8A-4147-A177-3AD203B41FA5}">
                      <a16:colId xmlns="" xmlns:a16="http://schemas.microsoft.com/office/drawing/2014/main" val="130915412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2532078890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295708790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444929881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318937337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2210844150"/>
                    </a:ext>
                  </a:extLst>
                </a:gridCol>
              </a:tblGrid>
              <a:tr h="559247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rgbClr val="00B0F0"/>
                          </a:solidFill>
                        </a:rPr>
                        <a:t>    </a:t>
                      </a:r>
                      <a:endParaRPr lang="ru-RU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23933511"/>
                  </a:ext>
                </a:extLst>
              </a:tr>
            </a:tbl>
          </a:graphicData>
        </a:graphic>
      </p:graphicFrame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8884858"/>
              </p:ext>
            </p:extLst>
          </p:nvPr>
        </p:nvGraphicFramePr>
        <p:xfrm>
          <a:off x="2992496" y="5042578"/>
          <a:ext cx="3346734" cy="589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789">
                  <a:extLst>
                    <a:ext uri="{9D8B030D-6E8A-4147-A177-3AD203B41FA5}">
                      <a16:colId xmlns="" xmlns:a16="http://schemas.microsoft.com/office/drawing/2014/main" val="130915412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2532078890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295708790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444929881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318937337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2210844150"/>
                    </a:ext>
                  </a:extLst>
                </a:gridCol>
              </a:tblGrid>
              <a:tr h="58901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   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23933511"/>
                  </a:ext>
                </a:extLst>
              </a:tr>
            </a:tbl>
          </a:graphicData>
        </a:graphic>
      </p:graphicFrame>
      <p:graphicFrame>
        <p:nvGraphicFramePr>
          <p:cNvPr id="29" name="Таблица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165306"/>
              </p:ext>
            </p:extLst>
          </p:nvPr>
        </p:nvGraphicFramePr>
        <p:xfrm>
          <a:off x="2779708" y="2715189"/>
          <a:ext cx="3346734" cy="62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789">
                  <a:extLst>
                    <a:ext uri="{9D8B030D-6E8A-4147-A177-3AD203B41FA5}">
                      <a16:colId xmlns="" xmlns:a16="http://schemas.microsoft.com/office/drawing/2014/main" val="130915412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2532078890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295708790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444929881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318937337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2210844150"/>
                    </a:ext>
                  </a:extLst>
                </a:gridCol>
              </a:tblGrid>
              <a:tr h="559247"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>
                          <a:solidFill>
                            <a:srgbClr val="00B0F0"/>
                          </a:solidFill>
                        </a:rPr>
                        <a:t>К</a:t>
                      </a:r>
                      <a:endParaRPr lang="ru-RU" sz="35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>
                          <a:solidFill>
                            <a:srgbClr val="00B0F0"/>
                          </a:solidFill>
                        </a:rPr>
                        <a:t>О</a:t>
                      </a:r>
                      <a:endParaRPr lang="ru-RU" sz="35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>
                          <a:solidFill>
                            <a:srgbClr val="00B0F0"/>
                          </a:solidFill>
                        </a:rPr>
                        <a:t>З</a:t>
                      </a:r>
                      <a:endParaRPr lang="ru-RU" sz="35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>
                          <a:solidFill>
                            <a:srgbClr val="00B0F0"/>
                          </a:solidFill>
                        </a:rPr>
                        <a:t>Е</a:t>
                      </a:r>
                      <a:endParaRPr lang="ru-RU" sz="35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>
                          <a:solidFill>
                            <a:srgbClr val="00B0F0"/>
                          </a:solidFill>
                        </a:rPr>
                        <a:t>Н    </a:t>
                      </a:r>
                      <a:endParaRPr lang="ru-RU" sz="35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>
                          <a:solidFill>
                            <a:srgbClr val="00B0F0"/>
                          </a:solidFill>
                        </a:rPr>
                        <a:t>Я</a:t>
                      </a:r>
                      <a:endParaRPr lang="ru-RU" sz="35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23933511"/>
                  </a:ext>
                </a:extLst>
              </a:tr>
            </a:tbl>
          </a:graphicData>
        </a:graphic>
      </p:graphicFrame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8704505"/>
              </p:ext>
            </p:extLst>
          </p:nvPr>
        </p:nvGraphicFramePr>
        <p:xfrm>
          <a:off x="3538052" y="3892313"/>
          <a:ext cx="2231156" cy="62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789">
                  <a:extLst>
                    <a:ext uri="{9D8B030D-6E8A-4147-A177-3AD203B41FA5}">
                      <a16:colId xmlns="" xmlns:a16="http://schemas.microsoft.com/office/drawing/2014/main" val="130915412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2532078890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295708790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444929881"/>
                    </a:ext>
                  </a:extLst>
                </a:gridCol>
              </a:tblGrid>
              <a:tr h="559247"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>
                          <a:solidFill>
                            <a:srgbClr val="00B0F0"/>
                          </a:solidFill>
                        </a:rPr>
                        <a:t>Т</a:t>
                      </a:r>
                      <a:endParaRPr lang="ru-RU" sz="35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>
                          <a:solidFill>
                            <a:srgbClr val="00B0F0"/>
                          </a:solidFill>
                        </a:rPr>
                        <a:t>Е</a:t>
                      </a:r>
                      <a:endParaRPr lang="ru-RU" sz="35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>
                          <a:solidFill>
                            <a:srgbClr val="00B0F0"/>
                          </a:solidFill>
                        </a:rPr>
                        <a:t>Л</a:t>
                      </a:r>
                      <a:endParaRPr lang="ru-RU" sz="35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>
                          <a:solidFill>
                            <a:srgbClr val="00B0F0"/>
                          </a:solidFill>
                        </a:rPr>
                        <a:t>Я</a:t>
                      </a:r>
                      <a:endParaRPr lang="ru-RU" sz="35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23933511"/>
                  </a:ext>
                </a:extLst>
              </a:tr>
            </a:tbl>
          </a:graphicData>
        </a:graphic>
      </p:graphicFrame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3525937"/>
              </p:ext>
            </p:extLst>
          </p:nvPr>
        </p:nvGraphicFramePr>
        <p:xfrm>
          <a:off x="2946776" y="5024665"/>
          <a:ext cx="3346734" cy="62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789">
                  <a:extLst>
                    <a:ext uri="{9D8B030D-6E8A-4147-A177-3AD203B41FA5}">
                      <a16:colId xmlns="" xmlns:a16="http://schemas.microsoft.com/office/drawing/2014/main" val="130915412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2532078890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295708790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444929881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318937337"/>
                    </a:ext>
                  </a:extLst>
                </a:gridCol>
                <a:gridCol w="557789">
                  <a:extLst>
                    <a:ext uri="{9D8B030D-6E8A-4147-A177-3AD203B41FA5}">
                      <a16:colId xmlns="" xmlns:a16="http://schemas.microsoft.com/office/drawing/2014/main" val="2210844150"/>
                    </a:ext>
                  </a:extLst>
                </a:gridCol>
              </a:tblGrid>
              <a:tr h="564594"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>
                          <a:solidFill>
                            <a:srgbClr val="00B0F0"/>
                          </a:solidFill>
                        </a:rPr>
                        <a:t>П </a:t>
                      </a:r>
                      <a:endParaRPr lang="ru-RU" sz="35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>
                          <a:solidFill>
                            <a:srgbClr val="00B0F0"/>
                          </a:solidFill>
                        </a:rPr>
                        <a:t>О</a:t>
                      </a:r>
                      <a:endParaRPr lang="ru-RU" sz="35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>
                          <a:solidFill>
                            <a:srgbClr val="00B0F0"/>
                          </a:solidFill>
                        </a:rPr>
                        <a:t>Р</a:t>
                      </a:r>
                      <a:endParaRPr lang="ru-RU" sz="35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>
                          <a:solidFill>
                            <a:srgbClr val="00B0F0"/>
                          </a:solidFill>
                        </a:rPr>
                        <a:t>О</a:t>
                      </a:r>
                      <a:endParaRPr lang="ru-RU" sz="35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>
                          <a:solidFill>
                            <a:srgbClr val="00B0F0"/>
                          </a:solidFill>
                        </a:rPr>
                        <a:t>С    </a:t>
                      </a:r>
                      <a:endParaRPr lang="ru-RU" sz="35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500" b="1" dirty="0">
                          <a:solidFill>
                            <a:srgbClr val="00B0F0"/>
                          </a:solidFill>
                        </a:rPr>
                        <a:t>Я</a:t>
                      </a:r>
                      <a:endParaRPr lang="ru-RU" sz="3500" b="1" dirty="0">
                        <a:solidFill>
                          <a:srgbClr val="00B0F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23933511"/>
                  </a:ext>
                </a:extLst>
              </a:tr>
            </a:tbl>
          </a:graphicData>
        </a:graphic>
      </p:graphicFrame>
      <p:pic>
        <p:nvPicPr>
          <p:cNvPr id="2052" name="Picture 4" descr="Картинки по запросу поросята рисунок | Dibujos de chanchitos, Animales  bonitos, Imagenes de puerqui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017" y="4412490"/>
            <a:ext cx="1849190" cy="184919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ᐈ Покинуте кошеня — казка Василь Сухомлинський | Читати на Дерево Каз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770" y="1296823"/>
            <a:ext cx="1822969" cy="218756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озленок рисунок для детей - 59 фот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105" y="2024844"/>
            <a:ext cx="1986102" cy="200553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Милый теленок рисунок (5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697" y="3484385"/>
            <a:ext cx="2180654" cy="240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9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20" y="1461746"/>
            <a:ext cx="4433810" cy="476610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801116" y="494527"/>
            <a:ext cx="8732066" cy="74314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Вправа «</a:t>
            </a:r>
            <a:r>
              <a:rPr lang="ru-RU" sz="4000" b="1" dirty="0" err="1">
                <a:solidFill>
                  <a:schemeClr val="bg1"/>
                </a:solidFill>
              </a:rPr>
              <a:t>Входження</a:t>
            </a:r>
            <a:r>
              <a:rPr lang="ru-RU" sz="4000" b="1" dirty="0">
                <a:solidFill>
                  <a:schemeClr val="bg1"/>
                </a:solidFill>
              </a:rPr>
              <a:t> в </a:t>
            </a:r>
            <a:r>
              <a:rPr lang="ru-RU" sz="4000" b="1" dirty="0" err="1">
                <a:solidFill>
                  <a:schemeClr val="bg1"/>
                </a:solidFill>
              </a:rPr>
              <a:t>малюнок</a:t>
            </a:r>
            <a:r>
              <a:rPr lang="ru-RU" sz="4000" b="1" dirty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png_lelik: Школьники - ученики - учителя - на прозрачном фоне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49" y="4623149"/>
            <a:ext cx="2760782" cy="160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032700" y="1878082"/>
            <a:ext cx="6098601" cy="2062103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Хто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зображений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ілюстрації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відбувається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картинці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Як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ти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гадаєш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про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йтиметься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у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тексті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3139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200151" y="425740"/>
            <a:ext cx="9688628" cy="676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 текст. Придумай </a:t>
            </a:r>
            <a:r>
              <a:rPr lang="ru-RU" sz="4000" b="1" dirty="0" err="1">
                <a:solidFill>
                  <a:schemeClr val="bg1"/>
                </a:solidFill>
              </a:rPr>
              <a:t>свій</a:t>
            </a:r>
            <a:r>
              <a:rPr lang="ru-RU" sz="4000" b="1" dirty="0">
                <a:solidFill>
                  <a:schemeClr val="bg1"/>
                </a:solidFill>
              </a:rPr>
              <a:t> заголовок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2507" y="1237294"/>
            <a:ext cx="11003915" cy="50167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   У дядька Василя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   Яна і Ярослав побували в дядька Василя. Він живе у селі Ягідному. Дітям там сподобалося.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   У дядька Василя велике господарство. Тут і корова, і коза, і свині. А в них малі дітки. У корови теля, у кози козеня, у свині поросята.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   Господарство стереже пес Рябко. А на ґанку нявчить кішка Яся. У Ясі пухнасте кошеня. Його назвали Яськом.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       Дядько Василь — гарний господар. У нього всі тварини  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       доглянуті.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37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1369595" y="5623560"/>
            <a:ext cx="6185635" cy="4000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12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163672" y="1950154"/>
            <a:ext cx="5414668" cy="344480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6088" indent="-446088">
              <a:buAutoNum type="arabicPeriod"/>
            </a:pPr>
            <a:r>
              <a:rPr lang="ru-RU" sz="2800" b="1" dirty="0"/>
              <a:t>Яке </a:t>
            </a:r>
            <a:r>
              <a:rPr lang="ru-RU" sz="2800" b="1" dirty="0" err="1"/>
              <a:t>господарство</a:t>
            </a:r>
            <a:r>
              <a:rPr lang="ru-RU" sz="2800" b="1" dirty="0"/>
              <a:t> в дядька Василя?</a:t>
            </a:r>
          </a:p>
          <a:p>
            <a:pPr marL="446088" indent="-446088">
              <a:buAutoNum type="arabicPeriod"/>
            </a:pPr>
            <a:r>
              <a:rPr lang="ru-RU" sz="2800" b="1" dirty="0" err="1"/>
              <a:t>Які</a:t>
            </a:r>
            <a:r>
              <a:rPr lang="ru-RU" sz="2800" b="1" dirty="0"/>
              <a:t> </a:t>
            </a:r>
            <a:r>
              <a:rPr lang="ru-RU" sz="2800" b="1" dirty="0" err="1"/>
              <a:t>тварини</a:t>
            </a:r>
            <a:r>
              <a:rPr lang="ru-RU" sz="2800" b="1" dirty="0"/>
              <a:t> є в </a:t>
            </a:r>
            <a:r>
              <a:rPr lang="ru-RU" sz="2800" b="1" dirty="0" err="1"/>
              <a:t>його</a:t>
            </a:r>
            <a:r>
              <a:rPr lang="ru-RU" sz="2800" b="1" dirty="0"/>
              <a:t> </a:t>
            </a:r>
            <a:r>
              <a:rPr lang="ru-RU" sz="2800" b="1" dirty="0" err="1"/>
              <a:t>господарстві</a:t>
            </a:r>
            <a:r>
              <a:rPr lang="ru-RU" sz="2800" b="1" dirty="0"/>
              <a:t>?</a:t>
            </a:r>
          </a:p>
          <a:p>
            <a:pPr marL="446088" indent="-446088">
              <a:buAutoNum type="arabicPeriod"/>
            </a:pPr>
            <a:r>
              <a:rPr lang="ru-RU" sz="2800" b="1" dirty="0" err="1"/>
              <a:t>Які</a:t>
            </a:r>
            <a:r>
              <a:rPr lang="ru-RU" sz="2800" b="1" dirty="0"/>
              <a:t> з них </a:t>
            </a:r>
            <a:r>
              <a:rPr lang="ru-RU" sz="2800" b="1" dirty="0" err="1"/>
              <a:t>мають</a:t>
            </a:r>
            <a:r>
              <a:rPr lang="ru-RU" sz="2800" b="1" dirty="0"/>
              <a:t> клички? </a:t>
            </a:r>
          </a:p>
          <a:p>
            <a:pPr marL="446088" indent="-446088">
              <a:buAutoNum type="arabicPeriod"/>
            </a:pPr>
            <a:r>
              <a:rPr lang="ru-RU" sz="2800" b="1" dirty="0" err="1"/>
              <a:t>Чому</a:t>
            </a:r>
            <a:r>
              <a:rPr lang="ru-RU" sz="2800" b="1" dirty="0"/>
              <a:t> </a:t>
            </a:r>
            <a:r>
              <a:rPr lang="ru-RU" sz="2800" b="1" dirty="0" err="1"/>
              <a:t>дядько</a:t>
            </a:r>
            <a:r>
              <a:rPr lang="ru-RU" sz="2800" b="1" dirty="0"/>
              <a:t> Василь </a:t>
            </a:r>
            <a:r>
              <a:rPr lang="ru-RU" sz="2800" b="1" dirty="0" err="1"/>
              <a:t>гарний</a:t>
            </a:r>
            <a:r>
              <a:rPr lang="ru-RU" sz="2800" b="1" dirty="0"/>
              <a:t> </a:t>
            </a:r>
            <a:r>
              <a:rPr lang="ru-RU" sz="2800" b="1" dirty="0" err="1"/>
              <a:t>господар</a:t>
            </a:r>
            <a:r>
              <a:rPr lang="ru-RU" sz="2800" b="1" dirty="0"/>
              <a:t>?</a:t>
            </a:r>
          </a:p>
        </p:txBody>
      </p:sp>
      <p:pic>
        <p:nvPicPr>
          <p:cNvPr id="7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7" y="1927295"/>
            <a:ext cx="3712408" cy="371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618236" y="577281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Вправа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«</a:t>
            </a:r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тексту»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8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50868" y="1286042"/>
            <a:ext cx="763464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Назви усі картинки. На яку літеру починаються майже усі тобою названі слова? Скажи, яка картинка зайва? Чому?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812474" y="537573"/>
            <a:ext cx="8732066" cy="7388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«Картинка заблукала»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25" y="1973955"/>
            <a:ext cx="3275732" cy="1866777"/>
          </a:xfrm>
          <a:prstGeom prst="rect">
            <a:avLst/>
          </a:prstGeom>
        </p:spPr>
      </p:pic>
      <p:pic>
        <p:nvPicPr>
          <p:cNvPr id="32770" name="Picture 2" descr="Иконка яблоко - Png картинки и иконки без фон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283" y="4368088"/>
            <a:ext cx="1705234" cy="1705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Як | Far Cry Wiki | Fand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45" y="3884932"/>
            <a:ext cx="3236112" cy="194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2153" y="2383115"/>
            <a:ext cx="2625524" cy="18597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5485" y="2550416"/>
            <a:ext cx="2230972" cy="3292947"/>
          </a:xfrm>
          <a:prstGeom prst="rect">
            <a:avLst/>
          </a:prstGeom>
        </p:spPr>
      </p:pic>
      <p:pic>
        <p:nvPicPr>
          <p:cNvPr id="32778" name="Picture 10" descr="Якорь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480" y="2458766"/>
            <a:ext cx="1669457" cy="190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827525" y="1807460"/>
            <a:ext cx="3120277" cy="2033272"/>
          </a:xfrm>
          <a:prstGeom prst="ellipse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59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1314BE3-6908-492A-AF17-6DEDF24365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5" b="24351"/>
          <a:stretch/>
        </p:blipFill>
        <p:spPr>
          <a:xfrm>
            <a:off x="498646" y="2054860"/>
            <a:ext cx="6424042" cy="3087326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942432" y="512932"/>
            <a:ext cx="8732066" cy="9596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</a:t>
            </a:r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="" xmlns:a16="http://schemas.microsoft.com/office/drawing/2014/main" id="{71891ECB-C37E-4FC8-A2F4-E8DB089E46AF}"/>
              </a:ext>
            </a:extLst>
          </p:cNvPr>
          <p:cNvSpPr/>
          <p:nvPr/>
        </p:nvSpPr>
        <p:spPr>
          <a:xfrm>
            <a:off x="7113317" y="1792102"/>
            <a:ext cx="4744753" cy="391596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Вушка, прислухайтесь!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Очка, придивляйтесь!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Носику, глибше дихай!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Ротику, посміхнись!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Спинки, розправляйтесь!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Ручки, підніймайтесь!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Нумо до роботи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Дружно всі взялись!</a:t>
            </a:r>
          </a:p>
        </p:txBody>
      </p:sp>
    </p:spTree>
    <p:extLst>
      <p:ext uri="{BB962C8B-B14F-4D97-AF65-F5344CB8AC3E}">
        <p14:creationId xmlns:p14="http://schemas.microsoft.com/office/powerpoint/2010/main" val="197183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375" y="1174514"/>
            <a:ext cx="2563902" cy="3135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856740" y="434341"/>
            <a:ext cx="9163561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="" xmlns:a16="http://schemas.microsoft.com/office/drawing/2014/main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67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1 клас\1. Навчання грамоти\1 УРОКИ 2023\Читання\6 Блок я ц ю є ї ф щ дз дж апостроф\073 - Велика буква Я. Читання слів, речень і тексту з вивченими літерами\2024-02-10_0019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405660"/>
            <a:ext cx="7429376" cy="488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27050" y="4400550"/>
            <a:ext cx="3290570" cy="115443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велику букву «Я» і склади з нею у клітинках.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11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1 клас\1. Навчання грамоти\1 УРОКИ 2023\Читання\5 Блок г ґ ж ш ь х ч\059 - Велика буква Г. Читання слів, діалогу і тексту з вивченими літерами\2024-01-03_1744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4" b="9500"/>
          <a:stretch/>
        </p:blipFill>
        <p:spPr bwMode="auto">
          <a:xfrm>
            <a:off x="3183850" y="2556000"/>
            <a:ext cx="7456274" cy="828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67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296169" y="2578513"/>
            <a:ext cx="8245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err="1" smtClean="0">
                <a:solidFill>
                  <a:srgbClr val="002060"/>
                </a:solidFill>
              </a:rPr>
              <a:t>дя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086130" y="2571218"/>
            <a:ext cx="9015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ля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827175" y="2568826"/>
            <a:ext cx="8111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>
                <a:solidFill>
                  <a:srgbClr val="002060"/>
                </a:solidFill>
              </a:rPr>
              <a:t>Я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508075" y="2578513"/>
            <a:ext cx="848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err="1" smtClean="0">
                <a:solidFill>
                  <a:srgbClr val="002060"/>
                </a:solidFill>
              </a:rPr>
              <a:t>яб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356514" y="2609290"/>
            <a:ext cx="7481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err="1" smtClean="0">
                <a:solidFill>
                  <a:srgbClr val="002060"/>
                </a:solidFill>
              </a:rPr>
              <a:t>ях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7184673" y="2578513"/>
            <a:ext cx="7799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err="1" smtClean="0">
                <a:solidFill>
                  <a:srgbClr val="002060"/>
                </a:solidFill>
              </a:rPr>
              <a:t>ян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962222" y="2609290"/>
            <a:ext cx="656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solidFill>
                  <a:srgbClr val="002060"/>
                </a:solidFill>
              </a:rPr>
              <a:t>Я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8578111" y="2630222"/>
            <a:ext cx="7259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smtClean="0">
                <a:solidFill>
                  <a:srgbClr val="002060"/>
                </a:solidFill>
              </a:rPr>
              <a:t>як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693" y="1312430"/>
            <a:ext cx="2943762" cy="3599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3929362" y="1483113"/>
            <a:ext cx="6657567" cy="69425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Надрукуй перші склади продиктованих слів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929363" y="1483113"/>
            <a:ext cx="6657565" cy="8603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дятел, лялька, Яготин, яблуня, яхта, янгол, Ярослав, якщо, яйця.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356924" y="2643395"/>
            <a:ext cx="7830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3600" dirty="0" err="1" smtClean="0">
                <a:solidFill>
                  <a:srgbClr val="002060"/>
                </a:solidFill>
              </a:rPr>
              <a:t>яй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929362" y="1480325"/>
            <a:ext cx="6710761" cy="8402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З’єднай стрілочками склади так, щоб утворились імена. 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28" name="Picture 2" descr="D:\1 клас\1. Навчання грамоти\1 УРОКИ 2023\Читання\6 Блок я ц ю є ї ф щ дз дж апостроф\073 - Велика буква Я. Читання слів, речень і тексту з вивченими літерами\2024-02-10_00221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t="25478" r="9182" b="637"/>
          <a:stretch/>
        </p:blipFill>
        <p:spPr bwMode="auto">
          <a:xfrm>
            <a:off x="3183850" y="2537394"/>
            <a:ext cx="7456274" cy="161552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Прямая со стрелкой 29"/>
          <p:cNvCxnSpPr/>
          <p:nvPr/>
        </p:nvCxnSpPr>
        <p:spPr>
          <a:xfrm>
            <a:off x="3998030" y="3112284"/>
            <a:ext cx="2732558" cy="556746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>
            <a:off x="4086130" y="3228708"/>
            <a:ext cx="1143534" cy="326022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7184673" y="3112284"/>
            <a:ext cx="2563781" cy="467046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5508075" y="3153273"/>
            <a:ext cx="2782338" cy="426057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8618604" y="3198993"/>
            <a:ext cx="1326836" cy="380337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929362" y="1478244"/>
            <a:ext cx="6702859" cy="8402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речення за світлиною і схемами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1. Навчання грамоти\1 УРОКИ 2023\1 Читання\6 Блок я ц ю є ї ф щ дз дж апостроф\073 - Велика буква Я. Читання слів, речень і тексту з вивченими літерами\2024-02-10_19245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850" y="2537393"/>
            <a:ext cx="7665318" cy="237474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24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7" grpId="0"/>
      <p:bldP spid="50" grpId="0"/>
      <p:bldP spid="52" grpId="0"/>
      <p:bldP spid="53" grpId="0"/>
      <p:bldP spid="56" grpId="0"/>
      <p:bldP spid="58" grpId="0"/>
      <p:bldP spid="36" grpId="0" animBg="1"/>
      <p:bldP spid="29" grpId="0"/>
      <p:bldP spid="25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850585" y="407564"/>
            <a:ext cx="8811364" cy="7925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71977" y="182142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https://learningapps.org/qrcode.php?id=pabcjtksc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140" y="2230016"/>
            <a:ext cx="1319619" cy="127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7983" y="469232"/>
            <a:ext cx="8755124" cy="7766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13719" y="1786168"/>
            <a:ext cx="6538891" cy="3416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46088" indent="-446088">
              <a:buFont typeface="Wingdings" panose="05000000000000000000" pitchFamily="2" charset="2"/>
              <a:buChar char="v"/>
            </a:pPr>
            <a:r>
              <a:rPr lang="ru-RU" sz="2400" b="1" dirty="0"/>
              <a:t>Яке </a:t>
            </a:r>
            <a:r>
              <a:rPr lang="ru-RU" sz="2400" b="1" dirty="0" err="1"/>
              <a:t>злиття</a:t>
            </a:r>
            <a:r>
              <a:rPr lang="ru-RU" sz="2400" b="1" dirty="0"/>
              <a:t> </a:t>
            </a:r>
            <a:r>
              <a:rPr lang="ru-RU" sz="2400" b="1" dirty="0" err="1"/>
              <a:t>звуків</a:t>
            </a:r>
            <a:r>
              <a:rPr lang="ru-RU" sz="2400" b="1" dirty="0"/>
              <a:t> ми </a:t>
            </a:r>
            <a:r>
              <a:rPr lang="ru-RU" sz="2400" b="1" dirty="0" err="1"/>
              <a:t>сьогодні</a:t>
            </a:r>
            <a:r>
              <a:rPr lang="ru-RU" sz="2400" b="1" dirty="0"/>
              <a:t> </a:t>
            </a:r>
            <a:r>
              <a:rPr lang="ru-RU" sz="2400" b="1" dirty="0" err="1" smtClean="0"/>
              <a:t>повторювали</a:t>
            </a:r>
            <a:r>
              <a:rPr lang="ru-RU" sz="2400" b="1" dirty="0" smtClean="0"/>
              <a:t>? </a:t>
            </a:r>
            <a:endParaRPr lang="ru-RU" sz="2400" b="1" dirty="0"/>
          </a:p>
          <a:p>
            <a:pPr marL="446088" indent="-446088">
              <a:buFont typeface="Wingdings" panose="05000000000000000000" pitchFamily="2" charset="2"/>
              <a:buChar char="v"/>
            </a:pPr>
            <a:r>
              <a:rPr lang="ru-RU" sz="2400" b="1" dirty="0" err="1"/>
              <a:t>Якою</a:t>
            </a:r>
            <a:r>
              <a:rPr lang="ru-RU" sz="2400" b="1" dirty="0"/>
              <a:t> буквою </a:t>
            </a:r>
            <a:r>
              <a:rPr lang="ru-RU" sz="2400" b="1" dirty="0" err="1"/>
              <a:t>позначаємо</a:t>
            </a:r>
            <a:r>
              <a:rPr lang="ru-RU" sz="2400" b="1" dirty="0"/>
              <a:t> </a:t>
            </a:r>
            <a:r>
              <a:rPr lang="ru-RU" sz="2400" b="1" dirty="0" err="1"/>
              <a:t>ці</a:t>
            </a:r>
            <a:r>
              <a:rPr lang="ru-RU" sz="2400" b="1" dirty="0"/>
              <a:t> два звуки? </a:t>
            </a:r>
          </a:p>
          <a:p>
            <a:pPr marL="446088" indent="-446088">
              <a:buFont typeface="Wingdings" panose="05000000000000000000" pitchFamily="2" charset="2"/>
              <a:buChar char="v"/>
            </a:pPr>
            <a:r>
              <a:rPr lang="ru-RU" sz="2400" b="1" dirty="0" err="1"/>
              <a:t>Послухай</a:t>
            </a:r>
            <a:r>
              <a:rPr lang="ru-RU" sz="2400" b="1" dirty="0"/>
              <a:t> і скажи, де </a:t>
            </a:r>
            <a:r>
              <a:rPr lang="ru-RU" sz="2400" b="1" dirty="0" err="1"/>
              <a:t>ти</a:t>
            </a:r>
            <a:r>
              <a:rPr lang="ru-RU" sz="2400" b="1" dirty="0"/>
              <a:t> </a:t>
            </a:r>
            <a:r>
              <a:rPr lang="ru-RU" sz="2400" b="1" dirty="0" err="1"/>
              <a:t>чуєш</a:t>
            </a:r>
            <a:r>
              <a:rPr lang="ru-RU" sz="2400" b="1" dirty="0"/>
              <a:t> </a:t>
            </a:r>
            <a:r>
              <a:rPr lang="ru-RU" sz="2400" b="1" dirty="0" err="1"/>
              <a:t>злиття</a:t>
            </a:r>
            <a:r>
              <a:rPr lang="ru-RU" sz="2400" b="1" dirty="0"/>
              <a:t> [</a:t>
            </a:r>
            <a:r>
              <a:rPr lang="ru-RU" sz="2400" b="1" dirty="0" err="1"/>
              <a:t>йа</a:t>
            </a:r>
            <a:r>
              <a:rPr lang="ru-RU" sz="2400" b="1" dirty="0"/>
              <a:t>] — на </a:t>
            </a:r>
            <a:r>
              <a:rPr lang="ru-RU" sz="2400" b="1" dirty="0" smtClean="0"/>
              <a:t>початку слова </a:t>
            </a:r>
            <a:r>
              <a:rPr lang="ru-RU" sz="2400" b="1" dirty="0" err="1" smtClean="0"/>
              <a:t>чи</a:t>
            </a:r>
            <a:r>
              <a:rPr lang="ru-RU" sz="2400" b="1" dirty="0" smtClean="0"/>
              <a:t> на початку складу в таких </a:t>
            </a:r>
            <a:r>
              <a:rPr lang="ru-RU" sz="2400" b="1" dirty="0"/>
              <a:t>словах</a:t>
            </a:r>
            <a:r>
              <a:rPr lang="ru-RU" sz="2400" b="1" i="1" dirty="0">
                <a:solidFill>
                  <a:srgbClr val="FFFF00"/>
                </a:solidFill>
              </a:rPr>
              <a:t>: </a:t>
            </a:r>
            <a:endParaRPr lang="ru-RU" sz="2400" b="1" i="1" dirty="0" smtClean="0">
              <a:solidFill>
                <a:srgbClr val="FFFF00"/>
              </a:solidFill>
            </a:endParaRPr>
          </a:p>
          <a:p>
            <a:r>
              <a:rPr lang="ru-RU" sz="2400" b="1" i="1" dirty="0" smtClean="0">
                <a:solidFill>
                  <a:srgbClr val="FFFF00"/>
                </a:solidFill>
              </a:rPr>
              <a:t>        </a:t>
            </a:r>
            <a:r>
              <a:rPr lang="ru-RU" sz="2400" b="1" i="1" dirty="0" err="1" smtClean="0">
                <a:solidFill>
                  <a:srgbClr val="FFFF00"/>
                </a:solidFill>
              </a:rPr>
              <a:t>язик</a:t>
            </a:r>
            <a:r>
              <a:rPr lang="ru-RU" sz="2400" b="1" i="1" dirty="0" smtClean="0">
                <a:solidFill>
                  <a:srgbClr val="FFFF00"/>
                </a:solidFill>
              </a:rPr>
              <a:t>, ши-я, ба-</a:t>
            </a:r>
            <a:r>
              <a:rPr lang="ru-RU" sz="2400" b="1" i="1" dirty="0" err="1" smtClean="0">
                <a:solidFill>
                  <a:srgbClr val="FFFF00"/>
                </a:solidFill>
              </a:rPr>
              <a:t>ян</a:t>
            </a:r>
            <a:r>
              <a:rPr lang="ru-RU" sz="2400" b="1" i="1" dirty="0" smtClean="0">
                <a:solidFill>
                  <a:srgbClr val="FFFF00"/>
                </a:solidFill>
              </a:rPr>
              <a:t>, у-я-</a:t>
            </a:r>
            <a:r>
              <a:rPr lang="ru-RU" sz="2400" b="1" i="1" dirty="0" err="1" smtClean="0">
                <a:solidFill>
                  <a:srgbClr val="FFFF00"/>
                </a:solidFill>
              </a:rPr>
              <a:t>віть</a:t>
            </a:r>
            <a:r>
              <a:rPr lang="ru-RU" sz="2400" b="1" i="1" smtClean="0">
                <a:solidFill>
                  <a:srgbClr val="FFFF00"/>
                </a:solidFill>
              </a:rPr>
              <a:t>, яс-но</a:t>
            </a:r>
            <a:r>
              <a:rPr lang="ru-RU" sz="2400" b="1" i="1" dirty="0" smtClean="0">
                <a:solidFill>
                  <a:srgbClr val="FFFF00"/>
                </a:solidFill>
              </a:rPr>
              <a:t>.</a:t>
            </a:r>
          </a:p>
          <a:p>
            <a:pPr marL="446088" indent="-446088">
              <a:buFont typeface="Wingdings" panose="05000000000000000000" pitchFamily="2" charset="2"/>
              <a:buChar char="v"/>
            </a:pPr>
            <a:r>
              <a:rPr lang="ru-RU" sz="2400" b="1" dirty="0" err="1" smtClean="0"/>
              <a:t>Який</a:t>
            </a:r>
            <a:r>
              <a:rPr lang="ru-RU" sz="2400" b="1" dirty="0" smtClean="0"/>
              <a:t> </a:t>
            </a:r>
            <a:r>
              <a:rPr lang="ru-RU" sz="2400" b="1" dirty="0"/>
              <a:t>один звук </a:t>
            </a:r>
            <a:r>
              <a:rPr lang="ru-RU" sz="2400" b="1" dirty="0" err="1"/>
              <a:t>може</a:t>
            </a:r>
            <a:r>
              <a:rPr lang="ru-RU" sz="2400" b="1" dirty="0"/>
              <a:t> </a:t>
            </a:r>
            <a:r>
              <a:rPr lang="ru-RU" sz="2400" b="1" dirty="0" err="1"/>
              <a:t>позначати</a:t>
            </a:r>
            <a:r>
              <a:rPr lang="ru-RU" sz="2400" b="1" dirty="0"/>
              <a:t> буква </a:t>
            </a:r>
            <a:r>
              <a:rPr lang="ru-RU" sz="2400" b="1" dirty="0" err="1"/>
              <a:t>Яя</a:t>
            </a:r>
            <a:r>
              <a:rPr lang="ru-RU" sz="2400" b="1" dirty="0"/>
              <a:t>?</a:t>
            </a:r>
          </a:p>
          <a:p>
            <a:pPr marL="446088" indent="-446088">
              <a:buFont typeface="Wingdings" panose="05000000000000000000" pitchFamily="2" charset="2"/>
              <a:buChar char="v"/>
            </a:pPr>
            <a:r>
              <a:rPr lang="ru-RU" sz="2400" b="1" dirty="0"/>
              <a:t>Добери слова </a:t>
            </a:r>
            <a:r>
              <a:rPr lang="ru-RU" sz="2400" b="1" dirty="0" err="1"/>
              <a:t>зі</a:t>
            </a:r>
            <a:r>
              <a:rPr lang="ru-RU" sz="2400" b="1" dirty="0"/>
              <a:t> </a:t>
            </a:r>
            <a:r>
              <a:rPr lang="ru-RU" sz="2400" b="1" dirty="0" smtClean="0"/>
              <a:t>складами: </a:t>
            </a:r>
            <a:r>
              <a:rPr lang="ru-RU" sz="2400" b="1" dirty="0"/>
              <a:t>ля, </a:t>
            </a:r>
            <a:r>
              <a:rPr lang="ru-RU" sz="2400" b="1" dirty="0" err="1"/>
              <a:t>тя</a:t>
            </a:r>
            <a:r>
              <a:rPr lang="ru-RU" sz="2400" b="1" dirty="0"/>
              <a:t>, </a:t>
            </a:r>
            <a:r>
              <a:rPr lang="ru-RU" sz="2400" b="1" dirty="0" err="1"/>
              <a:t>ря</a:t>
            </a:r>
            <a:r>
              <a:rPr lang="ru-RU" sz="2400" b="1" dirty="0" smtClean="0"/>
              <a:t>.</a:t>
            </a:r>
          </a:p>
          <a:p>
            <a:pPr marL="446088" indent="-446088">
              <a:buFont typeface="Wingdings" panose="05000000000000000000" pitchFamily="2" charset="2"/>
              <a:buChar char="v"/>
            </a:pPr>
            <a:r>
              <a:rPr lang="uk-UA" sz="2400" b="1" dirty="0" smtClean="0"/>
              <a:t>Пригадай власні назви на букву Я</a:t>
            </a:r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40029" y="2261250"/>
            <a:ext cx="2565101" cy="30940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329439" y="2343150"/>
            <a:ext cx="2500129" cy="329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60170" y="529146"/>
            <a:ext cx="9532620" cy="9110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404635" y="1469726"/>
            <a:ext cx="9544050" cy="77249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Поділися своїми враженнями від уроку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460" y="3892447"/>
            <a:ext cx="1994338" cy="186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660" y="4114438"/>
            <a:ext cx="2872533" cy="204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Прикольные картинки смайлы приветствие | hockeytape.ru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14" l="0" r="99701">
                        <a14:foregroundMark x1="56320" y1="27571" x2="56320" y2="27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80" r="14294"/>
          <a:stretch/>
        </p:blipFill>
        <p:spPr bwMode="auto">
          <a:xfrm>
            <a:off x="3122240" y="3631409"/>
            <a:ext cx="2703185" cy="1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85" y="3812655"/>
            <a:ext cx="2612755" cy="23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772375" y="2310804"/>
            <a:ext cx="2550785" cy="130626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Отримав задоволення від своєї роботи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69869" y="2310803"/>
            <a:ext cx="2550785" cy="131741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Успішно впорався із завданнями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176661" y="2310805"/>
            <a:ext cx="2384410" cy="131741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Позитивні емоції від спілкування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839013" y="2310803"/>
            <a:ext cx="2550785" cy="131687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Чекаю зустрічі наступного уроку</a:t>
            </a:r>
            <a:endParaRPr lang="uk-UA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3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48690" y="449136"/>
            <a:ext cx="10143928" cy="13225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Психологічне налаштування. 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«Мій портрет»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48629" y="1789766"/>
            <a:ext cx="9544050" cy="77249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своє ім’я голосно. Закінчи речення про себе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460" y="3892447"/>
            <a:ext cx="1994338" cy="186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660" y="4114438"/>
            <a:ext cx="2872533" cy="204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Прикольные картинки смайлы приветствие | hockeytape.ru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14" l="0" r="99701">
                        <a14:foregroundMark x1="56320" y1="27571" x2="56320" y2="27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80" r="14294"/>
          <a:stretch/>
        </p:blipFill>
        <p:spPr bwMode="auto">
          <a:xfrm>
            <a:off x="3122240" y="3631409"/>
            <a:ext cx="2703185" cy="1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85" y="3812655"/>
            <a:ext cx="2612755" cy="23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772375" y="2794754"/>
            <a:ext cx="2550785" cy="82231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Моя улюблена страва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69869" y="2805909"/>
            <a:ext cx="2550785" cy="82231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Мій улюблений колір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176660" y="2805909"/>
            <a:ext cx="2550785" cy="82231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Мій улюблений мультфільм</a:t>
            </a:r>
            <a:endParaRPr lang="uk-UA" sz="2400" b="1" dirty="0">
              <a:solidFill>
                <a:srgbClr val="FFFF0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839013" y="2805367"/>
            <a:ext cx="2550785" cy="82231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</a:rPr>
              <a:t>Мій улюблений запах</a:t>
            </a:r>
            <a:endParaRPr lang="uk-UA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10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546014" y="604268"/>
            <a:ext cx="8762661" cy="7330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Артикуляційні вправи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3366" y="2225265"/>
            <a:ext cx="3865744" cy="180474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Посміхн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и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ся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трохи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відкрий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рот,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висуни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язик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якомога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далі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вперед і 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роби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ним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рухи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праворуч-ліворуч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торкаючись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поперемінно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куточків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рота.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81888" y="1389396"/>
            <a:ext cx="2884322" cy="7643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«Годинник»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Купить настенные часы стеклянные &amp;quot;Оранжевый смайлик&amp;quot; круглые - интернет  магазин Timer-ok (Таймер-Ок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695" y="4305592"/>
            <a:ext cx="2068336" cy="20683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75181" y="2225265"/>
            <a:ext cx="3355708" cy="180474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Язик без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напруження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почергово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впирається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в праву та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ліву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щоки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затримуючись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у кожному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положенні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на 3—5 секунд.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848144" y="1399347"/>
            <a:ext cx="2822725" cy="7643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«Хом'ячок»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201" y="4182524"/>
            <a:ext cx="1740050" cy="23144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35290" y="2225265"/>
            <a:ext cx="3774591" cy="21452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Висуни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широкий і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розслаблений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язик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. «</a:t>
            </a:r>
            <a:r>
              <a:rPr lang="ru-RU" sz="2000" b="1" dirty="0" err="1" smtClean="0">
                <a:solidFill>
                  <a:schemeClr val="accent6">
                    <a:lumMod val="75000"/>
                  </a:schemeClr>
                </a:solidFill>
              </a:rPr>
              <a:t>Розчеши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»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його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зубами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від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кінчика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до серединки, а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потім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від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серединки до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кінчика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ru-RU" sz="2000" b="1" dirty="0" err="1">
                <a:solidFill>
                  <a:schemeClr val="accent6">
                    <a:lumMod val="75000"/>
                  </a:schemeClr>
                </a:solidFill>
              </a:rPr>
              <a:t>Рахунок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: 1-2.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340875" y="1399347"/>
            <a:ext cx="2860525" cy="7643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</a:rPr>
              <a:t>«Гребінець»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15" name="Picture 2" descr="Щетка для волос Faberlic детская с зеркалом - «Очень красивый, яркий  аксессуар для детей, поместится в детскую сумочку. Есть зеркало для юных  модниц» | отзыв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9" r="19769"/>
          <a:stretch/>
        </p:blipFill>
        <p:spPr bwMode="auto">
          <a:xfrm>
            <a:off x="9509760" y="4458594"/>
            <a:ext cx="1173930" cy="176233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95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8029" y="494529"/>
            <a:ext cx="8732066" cy="6941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Гра «З’єднай схему </a:t>
            </a:r>
            <a:r>
              <a:rPr lang="ru-RU" sz="4000" b="1" dirty="0" err="1">
                <a:solidFill>
                  <a:schemeClr val="bg1"/>
                </a:solidFill>
              </a:rPr>
              <a:t>зі</a:t>
            </a:r>
            <a:r>
              <a:rPr lang="ru-RU" sz="4000" b="1" dirty="0">
                <a:solidFill>
                  <a:schemeClr val="bg1"/>
                </a:solidFill>
              </a:rPr>
              <a:t> словом»</a:t>
            </a: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875782"/>
              </p:ext>
            </p:extLst>
          </p:nvPr>
        </p:nvGraphicFramePr>
        <p:xfrm>
          <a:off x="6109460" y="2262158"/>
          <a:ext cx="2216049" cy="613410"/>
        </p:xfrm>
        <a:graphic>
          <a:graphicData uri="http://schemas.openxmlformats.org/drawingml/2006/table">
            <a:tbl>
              <a:tblPr/>
              <a:tblGrid>
                <a:gridCol w="8134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02568">
                  <a:extLst>
                    <a:ext uri="{9D8B030D-6E8A-4147-A177-3AD203B41FA5}">
                      <a16:colId xmlns="" xmlns:a16="http://schemas.microsoft.com/office/drawing/2014/main" val="1615128261"/>
                    </a:ext>
                  </a:extLst>
                </a:gridCol>
              </a:tblGrid>
              <a:tr h="5122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 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= о - </a:t>
                      </a:r>
                      <a:r>
                        <a:rPr lang="uk-UA" sz="3500" b="1" baseline="0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  </a:t>
                      </a:r>
                      <a:endParaRPr lang="uk-UA" sz="3500" b="1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Таблица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60562"/>
              </p:ext>
            </p:extLst>
          </p:nvPr>
        </p:nvGraphicFramePr>
        <p:xfrm>
          <a:off x="3434235" y="2262158"/>
          <a:ext cx="2115509" cy="701040"/>
        </p:xfrm>
        <a:graphic>
          <a:graphicData uri="http://schemas.openxmlformats.org/drawingml/2006/table">
            <a:tbl>
              <a:tblPr/>
              <a:tblGrid>
                <a:gridCol w="10586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6863">
                  <a:extLst>
                    <a:ext uri="{9D8B030D-6E8A-4147-A177-3AD203B41FA5}">
                      <a16:colId xmlns="" xmlns:a16="http://schemas.microsoft.com/office/drawing/2014/main" val="614756104"/>
                    </a:ext>
                  </a:extLst>
                </a:gridCol>
              </a:tblGrid>
              <a:tr h="632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40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- = 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40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- о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65146"/>
              </p:ext>
            </p:extLst>
          </p:nvPr>
        </p:nvGraphicFramePr>
        <p:xfrm>
          <a:off x="5221184" y="1419977"/>
          <a:ext cx="3202726" cy="613410"/>
        </p:xfrm>
        <a:graphic>
          <a:graphicData uri="http://schemas.openxmlformats.org/drawingml/2006/table">
            <a:tbl>
              <a:tblPr/>
              <a:tblGrid>
                <a:gridCol w="10554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725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4778">
                  <a:extLst>
                    <a:ext uri="{9D8B030D-6E8A-4147-A177-3AD203B41FA5}">
                      <a16:colId xmlns="" xmlns:a16="http://schemas.microsoft.com/office/drawing/2014/main" val="3369858041"/>
                    </a:ext>
                  </a:extLst>
                </a:gridCol>
              </a:tblGrid>
              <a:tr h="5122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=</a:t>
                      </a:r>
                      <a:r>
                        <a:rPr lang="uk-UA" sz="3500" b="1" baseline="0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3500" b="1" dirty="0" smtClean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о</a:t>
                      </a:r>
                      <a:endParaRPr lang="uk-UA" sz="3500" b="1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500" b="1" dirty="0" smtClean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uk-UA" sz="3500" b="1" baseline="0" dirty="0" smtClean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3500" b="1" dirty="0" smtClean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+mn-lt"/>
                          <a:ea typeface="Calibri"/>
                          <a:cs typeface="Times New Roman"/>
                        </a:rPr>
                        <a:t>о  </a:t>
                      </a:r>
                      <a:endParaRPr lang="uk-UA" sz="3500" b="1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 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45" name="Прямая со стрелкой 44"/>
          <p:cNvCxnSpPr/>
          <p:nvPr/>
        </p:nvCxnSpPr>
        <p:spPr>
          <a:xfrm flipV="1">
            <a:off x="7383780" y="2942017"/>
            <a:ext cx="114300" cy="1401383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582661"/>
              </p:ext>
            </p:extLst>
          </p:nvPr>
        </p:nvGraphicFramePr>
        <p:xfrm>
          <a:off x="8983980" y="2262158"/>
          <a:ext cx="2674620" cy="561150"/>
        </p:xfrm>
        <a:graphic>
          <a:graphicData uri="http://schemas.openxmlformats.org/drawingml/2006/table">
            <a:tbl>
              <a:tblPr/>
              <a:tblGrid>
                <a:gridCol w="10108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63767">
                  <a:extLst>
                    <a:ext uri="{9D8B030D-6E8A-4147-A177-3AD203B41FA5}">
                      <a16:colId xmlns="" xmlns:a16="http://schemas.microsoft.com/office/drawing/2014/main" val="4073286721"/>
                    </a:ext>
                  </a:extLst>
                </a:gridCol>
              </a:tblGrid>
              <a:tr h="5122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uk-UA" sz="3500" b="1" dirty="0" smtClean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о </a:t>
                      </a:r>
                      <a:endParaRPr lang="uk-UA" sz="3500" b="1" dirty="0">
                        <a:solidFill>
                          <a:srgbClr val="002060"/>
                        </a:solidFill>
                        <a:latin typeface="Cambria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500" b="1" dirty="0" smtClean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- = </a:t>
                      </a:r>
                      <a:r>
                        <a:rPr lang="uk-UA" sz="3500" b="1" dirty="0">
                          <a:solidFill>
                            <a:srgbClr val="002060"/>
                          </a:solidFill>
                          <a:latin typeface="Cambria" pitchFamily="18" charset="0"/>
                          <a:ea typeface="Calibri"/>
                          <a:cs typeface="Times New Roman"/>
                        </a:rPr>
                        <a:t>о -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48" name="Прямая со стрелкой 47"/>
          <p:cNvCxnSpPr>
            <a:endCxn id="26" idx="1"/>
          </p:cNvCxnSpPr>
          <p:nvPr/>
        </p:nvCxnSpPr>
        <p:spPr>
          <a:xfrm>
            <a:off x="2994660" y="1726682"/>
            <a:ext cx="2226524" cy="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Яблоко - красивые картинки (37 фото) • Прикольные картинки и позити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020" y="1648141"/>
            <a:ext cx="1872299" cy="1872299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расный и белый маяк дети наклейка - TenSti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440" y="3165127"/>
            <a:ext cx="1936594" cy="323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t="12788" b="13022"/>
          <a:stretch/>
        </p:blipFill>
        <p:spPr>
          <a:xfrm>
            <a:off x="2436306" y="4241453"/>
            <a:ext cx="2944085" cy="158354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cxnSp>
        <p:nvCxnSpPr>
          <p:cNvPr id="33" name="Прямая со стрелкой 32"/>
          <p:cNvCxnSpPr/>
          <p:nvPr/>
        </p:nvCxnSpPr>
        <p:spPr>
          <a:xfrm flipV="1">
            <a:off x="4526280" y="3183211"/>
            <a:ext cx="0" cy="898554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9898380" y="2945648"/>
            <a:ext cx="0" cy="898124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310" y="3755799"/>
            <a:ext cx="1985115" cy="264043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0060" y="4024283"/>
            <a:ext cx="1467617" cy="186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500" b="1" dirty="0" smtClean="0">
                <a:solidFill>
                  <a:schemeClr val="bg1"/>
                </a:solidFill>
              </a:rPr>
              <a:t>Я</a:t>
            </a:r>
            <a:endParaRPr lang="ru-RU" sz="11500" dirty="0"/>
          </a:p>
        </p:txBody>
      </p:sp>
    </p:spTree>
    <p:extLst>
      <p:ext uri="{BB962C8B-B14F-4D97-AF65-F5344CB8AC3E}">
        <p14:creationId xmlns:p14="http://schemas.microsoft.com/office/powerpoint/2010/main" val="232034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84579" y="4153646"/>
            <a:ext cx="153997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err="1" smtClean="0">
                <a:ln w="0">
                  <a:noFill/>
                </a:ln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ря</a:t>
            </a:r>
            <a:endParaRPr lang="ru-RU" sz="9600" b="1" cap="all" dirty="0">
              <a:ln w="0">
                <a:noFill/>
              </a:ln>
              <a:solidFill>
                <a:srgbClr val="00B0F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05598" y="4073703"/>
            <a:ext cx="45167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яблуко</a:t>
            </a:r>
            <a:endParaRPr lang="ru-RU" sz="9600" b="1" cap="all" dirty="0">
              <a:ln w="0">
                <a:noFill/>
              </a:ln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54565" y="1235057"/>
            <a:ext cx="16690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92D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ня</a:t>
            </a:r>
            <a:endParaRPr lang="ru-RU" sz="9600" b="1" cap="all" dirty="0">
              <a:ln w="0">
                <a:noFill/>
              </a:ln>
              <a:solidFill>
                <a:srgbClr val="92D05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26293" y="4774554"/>
            <a:ext cx="148470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err="1">
                <a:ln w="0">
                  <a:noFill/>
                </a:ln>
                <a:solidFill>
                  <a:srgbClr val="7030A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яз</a:t>
            </a:r>
            <a:endParaRPr lang="ru-RU" sz="9600" b="1" cap="all" dirty="0">
              <a:ln w="0">
                <a:noFill/>
              </a:ln>
              <a:solidFill>
                <a:srgbClr val="7030A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305075" y="2804717"/>
            <a:ext cx="415992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яструб</a:t>
            </a:r>
            <a:endParaRPr lang="ru-RU" sz="9600" b="1" cap="all" dirty="0">
              <a:ln w="0">
                <a:noFill/>
              </a:ln>
              <a:solidFill>
                <a:srgbClr val="00B05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37942" y="2600699"/>
            <a:ext cx="321113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E838BA"/>
                </a:solidFill>
                <a:ea typeface="Tahoma" panose="020B0604030504040204" pitchFamily="34" charset="0"/>
                <a:cs typeface="Arial" panose="020B0604020202020204" pitchFamily="34" charset="0"/>
              </a:rPr>
              <a:t>яйця</a:t>
            </a:r>
            <a:endParaRPr lang="ru-RU" sz="9600" b="1" cap="all" dirty="0">
              <a:ln w="0">
                <a:noFill/>
              </a:ln>
              <a:solidFill>
                <a:srgbClr val="E838BA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42079" y="4111060"/>
            <a:ext cx="302198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каяк</a:t>
            </a:r>
            <a:endParaRPr lang="ru-RU" sz="9600" b="1" cap="all" dirty="0">
              <a:ln w="0">
                <a:noFill/>
              </a:ln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228083" y="3589547"/>
            <a:ext cx="15696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err="1">
                <a:ln w="0">
                  <a:noFill/>
                </a:ln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ях</a:t>
            </a:r>
            <a:endParaRPr lang="ru-RU" sz="9600" b="1" cap="all" dirty="0">
              <a:ln w="0">
                <a:noFill/>
              </a:ln>
              <a:solidFill>
                <a:srgbClr val="00B0F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469078" y="3442290"/>
            <a:ext cx="15840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7030A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як</a:t>
            </a:r>
            <a:endParaRPr lang="ru-RU" sz="9600" b="1" cap="all" dirty="0">
              <a:ln w="0">
                <a:noFill/>
              </a:ln>
              <a:solidFill>
                <a:srgbClr val="7030A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011920" y="2316115"/>
            <a:ext cx="158248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00B0F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яв</a:t>
            </a:r>
            <a:endParaRPr lang="ru-RU" sz="9600" b="1" cap="all" dirty="0">
              <a:ln w="0">
                <a:noFill/>
              </a:ln>
              <a:solidFill>
                <a:srgbClr val="00B0F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576187" y="3604870"/>
            <a:ext cx="256833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322AD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якір</a:t>
            </a:r>
            <a:endParaRPr lang="ru-RU" sz="9600" b="1" cap="all" dirty="0">
              <a:ln w="0">
                <a:noFill/>
              </a:ln>
              <a:solidFill>
                <a:srgbClr val="322ADA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531466" y="2282480"/>
            <a:ext cx="154721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яр</a:t>
            </a:r>
            <a:endParaRPr lang="ru-RU" sz="9600" b="1" cap="all" dirty="0">
              <a:ln w="0">
                <a:noFill/>
              </a:ln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694568" y="1361545"/>
            <a:ext cx="166584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E838B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ля</a:t>
            </a:r>
            <a:endParaRPr lang="ru-RU" sz="9600" b="1" cap="all" dirty="0">
              <a:ln w="0">
                <a:noFill/>
              </a:ln>
              <a:solidFill>
                <a:srgbClr val="E838BA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445494" y="1517260"/>
            <a:ext cx="154401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err="1">
                <a:ln w="0">
                  <a:noFill/>
                </a:ln>
                <a:solidFill>
                  <a:srgbClr val="322ADA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яс</a:t>
            </a:r>
            <a:endParaRPr lang="ru-RU" sz="9600" b="1" cap="all" dirty="0">
              <a:ln w="0">
                <a:noFill/>
              </a:ln>
              <a:solidFill>
                <a:srgbClr val="322ADA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8289267" y="1405779"/>
            <a:ext cx="308449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00B0F0"/>
                </a:solidFill>
                <a:ea typeface="Tahoma" panose="020B0604030504040204" pitchFamily="34" charset="0"/>
                <a:cs typeface="Arial" panose="020B0604020202020204" pitchFamily="34" charset="0"/>
              </a:rPr>
              <a:t>баян</a:t>
            </a:r>
            <a:endParaRPr lang="ru-RU" sz="9600" b="1" cap="all" dirty="0">
              <a:ln w="0">
                <a:noFill/>
              </a:ln>
              <a:solidFill>
                <a:srgbClr val="00B0F0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383969" y="2804717"/>
            <a:ext cx="34475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моря</a:t>
            </a:r>
            <a:endParaRPr lang="ru-RU" sz="9600" b="1" cap="all" dirty="0">
              <a:ln w="0">
                <a:noFill/>
              </a:ln>
              <a:solidFill>
                <a:srgbClr val="00B05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35175" y="2055949"/>
            <a:ext cx="37625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7030A0"/>
                </a:solidFill>
                <a:ea typeface="Tahoma" panose="020B0604030504040204" pitchFamily="34" charset="0"/>
                <a:cs typeface="Arial" panose="020B0604020202020204" pitchFamily="34" charset="0"/>
              </a:rPr>
              <a:t>ягода</a:t>
            </a:r>
            <a:endParaRPr lang="ru-RU" sz="9600" b="1" cap="all" dirty="0">
              <a:ln w="0">
                <a:noFill/>
              </a:ln>
              <a:solidFill>
                <a:srgbClr val="7030A0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82076" y="1742093"/>
            <a:ext cx="196720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ям</a:t>
            </a:r>
            <a:endParaRPr lang="ru-RU" sz="9600" b="1" cap="all" dirty="0">
              <a:ln w="0">
                <a:noFill/>
              </a:ln>
              <a:solidFill>
                <a:srgbClr val="FFC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049193" y="2400415"/>
            <a:ext cx="16658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err="1">
                <a:ln w="0">
                  <a:noFill/>
                </a:ln>
                <a:solidFill>
                  <a:srgbClr val="FF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ял</a:t>
            </a:r>
            <a:endParaRPr lang="ru-RU" sz="9600" b="1" cap="all" dirty="0">
              <a:ln w="0">
                <a:noFill/>
              </a:ln>
              <a:solidFill>
                <a:srgbClr val="FF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006357" y="1355605"/>
            <a:ext cx="497822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>
                <a:ln w="0">
                  <a:noFill/>
                </a:ln>
                <a:solidFill>
                  <a:srgbClr val="7030A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переляк</a:t>
            </a:r>
            <a:endParaRPr lang="ru-RU" sz="9600" b="1" cap="all" dirty="0">
              <a:ln w="0">
                <a:noFill/>
              </a:ln>
              <a:solidFill>
                <a:srgbClr val="7030A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507740" y="3400824"/>
            <a:ext cx="172034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9600" b="1" cap="all" dirty="0" err="1">
                <a:ln w="0">
                  <a:noFill/>
                </a:ln>
                <a:solidFill>
                  <a:srgbClr val="00B05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яд</a:t>
            </a:r>
            <a:endParaRPr lang="ru-RU" sz="9600" b="1" cap="all" dirty="0">
              <a:ln w="0">
                <a:noFill/>
              </a:ln>
              <a:solidFill>
                <a:srgbClr val="00B05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Picture 2" descr="Відокремлені члени речення - це що таке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8" y="3711570"/>
            <a:ext cx="2737873" cy="311855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1726031" y="520929"/>
            <a:ext cx="8732066" cy="8400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«Словарні </a:t>
            </a:r>
            <a:r>
              <a:rPr lang="uk-UA" sz="4000" b="1" dirty="0" err="1" smtClean="0">
                <a:solidFill>
                  <a:schemeClr val="bg1"/>
                </a:solidFill>
              </a:rPr>
              <a:t>доганялки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9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250"/>
                            </p:stCondLst>
                            <p:childTnLst>
                              <p:par>
                                <p:cTn id="4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750"/>
                            </p:stCondLst>
                            <p:childTnLst>
                              <p:par>
                                <p:cTn id="5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250"/>
                            </p:stCondLst>
                            <p:childTnLst>
                              <p:par>
                                <p:cTn id="7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750"/>
                            </p:stCondLst>
                            <p:childTnLst>
                              <p:par>
                                <p:cTn id="8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45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6250"/>
                            </p:stCondLst>
                            <p:childTnLst>
                              <p:par>
                                <p:cTn id="9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9750"/>
                            </p:stCondLst>
                            <p:childTnLst>
                              <p:par>
                                <p:cTn id="10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75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3250"/>
                            </p:stCondLst>
                            <p:childTnLst>
                              <p:par>
                                <p:cTn id="11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7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6750"/>
                            </p:stCondLst>
                            <p:childTnLst>
                              <p:par>
                                <p:cTn id="13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75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0250"/>
                            </p:stCondLst>
                            <p:childTnLst>
                              <p:par>
                                <p:cTn id="14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3750"/>
                            </p:stCondLst>
                            <p:childTnLst>
                              <p:par>
                                <p:cTn id="15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5500"/>
                            </p:stCondLst>
                            <p:childTnLst>
                              <p:par>
                                <p:cTn id="1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7250"/>
                            </p:stCondLst>
                            <p:childTnLst>
                              <p:par>
                                <p:cTn id="16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9000"/>
                            </p:stCondLst>
                            <p:childTnLst>
                              <p:par>
                                <p:cTn id="1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750"/>
                            </p:stCondLst>
                            <p:childTnLst>
                              <p:par>
                                <p:cTn id="17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1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4250"/>
                            </p:stCondLst>
                            <p:childTnLst>
                              <p:par>
                                <p:cTn id="19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1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7750"/>
                            </p:stCondLst>
                            <p:childTnLst>
                              <p:par>
                                <p:cTn id="20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1250"/>
                            </p:stCondLst>
                            <p:childTnLst>
                              <p:par>
                                <p:cTn id="21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3000"/>
                            </p:stCondLst>
                            <p:childTnLst>
                              <p:par>
                                <p:cTn id="2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4750"/>
                            </p:stCondLst>
                            <p:childTnLst>
                              <p:par>
                                <p:cTn id="22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6500"/>
                            </p:stCondLst>
                            <p:childTnLst>
                              <p:par>
                                <p:cTn id="2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8250"/>
                            </p:stCondLst>
                            <p:childTnLst>
                              <p:par>
                                <p:cTn id="23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1750"/>
                            </p:stCondLst>
                            <p:childTnLst>
                              <p:par>
                                <p:cTn id="25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  <p:bldP spid="6" grpId="1"/>
      <p:bldP spid="7" grpId="0"/>
      <p:bldP spid="7" grpId="1"/>
      <p:bldP spid="9" grpId="0"/>
      <p:bldP spid="9" grpId="1"/>
      <p:bldP spid="10" grpId="0"/>
      <p:bldP spid="10" grpId="1"/>
      <p:bldP spid="13" grpId="0"/>
      <p:bldP spid="13" grpId="1"/>
      <p:bldP spid="19" grpId="0"/>
      <p:bldP spid="19" grpId="1"/>
      <p:bldP spid="28" grpId="0"/>
      <p:bldP spid="28" grpId="1"/>
      <p:bldP spid="29" grpId="0"/>
      <p:bldP spid="29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22" grpId="0"/>
      <p:bldP spid="22" grpId="1"/>
      <p:bldP spid="23" grpId="0"/>
      <p:bldP spid="23" grpId="1"/>
      <p:bldP spid="24" grpId="0"/>
      <p:bldP spid="24" grpId="1"/>
      <p:bldP spid="39" grpId="0"/>
      <p:bldP spid="39" grpId="1"/>
      <p:bldP spid="40" grpId="0"/>
      <p:bldP spid="4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1698245" y="440043"/>
            <a:ext cx="8756193" cy="73724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 текст. Придумай заголовок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0303" y="1205219"/>
            <a:ext cx="9818167" cy="526297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61950"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У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Ромàсевому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садку ростуть яблуні. І вродили там тільки яблука. А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Ромасеві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закортіло грушки. Підійшов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Ромась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до тину. Почав перелазити у сусідній садок до Петрика. Там жовтіли груші.</a:t>
            </a:r>
          </a:p>
          <a:p>
            <a:pPr indent="361950"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Раптом зачепився за гвіздок. А штанці дир-р! — </a:t>
            </a:r>
            <a:endParaRPr lang="uk-UA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indent="361950" algn="just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і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розірвалися.</a:t>
            </a:r>
          </a:p>
          <a:p>
            <a:pPr indent="361950"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Де не взявся Петрик. А в руках у нього соковита грушка.</a:t>
            </a:r>
          </a:p>
          <a:p>
            <a:pPr indent="361950"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Ромасю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, — каже Петрик, — хочеш, я тебе </a:t>
            </a:r>
            <a:endParaRPr lang="uk-UA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indent="361950" algn="just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грушкою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пригощу, а ти мене — яблуком?..</a:t>
            </a:r>
          </a:p>
          <a:p>
            <a:pPr indent="361950"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Сидить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Ромась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на лавочці, тримає грушу та й думає: </a:t>
            </a:r>
            <a:endParaRPr lang="uk-UA" sz="2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indent="361950" algn="just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І чому я так, як Петрик, не здогадався зробити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?»</a:t>
            </a:r>
          </a:p>
          <a:p>
            <a:pPr indent="361950" algn="just"/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                                         За </a:t>
            </a:r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Наталею </a:t>
            </a:r>
            <a:r>
              <a:rPr lang="uk-UA" sz="2800" b="1" dirty="0" err="1">
                <a:solidFill>
                  <a:schemeClr val="accent2">
                    <a:lumMod val="75000"/>
                  </a:schemeClr>
                </a:solidFill>
              </a:rPr>
              <a:t>Лапікурою</a:t>
            </a:r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6632" t="20349" r="29385" b="17529"/>
          <a:stretch/>
        </p:blipFill>
        <p:spPr>
          <a:xfrm>
            <a:off x="10125740" y="2778568"/>
            <a:ext cx="1986250" cy="2894029"/>
          </a:xfrm>
          <a:prstGeom prst="rect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="" xmlns:a16="http://schemas.microsoft.com/office/drawing/2014/main" id="{A8843D0B-B52C-D1CE-E012-809FBE2B958D}"/>
              </a:ext>
            </a:extLst>
          </p:cNvPr>
          <p:cNvSpPr/>
          <p:nvPr/>
        </p:nvSpPr>
        <p:spPr>
          <a:xfrm>
            <a:off x="2652639" y="4351059"/>
            <a:ext cx="401130" cy="2991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35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698245" y="5966460"/>
            <a:ext cx="155930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121947" y="5966460"/>
            <a:ext cx="351913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58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Робота зі скоромовкою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7168"/>
            <a:ext cx="4006213" cy="400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46735" y="1797168"/>
            <a:ext cx="3834325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Ярослав і </a:t>
            </a:r>
            <a:r>
              <a:rPr lang="ru-RU" sz="2400" b="1" dirty="0" smtClean="0">
                <a:solidFill>
                  <a:schemeClr val="bg1"/>
                </a:solidFill>
              </a:rPr>
              <a:t>Ярослава</a:t>
            </a:r>
            <a:r>
              <a:rPr lang="ru-RU" sz="2400" b="1" dirty="0">
                <a:solidFill>
                  <a:schemeClr val="bg1"/>
                </a:solidFill>
              </a:rPr>
              <a:t/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err="1" smtClean="0">
                <a:solidFill>
                  <a:schemeClr val="bg1"/>
                </a:solidFill>
              </a:rPr>
              <a:t>Оселились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в </a:t>
            </a:r>
            <a:r>
              <a:rPr lang="ru-RU" sz="2400" b="1" dirty="0" err="1" smtClean="0">
                <a:solidFill>
                  <a:schemeClr val="bg1"/>
                </a:solidFill>
              </a:rPr>
              <a:t>Яготині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В </a:t>
            </a:r>
            <a:r>
              <a:rPr lang="ru-RU" sz="2400" b="1" dirty="0" err="1" smtClean="0">
                <a:solidFill>
                  <a:schemeClr val="bg1"/>
                </a:solidFill>
              </a:rPr>
              <a:t>Яготині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живуть</a:t>
            </a:r>
            <a:r>
              <a:rPr lang="ru-RU" sz="2400" b="1" dirty="0">
                <a:solidFill>
                  <a:schemeClr val="bg1"/>
                </a:solidFill>
              </a:rPr>
              <a:t> славно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Ярослав і </a:t>
            </a:r>
            <a:r>
              <a:rPr lang="ru-RU" sz="2400" b="1" dirty="0" smtClean="0">
                <a:solidFill>
                  <a:schemeClr val="bg1"/>
                </a:solidFill>
              </a:rPr>
              <a:t>Ярослава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46735" y="3489782"/>
            <a:ext cx="3834326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2563" indent="-182563">
              <a:buFont typeface="Wingdings" panose="05000000000000000000" pitchFamily="2" charset="2"/>
              <a:buChar char="§"/>
            </a:pPr>
            <a:r>
              <a:rPr lang="ru-RU" sz="2400" b="1" dirty="0" err="1" smtClean="0">
                <a:solidFill>
                  <a:srgbClr val="0070C0"/>
                </a:solidFill>
              </a:rPr>
              <a:t>Які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власні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назви</a:t>
            </a:r>
            <a:r>
              <a:rPr lang="ru-RU" sz="2400" b="1" dirty="0" smtClean="0">
                <a:solidFill>
                  <a:srgbClr val="0070C0"/>
                </a:solidFill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</a:rPr>
              <a:t>зустрілися</a:t>
            </a:r>
            <a:r>
              <a:rPr lang="ru-RU" sz="2400" b="1" dirty="0" smtClean="0">
                <a:solidFill>
                  <a:srgbClr val="0070C0"/>
                </a:solidFill>
              </a:rPr>
              <a:t> в </a:t>
            </a:r>
            <a:r>
              <a:rPr lang="ru-RU" sz="2400" b="1" dirty="0" err="1" smtClean="0">
                <a:solidFill>
                  <a:srgbClr val="0070C0"/>
                </a:solidFill>
              </a:rPr>
              <a:t>скоромовці</a:t>
            </a:r>
            <a:r>
              <a:rPr lang="ru-RU" sz="2400" b="1" dirty="0" smtClean="0">
                <a:solidFill>
                  <a:srgbClr val="0070C0"/>
                </a:solidFill>
              </a:rPr>
              <a:t>?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uk-UA" sz="2400" b="1" dirty="0" smtClean="0">
                <a:solidFill>
                  <a:srgbClr val="0070C0"/>
                </a:solidFill>
              </a:rPr>
              <a:t>Де стоїть буква Я в цих словах? 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uk-UA" sz="2400" b="1" dirty="0" smtClean="0">
                <a:solidFill>
                  <a:srgbClr val="0070C0"/>
                </a:solidFill>
              </a:rPr>
              <a:t>Скільки звуків вона позначає?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D:\Картинки до тестів\Людина\Малят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028" y="1739401"/>
            <a:ext cx="2676144" cy="3066288"/>
          </a:xfrm>
          <a:prstGeom prst="round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987028" y="5076347"/>
            <a:ext cx="1150418" cy="102155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rgbClr val="0070C0"/>
                </a:solidFill>
              </a:rPr>
              <a:t>= </a:t>
            </a:r>
            <a:r>
              <a:rPr lang="ru-RU" sz="5400" b="1" dirty="0" smtClean="0">
                <a:solidFill>
                  <a:srgbClr val="FF0000"/>
                </a:solidFill>
              </a:rPr>
              <a:t>о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1027" name="Picture 3" descr="D:\1 клас\1. Навчання грамоти\1 УРОКИ 2023\1 Читання\2024-02-10_1405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355" y="4854705"/>
            <a:ext cx="1667267" cy="1661291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99754" y="1603928"/>
            <a:ext cx="4699688" cy="43926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уроці читання ми познайомимось з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великою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друкованою буквою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«я»</a:t>
            </a:r>
            <a:r>
              <a:rPr lang="uk-UA" sz="2800" dirty="0" smtClean="0"/>
              <a:t>.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удосконалювати вміння читати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та речення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працювати з 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прочитаним твором. </a:t>
            </a:r>
          </a:p>
          <a:p>
            <a:pPr algn="ctr"/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Напишемо диктант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817109" y="57528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61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45802" y="548616"/>
            <a:ext cx="9224991" cy="7834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785600" y="1479101"/>
            <a:ext cx="1117388" cy="132343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8000" b="1" dirty="0" smtClean="0">
                <a:solidFill>
                  <a:srgbClr val="FF0000"/>
                </a:solidFill>
              </a:rPr>
              <a:t>Я</a:t>
            </a:r>
            <a:endParaRPr lang="ru-RU" sz="80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12009" y="2922124"/>
            <a:ext cx="2830345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6000" b="1" dirty="0" smtClean="0">
                <a:solidFill>
                  <a:srgbClr val="FF0000"/>
                </a:solidFill>
              </a:rPr>
              <a:t>я</a:t>
            </a:r>
            <a:r>
              <a:rPr lang="uk-UA" sz="6000" b="1" dirty="0" smtClean="0">
                <a:solidFill>
                  <a:srgbClr val="0070C0"/>
                </a:solidFill>
              </a:rPr>
              <a:t>блун</a:t>
            </a:r>
            <a:r>
              <a:rPr lang="uk-UA" sz="6000" b="1" dirty="0" smtClean="0">
                <a:solidFill>
                  <a:srgbClr val="FF0000"/>
                </a:solidFill>
              </a:rPr>
              <a:t>я</a:t>
            </a:r>
            <a:endParaRPr lang="ru-RU" sz="60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039993" y="1632988"/>
            <a:ext cx="1538921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6000" b="1" dirty="0" smtClean="0">
                <a:solidFill>
                  <a:srgbClr val="0070C0"/>
                </a:solidFill>
              </a:rPr>
              <a:t>= </a:t>
            </a:r>
            <a:r>
              <a:rPr lang="uk-UA" sz="6000" b="1" dirty="0" smtClean="0">
                <a:solidFill>
                  <a:srgbClr val="FF0000"/>
                </a:solidFill>
              </a:rPr>
              <a:t>а</a:t>
            </a:r>
            <a:endParaRPr lang="ru-RU" sz="6000" b="1" dirty="0">
              <a:solidFill>
                <a:srgbClr val="0070C0"/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5787432" y="3768256"/>
            <a:ext cx="595754" cy="628346"/>
          </a:xfrm>
          <a:prstGeom prst="straightConnector1">
            <a:avLst/>
          </a:prstGeom>
          <a:ln w="571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8387233" y="3768256"/>
            <a:ext cx="455235" cy="628346"/>
          </a:xfrm>
          <a:prstGeom prst="straightConnector1">
            <a:avLst/>
          </a:prstGeom>
          <a:ln w="571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1746"/>
            <a:ext cx="4352081" cy="435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Прямая со стрелкой 20"/>
          <p:cNvCxnSpPr/>
          <p:nvPr/>
        </p:nvCxnSpPr>
        <p:spPr>
          <a:xfrm flipV="1">
            <a:off x="8069690" y="2146465"/>
            <a:ext cx="772664" cy="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5235078" y="4512655"/>
            <a:ext cx="1965822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6000" b="1" dirty="0" smtClean="0">
                <a:solidFill>
                  <a:srgbClr val="0070C0"/>
                </a:solidFill>
              </a:rPr>
              <a:t>[й </a:t>
            </a:r>
            <a:r>
              <a:rPr lang="uk-UA" sz="6000" b="1" dirty="0" smtClean="0">
                <a:solidFill>
                  <a:srgbClr val="FF0000"/>
                </a:solidFill>
              </a:rPr>
              <a:t>а</a:t>
            </a:r>
            <a:r>
              <a:rPr lang="uk-UA" sz="6000" b="1" dirty="0" smtClean="0">
                <a:solidFill>
                  <a:srgbClr val="0070C0"/>
                </a:solidFill>
              </a:rPr>
              <a:t>]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902988" y="4512654"/>
            <a:ext cx="1965822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6000" b="1" dirty="0" smtClean="0">
                <a:solidFill>
                  <a:srgbClr val="0070C0"/>
                </a:solidFill>
              </a:rPr>
              <a:t>[</a:t>
            </a:r>
            <a:r>
              <a:rPr lang="uk-UA" sz="6000" b="1" dirty="0" smtClean="0">
                <a:solidFill>
                  <a:srgbClr val="FF0000"/>
                </a:solidFill>
              </a:rPr>
              <a:t>а</a:t>
            </a:r>
            <a:r>
              <a:rPr lang="uk-UA" sz="6000" b="1" dirty="0" smtClean="0">
                <a:solidFill>
                  <a:srgbClr val="0070C0"/>
                </a:solidFill>
              </a:rPr>
              <a:t>]</a:t>
            </a:r>
            <a:endParaRPr lang="ru-RU" sz="6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52641</TotalTime>
  <Words>1023</Words>
  <Application>Microsoft Office PowerPoint</Application>
  <PresentationFormat>Произвольный</PresentationFormat>
  <Paragraphs>210</Paragraphs>
  <Slides>24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3313</cp:revision>
  <dcterms:created xsi:type="dcterms:W3CDTF">2018-01-05T16:38:53Z</dcterms:created>
  <dcterms:modified xsi:type="dcterms:W3CDTF">2024-02-11T17:04:47Z</dcterms:modified>
</cp:coreProperties>
</file>