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1004" r:id="rId3"/>
    <p:sldId id="1005" r:id="rId4"/>
    <p:sldId id="1013" r:id="rId5"/>
    <p:sldId id="1012" r:id="rId6"/>
    <p:sldId id="1011" r:id="rId7"/>
    <p:sldId id="1000" r:id="rId8"/>
    <p:sldId id="1008" r:id="rId9"/>
    <p:sldId id="976" r:id="rId10"/>
    <p:sldId id="1009" r:id="rId11"/>
    <p:sldId id="1010" r:id="rId12"/>
    <p:sldId id="1014" r:id="rId13"/>
    <p:sldId id="1015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силь Цупа" initials="ВЦ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295FFF"/>
    <a:srgbClr val="FF66FF"/>
    <a:srgbClr val="CC00CC"/>
    <a:srgbClr val="78B64E"/>
    <a:srgbClr val="F5F6F9"/>
    <a:srgbClr val="F7F8FB"/>
    <a:srgbClr val="FCFCFE"/>
    <a:srgbClr val="F0F2F6"/>
    <a:srgbClr val="2F3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7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38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358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358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14.02.2024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14.02.2024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14.02.2024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3.emf"/><Relationship Id="rId12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7.png"/><Relationship Id="rId5" Type="http://schemas.openxmlformats.org/officeDocument/2006/relationships/image" Target="../media/image12.emf"/><Relationship Id="rId10" Type="http://schemas.openxmlformats.org/officeDocument/2006/relationships/image" Target="../media/image16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01486" y="4285521"/>
            <a:ext cx="10156371" cy="16004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Удосконалення </a:t>
            </a:r>
            <a:r>
              <a:rPr lang="ru-RU" sz="4400" b="1" dirty="0" err="1">
                <a:solidFill>
                  <a:schemeClr val="bg1"/>
                </a:solidFill>
              </a:rPr>
              <a:t>вміння</a:t>
            </a:r>
            <a:r>
              <a:rPr lang="ru-RU" sz="4400" b="1" dirty="0">
                <a:solidFill>
                  <a:schemeClr val="bg1"/>
                </a:solidFill>
              </a:rPr>
              <a:t> </a:t>
            </a:r>
            <a:r>
              <a:rPr lang="ru-RU" sz="4400" b="1" dirty="0" err="1">
                <a:solidFill>
                  <a:schemeClr val="bg1"/>
                </a:solidFill>
              </a:rPr>
              <a:t>писати</a:t>
            </a:r>
            <a:r>
              <a:rPr lang="ru-RU" sz="4400" b="1" dirty="0">
                <a:solidFill>
                  <a:schemeClr val="bg1"/>
                </a:solidFill>
              </a:rPr>
              <a:t> </a:t>
            </a:r>
            <a:r>
              <a:rPr lang="ru-RU" sz="4400" b="1" dirty="0" smtClean="0">
                <a:solidFill>
                  <a:schemeClr val="bg1"/>
                </a:solidFill>
              </a:rPr>
              <a:t>слова </a:t>
            </a:r>
          </a:p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і </a:t>
            </a:r>
            <a:r>
              <a:rPr lang="ru-RU" sz="4400" b="1" dirty="0" err="1">
                <a:solidFill>
                  <a:schemeClr val="bg1"/>
                </a:solidFill>
              </a:rPr>
              <a:t>речення</a:t>
            </a:r>
            <a:r>
              <a:rPr lang="ru-RU" sz="4400" b="1" dirty="0">
                <a:solidFill>
                  <a:schemeClr val="bg1"/>
                </a:solidFill>
              </a:rPr>
              <a:t> з </a:t>
            </a:r>
            <a:r>
              <a:rPr lang="ru-RU" sz="4400" b="1" dirty="0" err="1" smtClean="0">
                <a:solidFill>
                  <a:schemeClr val="bg1"/>
                </a:solidFill>
              </a:rPr>
              <a:t>вивченими</a:t>
            </a:r>
            <a:r>
              <a:rPr lang="ru-RU" sz="4400" b="1" dirty="0" smtClean="0">
                <a:solidFill>
                  <a:schemeClr val="bg1"/>
                </a:solidFill>
              </a:rPr>
              <a:t> буквами</a:t>
            </a:r>
            <a:r>
              <a:rPr lang="ru-RU" sz="4400" b="1" dirty="0" smtClean="0">
                <a:solidFill>
                  <a:schemeClr val="bg1"/>
                </a:solidFill>
              </a:rPr>
              <a:t> </a:t>
            </a:r>
            <a:endParaRPr lang="en-US" sz="4400" b="1" dirty="0" smtClean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93774" y="1278095"/>
            <a:ext cx="3343597" cy="2009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Навчання грамоти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Письмо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Букварний </a:t>
            </a:r>
            <a:r>
              <a:rPr lang="uk-UA" sz="2800" b="1" dirty="0">
                <a:solidFill>
                  <a:schemeClr val="bg1"/>
                </a:solidFill>
              </a:rPr>
              <a:t>період</a:t>
            </a:r>
            <a:endParaRPr lang="ru-RU" sz="28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 74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Картинки до тестів\!!!!Эсмира_512х512\_free_2024-01-13-17-43-46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255" y="1088136"/>
            <a:ext cx="2924774" cy="2924774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5" t="17456" r="43871" b="65756"/>
          <a:stretch/>
        </p:blipFill>
        <p:spPr>
          <a:xfrm>
            <a:off x="2992870" y="3554659"/>
            <a:ext cx="8820000" cy="2077547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880946" y="645972"/>
            <a:ext cx="10114156" cy="8123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>
                <a:solidFill>
                  <a:schemeClr val="bg1"/>
                </a:solidFill>
              </a:rPr>
              <a:t>Спиши</a:t>
            </a:r>
            <a:r>
              <a:rPr lang="uk-UA" sz="4000" b="1" dirty="0">
                <a:solidFill>
                  <a:schemeClr val="bg1"/>
                </a:solidFill>
              </a:rPr>
              <a:t> </a:t>
            </a:r>
            <a:r>
              <a:rPr lang="uk-UA" sz="4000" b="1" dirty="0" smtClean="0">
                <a:solidFill>
                  <a:schemeClr val="bg1"/>
                </a:solidFill>
              </a:rPr>
              <a:t>речення. Дай </a:t>
            </a:r>
            <a:r>
              <a:rPr lang="uk-UA" sz="4000" b="1" dirty="0">
                <a:solidFill>
                  <a:schemeClr val="bg1"/>
                </a:solidFill>
              </a:rPr>
              <a:t>відповідь на питання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88" t="46462" r="351" b="34815"/>
          <a:stretch/>
        </p:blipFill>
        <p:spPr>
          <a:xfrm>
            <a:off x="3401285" y="3452357"/>
            <a:ext cx="2112051" cy="134306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6" t="46465" r="44589" b="37104"/>
          <a:stretch/>
        </p:blipFill>
        <p:spPr>
          <a:xfrm>
            <a:off x="5513336" y="3452357"/>
            <a:ext cx="5855855" cy="115706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04" t="46465" r="8561" b="37104"/>
          <a:stretch/>
        </p:blipFill>
        <p:spPr>
          <a:xfrm>
            <a:off x="3404092" y="4422279"/>
            <a:ext cx="4573841" cy="11570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46" y="1492223"/>
            <a:ext cx="2111924" cy="22707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899" y="1498779"/>
            <a:ext cx="1382170" cy="2051555"/>
          </a:xfrm>
          <a:prstGeom prst="rect">
            <a:avLst/>
          </a:prstGeom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393536" y="1845430"/>
            <a:ext cx="5029955" cy="1077218"/>
          </a:xfrm>
          <a:prstGeom prst="rect">
            <a:avLst/>
          </a:prstGeom>
          <a:ln w="38100">
            <a:solidFill>
              <a:srgbClr val="0070C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Черешні</a:t>
            </a:r>
            <a:r>
              <a:rPr lang="ru-RU" sz="32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корисні</a:t>
            </a:r>
            <a:r>
              <a:rPr lang="ru-RU" sz="32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. А </a:t>
            </a:r>
            <a:r>
              <a:rPr lang="ru-RU" sz="3200" b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чипси</a:t>
            </a:r>
            <a:r>
              <a:rPr lang="ru-RU" sz="32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?  </a:t>
            </a:r>
            <a:r>
              <a:rPr lang="ru-RU" sz="3200" b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Чипси</a:t>
            </a:r>
            <a:r>
              <a:rPr lang="ru-RU" sz="32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 – …</a:t>
            </a:r>
            <a:endParaRPr lang="ru-RU" sz="32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834916" y="2306495"/>
            <a:ext cx="4149248" cy="584775"/>
          </a:xfrm>
          <a:prstGeom prst="rect">
            <a:avLst/>
          </a:prstGeom>
          <a:ln w="3810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rgbClr val="0070C0"/>
                </a:solidFill>
                <a:cs typeface="Arial" panose="020B0604020202020204" pitchFamily="34" charset="0"/>
              </a:rPr>
              <a:t>Чипси</a:t>
            </a:r>
            <a:r>
              <a:rPr lang="ru-RU" sz="32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– </a:t>
            </a:r>
            <a:r>
              <a:rPr lang="ru-RU" sz="3200" b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шкідливі</a:t>
            </a:r>
            <a:r>
              <a:rPr lang="ru-RU" sz="3200" b="1" dirty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1" name="Picture 2" descr="D:\Картинки до тестів\Людина\Дівча з олівцем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11" y="4330080"/>
            <a:ext cx="2583430" cy="2289539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12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8" t="-1" r="51333" b="73556"/>
          <a:stretch/>
        </p:blipFill>
        <p:spPr>
          <a:xfrm>
            <a:off x="828000" y="2992906"/>
            <a:ext cx="7524000" cy="3272622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855182" y="362073"/>
            <a:ext cx="8732066" cy="6829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Спиши </a:t>
            </a:r>
            <a:r>
              <a:rPr lang="ru-RU" sz="4000" b="1" dirty="0" err="1">
                <a:solidFill>
                  <a:schemeClr val="bg1"/>
                </a:solidFill>
              </a:rPr>
              <a:t>речення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89420" y="1339856"/>
            <a:ext cx="6064523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70C0"/>
                </a:solidFill>
                <a:cs typeface="Arial" panose="020B0604020202020204" pitchFamily="34" charset="0"/>
              </a:rPr>
              <a:t>Яків посадив </a:t>
            </a:r>
            <a:r>
              <a:rPr lang="ru-RU" sz="4400" b="1" dirty="0" err="1">
                <a:solidFill>
                  <a:srgbClr val="0070C0"/>
                </a:solidFill>
                <a:cs typeface="Arial" panose="020B0604020202020204" pitchFamily="34" charset="0"/>
              </a:rPr>
              <a:t>яблуньку</a:t>
            </a:r>
            <a:r>
              <a:rPr lang="ru-RU" sz="4400" b="1" dirty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</a:p>
          <a:p>
            <a:r>
              <a:rPr lang="ru-RU" sz="4400" b="1" dirty="0" err="1">
                <a:solidFill>
                  <a:srgbClr val="0070C0"/>
                </a:solidFill>
                <a:cs typeface="Arial" panose="020B0604020202020204" pitchFamily="34" charset="0"/>
              </a:rPr>
              <a:t>Яринка</a:t>
            </a:r>
            <a:r>
              <a:rPr lang="ru-RU" sz="4400" b="1" dirty="0">
                <a:solidFill>
                  <a:srgbClr val="0070C0"/>
                </a:solidFill>
                <a:cs typeface="Arial" panose="020B0604020202020204" pitchFamily="34" charset="0"/>
              </a:rPr>
              <a:t> полила</a:t>
            </a:r>
            <a:r>
              <a:rPr lang="ru-RU" sz="4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ru-RU" sz="44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4" t="40796" r="44495" b="44539"/>
          <a:stretch/>
        </p:blipFill>
        <p:spPr>
          <a:xfrm>
            <a:off x="775471" y="3132000"/>
            <a:ext cx="7058204" cy="1188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4" t="44452" r="76939" b="47543"/>
          <a:stretch/>
        </p:blipFill>
        <p:spPr>
          <a:xfrm>
            <a:off x="3521156" y="4392000"/>
            <a:ext cx="2196000" cy="648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5" t="38487" r="26624" b="42543"/>
          <a:stretch/>
        </p:blipFill>
        <p:spPr>
          <a:xfrm>
            <a:off x="950102" y="3921400"/>
            <a:ext cx="2396423" cy="1536622"/>
          </a:xfrm>
          <a:prstGeom prst="rect">
            <a:avLst/>
          </a:prstGeom>
        </p:spPr>
      </p:pic>
      <p:pic>
        <p:nvPicPr>
          <p:cNvPr id="3074" name="Picture 2" descr="мальчик поливает дерево. школьник поливает дерево из цветного полива.  Иллюстрация штока - иллюстрации насчитывающей полив, плоско: 27929251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8" r="9677"/>
          <a:stretch/>
        </p:blipFill>
        <p:spPr bwMode="auto">
          <a:xfrm>
            <a:off x="8639393" y="2969611"/>
            <a:ext cx="2520000" cy="3319211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469678" y="1318681"/>
            <a:ext cx="3689715" cy="8309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Побудуй звукові схеми слів </a:t>
            </a:r>
            <a:r>
              <a:rPr lang="uk-UA" sz="2400" b="1" i="1" dirty="0" smtClean="0">
                <a:solidFill>
                  <a:schemeClr val="bg1"/>
                </a:solidFill>
                <a:cs typeface="Arial" panose="020B0604020202020204" pitchFamily="34" charset="0"/>
              </a:rPr>
              <a:t>Яків </a:t>
            </a:r>
            <a:r>
              <a:rPr lang="uk-UA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і </a:t>
            </a:r>
            <a:r>
              <a:rPr lang="uk-UA" sz="2400" b="1" i="1" dirty="0" smtClean="0">
                <a:solidFill>
                  <a:schemeClr val="bg1"/>
                </a:solidFill>
                <a:cs typeface="Arial" panose="020B0604020202020204" pitchFamily="34" charset="0"/>
              </a:rPr>
              <a:t>яблуньку.</a:t>
            </a:r>
            <a:endParaRPr lang="uk-UA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Минус 9"/>
          <p:cNvSpPr/>
          <p:nvPr/>
        </p:nvSpPr>
        <p:spPr>
          <a:xfrm>
            <a:off x="1128804" y="3028466"/>
            <a:ext cx="368737" cy="229996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инус 10"/>
          <p:cNvSpPr/>
          <p:nvPr/>
        </p:nvSpPr>
        <p:spPr>
          <a:xfrm>
            <a:off x="1781599" y="2988252"/>
            <a:ext cx="390710" cy="268072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1552582" y="2988252"/>
            <a:ext cx="194335" cy="225541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2194641" y="3017747"/>
            <a:ext cx="194335" cy="225541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Минус 13"/>
          <p:cNvSpPr/>
          <p:nvPr/>
        </p:nvSpPr>
        <p:spPr>
          <a:xfrm>
            <a:off x="2415818" y="2945455"/>
            <a:ext cx="368737" cy="229996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Минус 14"/>
          <p:cNvSpPr/>
          <p:nvPr/>
        </p:nvSpPr>
        <p:spPr>
          <a:xfrm>
            <a:off x="1128804" y="2917545"/>
            <a:ext cx="368737" cy="229996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Минус 15"/>
          <p:cNvSpPr/>
          <p:nvPr/>
        </p:nvSpPr>
        <p:spPr>
          <a:xfrm>
            <a:off x="1792686" y="2918512"/>
            <a:ext cx="368737" cy="229996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Минус 16"/>
          <p:cNvSpPr/>
          <p:nvPr/>
        </p:nvSpPr>
        <p:spPr>
          <a:xfrm>
            <a:off x="5139716" y="3204284"/>
            <a:ext cx="368737" cy="229996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5527662" y="3187473"/>
            <a:ext cx="194335" cy="225541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>
            <a:off x="7469677" y="3201626"/>
            <a:ext cx="194335" cy="225541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Минус 22"/>
          <p:cNvSpPr/>
          <p:nvPr/>
        </p:nvSpPr>
        <p:spPr>
          <a:xfrm>
            <a:off x="5761129" y="3079250"/>
            <a:ext cx="390710" cy="268072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Минус 23"/>
          <p:cNvSpPr/>
          <p:nvPr/>
        </p:nvSpPr>
        <p:spPr>
          <a:xfrm>
            <a:off x="6151839" y="3098795"/>
            <a:ext cx="368737" cy="229996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узел 24"/>
          <p:cNvSpPr/>
          <p:nvPr/>
        </p:nvSpPr>
        <p:spPr>
          <a:xfrm>
            <a:off x="6538955" y="3180590"/>
            <a:ext cx="194335" cy="225541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Минус 25"/>
          <p:cNvSpPr/>
          <p:nvPr/>
        </p:nvSpPr>
        <p:spPr>
          <a:xfrm>
            <a:off x="6733290" y="3070248"/>
            <a:ext cx="390710" cy="268072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Минус 26"/>
          <p:cNvSpPr/>
          <p:nvPr/>
        </p:nvSpPr>
        <p:spPr>
          <a:xfrm>
            <a:off x="5128629" y="3073679"/>
            <a:ext cx="390710" cy="268072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Минус 27"/>
          <p:cNvSpPr/>
          <p:nvPr/>
        </p:nvSpPr>
        <p:spPr>
          <a:xfrm>
            <a:off x="6749060" y="3185682"/>
            <a:ext cx="390710" cy="268072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Минус 29"/>
          <p:cNvSpPr/>
          <p:nvPr/>
        </p:nvSpPr>
        <p:spPr>
          <a:xfrm>
            <a:off x="7080889" y="3070248"/>
            <a:ext cx="390710" cy="268072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27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83158" y="494529"/>
            <a:ext cx="8732066" cy="9328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«Мікрофон»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43943" y="2010063"/>
            <a:ext cx="5496597" cy="36933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600" b="1" dirty="0" smtClean="0">
                <a:solidFill>
                  <a:srgbClr val="FFFF00"/>
                </a:solidFill>
              </a:rPr>
              <a:t>Пригадай завдання уроку</a:t>
            </a:r>
          </a:p>
          <a:p>
            <a:r>
              <a:rPr lang="uk-UA" sz="2600" b="1" dirty="0" smtClean="0">
                <a:solidFill>
                  <a:srgbClr val="FFFF00"/>
                </a:solidFill>
              </a:rPr>
              <a:t>- розповідали про звуки й букви;</a:t>
            </a:r>
          </a:p>
          <a:p>
            <a:pPr marL="271463" indent="-271463">
              <a:buFontTx/>
              <a:buChar char="-"/>
            </a:pPr>
            <a:r>
              <a:rPr lang="uk-UA" sz="2600" b="1" dirty="0" smtClean="0">
                <a:solidFill>
                  <a:srgbClr val="FFFF00"/>
                </a:solidFill>
              </a:rPr>
              <a:t>читали букви по абетці;</a:t>
            </a:r>
          </a:p>
          <a:p>
            <a:pPr marL="271463" indent="-271463">
              <a:buFontTx/>
              <a:buChar char="-"/>
            </a:pPr>
            <a:r>
              <a:rPr lang="uk-UA" sz="2600" b="1" dirty="0" smtClean="0">
                <a:solidFill>
                  <a:srgbClr val="FFFF00"/>
                </a:solidFill>
              </a:rPr>
              <a:t>записували малюнковий диктант;</a:t>
            </a:r>
          </a:p>
          <a:p>
            <a:pPr marL="271463" indent="-271463">
              <a:buFontTx/>
              <a:buChar char="-"/>
            </a:pPr>
            <a:r>
              <a:rPr lang="uk-UA" sz="2600" b="1" dirty="0" smtClean="0">
                <a:solidFill>
                  <a:srgbClr val="FFFF00"/>
                </a:solidFill>
              </a:rPr>
              <a:t>списували речення</a:t>
            </a:r>
            <a:r>
              <a:rPr lang="uk-UA" sz="2600" b="1" dirty="0">
                <a:solidFill>
                  <a:srgbClr val="FFFF00"/>
                </a:solidFill>
              </a:rPr>
              <a:t>.</a:t>
            </a:r>
            <a:r>
              <a:rPr lang="uk-UA" sz="2600" b="1" dirty="0" smtClean="0">
                <a:solidFill>
                  <a:srgbClr val="FFFF00"/>
                </a:solidFill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600" b="1" dirty="0" smtClean="0">
                <a:solidFill>
                  <a:srgbClr val="FFFF00"/>
                </a:solidFill>
              </a:rPr>
              <a:t>Яке з цих завдань </a:t>
            </a:r>
            <a:r>
              <a:rPr lang="uk-UA" sz="2600" b="1" dirty="0">
                <a:solidFill>
                  <a:srgbClr val="FFFF00"/>
                </a:solidFill>
              </a:rPr>
              <a:t>тобі було виконувати </a:t>
            </a:r>
            <a:r>
              <a:rPr lang="uk-UA" sz="2600" b="1" dirty="0" smtClean="0">
                <a:solidFill>
                  <a:srgbClr val="FFFF00"/>
                </a:solidFill>
              </a:rPr>
              <a:t>цікавіше? Чому</a:t>
            </a:r>
            <a:r>
              <a:rPr lang="uk-UA" sz="2600" b="1" dirty="0">
                <a:solidFill>
                  <a:srgbClr val="FFFF00"/>
                </a:solidFill>
              </a:rPr>
              <a:t>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600" b="1" dirty="0" smtClean="0">
                <a:solidFill>
                  <a:srgbClr val="FFFF00"/>
                </a:solidFill>
              </a:rPr>
              <a:t>Яке з цих завдань було виконувати важко? Чому? </a:t>
            </a:r>
            <a:endParaRPr lang="uk-UA" sz="2600" b="1" dirty="0">
              <a:solidFill>
                <a:srgbClr val="FFFF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>
            <a:off x="253652" y="2147686"/>
            <a:ext cx="2674605" cy="32261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030" t="22565" r="14586"/>
          <a:stretch/>
        </p:blipFill>
        <p:spPr>
          <a:xfrm>
            <a:off x="8761949" y="2622273"/>
            <a:ext cx="2748991" cy="344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90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6F18290F-02C1-493B-B24A-343BB9484D7F}"/>
              </a:ext>
            </a:extLst>
          </p:cNvPr>
          <p:cNvSpPr/>
          <p:nvPr/>
        </p:nvSpPr>
        <p:spPr>
          <a:xfrm>
            <a:off x="1230085" y="494529"/>
            <a:ext cx="9993085" cy="7722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Рефлексія. З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яким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настро</a:t>
            </a:r>
            <a:r>
              <a:rPr lang="uk-UA" sz="3600" b="1" dirty="0" err="1">
                <a:solidFill>
                  <a:schemeClr val="bg1"/>
                </a:solidFill>
              </a:rPr>
              <a:t>єм</a:t>
            </a:r>
            <a:r>
              <a:rPr lang="uk-UA" sz="3600" b="1" dirty="0">
                <a:solidFill>
                  <a:schemeClr val="bg1"/>
                </a:solidFill>
              </a:rPr>
              <a:t> ти завершуєш </a:t>
            </a:r>
            <a:r>
              <a:rPr lang="uk-UA" sz="3600" b="1" dirty="0" smtClean="0">
                <a:solidFill>
                  <a:schemeClr val="bg1"/>
                </a:solidFill>
              </a:rPr>
              <a:t>урок?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EF7C1B5-40CE-4D9A-9E2A-88FB12FCA3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5"/>
          <a:stretch/>
        </p:blipFill>
        <p:spPr>
          <a:xfrm>
            <a:off x="4468980" y="2612666"/>
            <a:ext cx="2959801" cy="38766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6AF317B-2FE4-4A64-BDFF-F6DA0CF870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2"/>
          <a:stretch/>
        </p:blipFill>
        <p:spPr>
          <a:xfrm>
            <a:off x="8092878" y="2562225"/>
            <a:ext cx="3137129" cy="377716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9455BFE-492A-430B-AF10-0056DD5F271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5"/>
          <a:stretch/>
        </p:blipFill>
        <p:spPr>
          <a:xfrm>
            <a:off x="986150" y="2612667"/>
            <a:ext cx="2772548" cy="3927117"/>
          </a:xfrm>
          <a:prstGeom prst="rect">
            <a:avLst/>
          </a:prstGeom>
        </p:spPr>
      </p:pic>
      <p:sp>
        <p:nvSpPr>
          <p:cNvPr id="12" name="Бульбашка прямої мови: прямокутна з округленими кутами 11">
            <a:extLst>
              <a:ext uri="{FF2B5EF4-FFF2-40B4-BE49-F238E27FC236}">
                <a16:creationId xmlns:a16="http://schemas.microsoft.com/office/drawing/2014/main" xmlns="" id="{4FDA983D-5ADE-4D75-BD37-6BFC74108E18}"/>
              </a:ext>
            </a:extLst>
          </p:cNvPr>
          <p:cNvSpPr/>
          <p:nvPr/>
        </p:nvSpPr>
        <p:spPr>
          <a:xfrm>
            <a:off x="870857" y="1419225"/>
            <a:ext cx="3176128" cy="1047750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Це було неперевершено!</a:t>
            </a:r>
          </a:p>
        </p:txBody>
      </p:sp>
      <p:sp>
        <p:nvSpPr>
          <p:cNvPr id="13" name="Бульбашка прямої мови: прямокутна з округленими кутами 12">
            <a:extLst>
              <a:ext uri="{FF2B5EF4-FFF2-40B4-BE49-F238E27FC236}">
                <a16:creationId xmlns:a16="http://schemas.microsoft.com/office/drawing/2014/main" xmlns="" id="{3D58BD0D-87C1-4FE9-8C93-F5547E0A9EF5}"/>
              </a:ext>
            </a:extLst>
          </p:cNvPr>
          <p:cNvSpPr/>
          <p:nvPr/>
        </p:nvSpPr>
        <p:spPr>
          <a:xfrm>
            <a:off x="4468980" y="1413782"/>
            <a:ext cx="2959801" cy="1047750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3F2409"/>
                </a:solidFill>
              </a:rPr>
              <a:t>Ну, нормальний урок.</a:t>
            </a:r>
          </a:p>
        </p:txBody>
      </p:sp>
      <p:sp>
        <p:nvSpPr>
          <p:cNvPr id="14" name="Бульбашка прямої мови: прямокутна з округленими кутами 13">
            <a:extLst>
              <a:ext uri="{FF2B5EF4-FFF2-40B4-BE49-F238E27FC236}">
                <a16:creationId xmlns:a16="http://schemas.microsoft.com/office/drawing/2014/main" xmlns="" id="{0C0BB654-FCA4-45FE-A3D8-9137D4985562}"/>
              </a:ext>
            </a:extLst>
          </p:cNvPr>
          <p:cNvSpPr/>
          <p:nvPr/>
        </p:nvSpPr>
        <p:spPr>
          <a:xfrm>
            <a:off x="8092879" y="1419225"/>
            <a:ext cx="3130292" cy="1047750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Урок пройшов погано.</a:t>
            </a:r>
          </a:p>
        </p:txBody>
      </p:sp>
    </p:spTree>
    <p:extLst>
      <p:ext uri="{BB962C8B-B14F-4D97-AF65-F5344CB8AC3E}">
        <p14:creationId xmlns:p14="http://schemas.microsoft.com/office/powerpoint/2010/main" val="203882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61428" y="494529"/>
            <a:ext cx="8732066" cy="86618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Організація класу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211B86E8-EC9F-46F8-AEB4-4DFC43EE43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03" b="9052"/>
          <a:stretch/>
        </p:blipFill>
        <p:spPr>
          <a:xfrm>
            <a:off x="812107" y="1915886"/>
            <a:ext cx="2407970" cy="4071257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6321429C-4EC1-47E9-8F3A-6A2C5C5737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01" r="-667" b="9052"/>
          <a:stretch/>
        </p:blipFill>
        <p:spPr>
          <a:xfrm>
            <a:off x="8843972" y="1884522"/>
            <a:ext cx="2471347" cy="4071257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AA40C57-5F93-4171-85DF-32B3B57A06D9}"/>
              </a:ext>
            </a:extLst>
          </p:cNvPr>
          <p:cNvSpPr txBox="1"/>
          <p:nvPr/>
        </p:nvSpPr>
        <p:spPr>
          <a:xfrm>
            <a:off x="3494314" y="1911090"/>
            <a:ext cx="5029200" cy="20090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Добрий день, </a:t>
            </a:r>
            <a:r>
              <a:rPr lang="ru-RU" sz="28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малече</a:t>
            </a:r>
            <a:r>
              <a:rPr lang="ru-RU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щира, 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Хай </a:t>
            </a:r>
            <a:r>
              <a:rPr lang="ru-RU" sz="28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живеться</a:t>
            </a:r>
            <a:r>
              <a:rPr lang="ru-RU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вам у </a:t>
            </a:r>
            <a:r>
              <a:rPr lang="ru-RU" sz="28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мирі</a:t>
            </a:r>
            <a:r>
              <a:rPr lang="ru-RU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Хай луна дитячий </a:t>
            </a:r>
            <a:r>
              <a:rPr lang="ru-RU" sz="28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сміх</a:t>
            </a:r>
            <a:r>
              <a:rPr lang="ru-RU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</a:p>
          <a:p>
            <a:pPr algn="ctr"/>
            <a:r>
              <a:rPr lang="ru-RU" sz="28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Почнемо</a:t>
            </a:r>
            <a:r>
              <a:rPr lang="ru-RU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урок для </a:t>
            </a:r>
            <a:r>
              <a:rPr lang="ru-RU" sz="28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всіх</a:t>
            </a:r>
            <a:r>
              <a:rPr lang="ru-RU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124485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6F18290F-02C1-493B-B24A-343BB9484D7F}"/>
              </a:ext>
            </a:extLst>
          </p:cNvPr>
          <p:cNvSpPr/>
          <p:nvPr/>
        </p:nvSpPr>
        <p:spPr>
          <a:xfrm>
            <a:off x="1230085" y="494529"/>
            <a:ext cx="9993085" cy="7722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Подумай, які твої очікування від уроку.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EF7C1B5-40CE-4D9A-9E2A-88FB12FCA3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5"/>
          <a:stretch/>
        </p:blipFill>
        <p:spPr>
          <a:xfrm>
            <a:off x="4664924" y="2587445"/>
            <a:ext cx="2845314" cy="3726723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6AF317B-2FE4-4A64-BDFF-F6DA0CF870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2"/>
          <a:stretch/>
        </p:blipFill>
        <p:spPr>
          <a:xfrm>
            <a:off x="8204614" y="2562225"/>
            <a:ext cx="3025393" cy="3642632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9455BFE-492A-430B-AF10-0056DD5F271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5"/>
          <a:stretch/>
        </p:blipFill>
        <p:spPr>
          <a:xfrm>
            <a:off x="1230085" y="2562226"/>
            <a:ext cx="2666681" cy="3777164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2" name="Бульбашка прямої мови: прямокутна з округленими кутами 11">
            <a:extLst>
              <a:ext uri="{FF2B5EF4-FFF2-40B4-BE49-F238E27FC236}">
                <a16:creationId xmlns:a16="http://schemas.microsoft.com/office/drawing/2014/main" xmlns="" id="{4FDA983D-5ADE-4D75-BD37-6BFC74108E18}"/>
              </a:ext>
            </a:extLst>
          </p:cNvPr>
          <p:cNvSpPr/>
          <p:nvPr/>
        </p:nvSpPr>
        <p:spPr>
          <a:xfrm>
            <a:off x="890128" y="1419225"/>
            <a:ext cx="3176128" cy="823232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Це </a:t>
            </a:r>
            <a:r>
              <a:rPr lang="uk-UA" sz="2800" b="1" dirty="0" smtClean="0"/>
              <a:t>буде цікаво</a:t>
            </a:r>
            <a:r>
              <a:rPr lang="uk-UA" sz="2800" b="1" dirty="0"/>
              <a:t>!</a:t>
            </a:r>
          </a:p>
        </p:txBody>
      </p:sp>
      <p:sp>
        <p:nvSpPr>
          <p:cNvPr id="13" name="Бульбашка прямої мови: прямокутна з округленими кутами 12">
            <a:extLst>
              <a:ext uri="{FF2B5EF4-FFF2-40B4-BE49-F238E27FC236}">
                <a16:creationId xmlns:a16="http://schemas.microsoft.com/office/drawing/2014/main" xmlns="" id="{3D58BD0D-87C1-4FE9-8C93-F5547E0A9EF5}"/>
              </a:ext>
            </a:extLst>
          </p:cNvPr>
          <p:cNvSpPr/>
          <p:nvPr/>
        </p:nvSpPr>
        <p:spPr>
          <a:xfrm>
            <a:off x="4468980" y="1413782"/>
            <a:ext cx="2959801" cy="828675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Звичайний </a:t>
            </a:r>
            <a:r>
              <a:rPr lang="uk-UA" sz="2800" b="1" dirty="0">
                <a:solidFill>
                  <a:srgbClr val="7030A0"/>
                </a:solidFill>
              </a:rPr>
              <a:t>урок.</a:t>
            </a:r>
          </a:p>
        </p:txBody>
      </p:sp>
      <p:sp>
        <p:nvSpPr>
          <p:cNvPr id="14" name="Бульбашка прямої мови: прямокутна з округленими кутами 13">
            <a:extLst>
              <a:ext uri="{FF2B5EF4-FFF2-40B4-BE49-F238E27FC236}">
                <a16:creationId xmlns:a16="http://schemas.microsoft.com/office/drawing/2014/main" xmlns="" id="{0C0BB654-FCA4-45FE-A3D8-9137D4985562}"/>
              </a:ext>
            </a:extLst>
          </p:cNvPr>
          <p:cNvSpPr/>
          <p:nvPr/>
        </p:nvSpPr>
        <p:spPr>
          <a:xfrm>
            <a:off x="8092878" y="1440996"/>
            <a:ext cx="3130292" cy="823232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Урок </a:t>
            </a:r>
            <a:r>
              <a:rPr lang="uk-UA" sz="2800" b="1" dirty="0" smtClean="0">
                <a:solidFill>
                  <a:schemeClr val="bg1"/>
                </a:solidFill>
              </a:rPr>
              <a:t>роздратує.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03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79346" y="524448"/>
            <a:ext cx="9513443" cy="86921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Пригадай</a:t>
            </a:r>
            <a:endParaRPr lang="ru-RU" sz="40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94112" y="1463621"/>
            <a:ext cx="9498678" cy="442674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Чим відрізняються звуки від букв</a:t>
            </a:r>
            <a:r>
              <a:rPr lang="uk-UA" sz="2000" b="1" dirty="0">
                <a:solidFill>
                  <a:srgbClr val="0070C0"/>
                </a:solidFill>
              </a:rPr>
              <a:t>? Розкажи за </a:t>
            </a:r>
            <a:r>
              <a:rPr lang="uk-UA" sz="2000" b="1" dirty="0" smtClean="0">
                <a:solidFill>
                  <a:srgbClr val="0070C0"/>
                </a:solidFill>
              </a:rPr>
              <a:t>схемами, які бувають звуки, букви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98818" y="2120370"/>
            <a:ext cx="2244239" cy="919401"/>
          </a:xfrm>
          <a:prstGeom prst="roundRect">
            <a:avLst/>
          </a:prstGeom>
          <a:solidFill>
            <a:srgbClr val="FF505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Звуки 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70755" y="2188473"/>
            <a:ext cx="2288799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 </a:t>
            </a:r>
            <a:r>
              <a:rPr lang="uk-UA" sz="3200" b="1" dirty="0" smtClean="0"/>
              <a:t>голосні</a:t>
            </a:r>
            <a:endParaRPr lang="ru-RU" sz="32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871729" y="2143794"/>
            <a:ext cx="2382936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 </a:t>
            </a:r>
            <a:r>
              <a:rPr lang="ru-RU" sz="3200" b="1" dirty="0" err="1" smtClean="0"/>
              <a:t>приг</a:t>
            </a:r>
            <a:r>
              <a:rPr lang="uk-UA" sz="3200" b="1" dirty="0" err="1" smtClean="0"/>
              <a:t>олосні</a:t>
            </a:r>
            <a:endParaRPr lang="ru-RU" sz="32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1123" y="3291958"/>
            <a:ext cx="2699265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 </a:t>
            </a:r>
            <a:r>
              <a:rPr lang="uk-UA" sz="3200" b="1" dirty="0" smtClean="0"/>
              <a:t>наголошені</a:t>
            </a:r>
            <a:endParaRPr lang="ru-RU" sz="32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71847" y="3303388"/>
            <a:ext cx="3031137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 не</a:t>
            </a:r>
            <a:r>
              <a:rPr lang="uk-UA" sz="3200" b="1" dirty="0" smtClean="0"/>
              <a:t>наголошені</a:t>
            </a:r>
            <a:endParaRPr lang="ru-RU" sz="32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295875" y="3310853"/>
            <a:ext cx="1773677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 </a:t>
            </a:r>
            <a:r>
              <a:rPr lang="uk-UA" sz="3200" b="1" dirty="0" smtClean="0"/>
              <a:t>тверді</a:t>
            </a:r>
            <a:endParaRPr lang="ru-RU" sz="32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298152" y="3310853"/>
            <a:ext cx="1594638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 </a:t>
            </a:r>
            <a:r>
              <a:rPr lang="uk-UA" sz="3200" b="1" dirty="0" smtClean="0"/>
              <a:t>м’які</a:t>
            </a:r>
            <a:endParaRPr lang="ru-RU" sz="3200" b="1" dirty="0"/>
          </a:p>
        </p:txBody>
      </p:sp>
      <p:cxnSp>
        <p:nvCxnSpPr>
          <p:cNvPr id="3" name="Прямая со стрелкой 2"/>
          <p:cNvCxnSpPr>
            <a:stCxn id="15" idx="1"/>
          </p:cNvCxnSpPr>
          <p:nvPr/>
        </p:nvCxnSpPr>
        <p:spPr>
          <a:xfrm flipH="1">
            <a:off x="4059554" y="2580071"/>
            <a:ext cx="739264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7069847" y="2588759"/>
            <a:ext cx="801882" cy="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2046412" y="2869510"/>
            <a:ext cx="479618" cy="388395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3496087" y="2879780"/>
            <a:ext cx="367253" cy="41217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9380998" y="2835459"/>
            <a:ext cx="505952" cy="456499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endCxn id="16" idx="0"/>
          </p:cNvCxnSpPr>
          <p:nvPr/>
        </p:nvCxnSpPr>
        <p:spPr>
          <a:xfrm flipH="1">
            <a:off x="8182714" y="2835459"/>
            <a:ext cx="468014" cy="475394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4787415" y="4717593"/>
            <a:ext cx="2255642" cy="919401"/>
          </a:xfrm>
          <a:prstGeom prst="roundRect">
            <a:avLst/>
          </a:prstGeom>
          <a:solidFill>
            <a:srgbClr val="FF505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b="1" dirty="0" err="1" smtClean="0">
                <a:solidFill>
                  <a:schemeClr val="bg1"/>
                </a:solidFill>
              </a:rPr>
              <a:t>Букви</a:t>
            </a:r>
            <a:r>
              <a:rPr lang="ru-RU" sz="4800" b="1" dirty="0" smtClean="0">
                <a:solidFill>
                  <a:schemeClr val="bg1"/>
                </a:solidFill>
              </a:rPr>
              <a:t> 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091816" y="4307743"/>
            <a:ext cx="2269260" cy="646986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 </a:t>
            </a:r>
            <a:r>
              <a:rPr lang="uk-UA" sz="3200" b="1" dirty="0" smtClean="0"/>
              <a:t>друковані</a:t>
            </a:r>
            <a:endParaRPr lang="ru-RU" sz="32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091816" y="5313501"/>
            <a:ext cx="2382936" cy="646986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 </a:t>
            </a:r>
            <a:r>
              <a:rPr lang="uk-UA" sz="3200" b="1" dirty="0" smtClean="0"/>
              <a:t>рукописні</a:t>
            </a:r>
            <a:endParaRPr lang="ru-RU" sz="3200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770755" y="4345225"/>
            <a:ext cx="1733705" cy="64698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 </a:t>
            </a:r>
            <a:r>
              <a:rPr lang="uk-UA" sz="3200" b="1" dirty="0" smtClean="0"/>
              <a:t>малі</a:t>
            </a:r>
            <a:endParaRPr lang="ru-RU" sz="3200" b="1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770755" y="5387628"/>
            <a:ext cx="1733705" cy="64698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 </a:t>
            </a:r>
            <a:r>
              <a:rPr lang="uk-UA" sz="3200" b="1" dirty="0" smtClean="0"/>
              <a:t>великі</a:t>
            </a:r>
            <a:endParaRPr lang="ru-RU" sz="3200" b="1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 flipH="1" flipV="1">
            <a:off x="3504461" y="4674415"/>
            <a:ext cx="1282954" cy="31779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cxnSp>
      <p:cxnSp>
        <p:nvCxnSpPr>
          <p:cNvPr id="29" name="Прямая со стрелкой 28"/>
          <p:cNvCxnSpPr>
            <a:endCxn id="22" idx="1"/>
          </p:cNvCxnSpPr>
          <p:nvPr/>
        </p:nvCxnSpPr>
        <p:spPr>
          <a:xfrm flipV="1">
            <a:off x="7043057" y="4631236"/>
            <a:ext cx="1048759" cy="360976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3496088" y="5313501"/>
            <a:ext cx="1302730" cy="32919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7034683" y="5313501"/>
            <a:ext cx="1048759" cy="286011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707572" y="4307743"/>
            <a:ext cx="671774" cy="707886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а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33817" y="5375712"/>
            <a:ext cx="760295" cy="707886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А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9" t="45476" r="74509" b="48870"/>
          <a:stretch/>
        </p:blipFill>
        <p:spPr>
          <a:xfrm>
            <a:off x="10640789" y="5315215"/>
            <a:ext cx="644216" cy="55218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7" name="Прямоугольник 46"/>
          <p:cNvSpPr/>
          <p:nvPr/>
        </p:nvSpPr>
        <p:spPr>
          <a:xfrm>
            <a:off x="10556903" y="4284326"/>
            <a:ext cx="671774" cy="70788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х</a:t>
            </a: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48" name="Picture 2" descr="Произношение звука рта. анимация фонем губ, говорящие красные выражения губ, синхронизация речи речи произносят набор символов. рот речь на английском, говорить звук и говорить иллюстраци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39" t="66808" r="9988" b="14404"/>
          <a:stretch/>
        </p:blipFill>
        <p:spPr bwMode="auto">
          <a:xfrm>
            <a:off x="10361076" y="2078460"/>
            <a:ext cx="1470264" cy="817379"/>
          </a:xfrm>
          <a:prstGeom prst="roundRect">
            <a:avLst/>
          </a:prstGeom>
          <a:ln w="28575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Картинки до тестів\Людина\2024-02-13_2306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32" y="2178799"/>
            <a:ext cx="1070054" cy="802541"/>
          </a:xfrm>
          <a:prstGeom prst="round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88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" grpId="0" animBg="1"/>
      <p:bldP spid="12" grpId="0" animBg="1"/>
      <p:bldP spid="13" grpId="0" animBg="1"/>
      <p:bldP spid="16" grpId="0" animBg="1"/>
      <p:bldP spid="18" grpId="0" animBg="1"/>
      <p:bldP spid="22" grpId="0" animBg="1"/>
      <p:bldP spid="23" grpId="0" animBg="1"/>
      <p:bldP spid="25" grpId="0" animBg="1"/>
      <p:bldP spid="27" grpId="0" animBg="1"/>
      <p:bldP spid="42" grpId="0" animBg="1"/>
      <p:bldP spid="45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6" t="14656" r="6335" b="17912"/>
          <a:stretch/>
        </p:blipFill>
        <p:spPr bwMode="auto">
          <a:xfrm>
            <a:off x="963930" y="1616730"/>
            <a:ext cx="4356599" cy="4883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9036" y="533309"/>
            <a:ext cx="9715500" cy="85788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 smtClean="0"/>
              <a:t>Українська абетка. Рукописні букви</a:t>
            </a:r>
            <a:endParaRPr lang="ru-RU" sz="4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669280" y="2614683"/>
            <a:ext cx="2756263" cy="1323439"/>
          </a:xfrm>
          <a:prstGeom prst="rect">
            <a:avLst/>
          </a:prstGeom>
          <a:solidFill>
            <a:srgbClr val="FF33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000" b="1" dirty="0" smtClean="0"/>
              <a:t>Назви букви червоного кольору. </a:t>
            </a:r>
          </a:p>
          <a:p>
            <a:pPr lvl="0" algn="ctr"/>
            <a:r>
              <a:rPr lang="uk-UA" sz="2000" b="1" dirty="0" smtClean="0"/>
              <a:t>Які звуки вони позначають?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69280" y="4060195"/>
            <a:ext cx="2756263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000" b="1" dirty="0" smtClean="0"/>
              <a:t>Назви букви приголосних звуків, які ми вже вивчили</a:t>
            </a:r>
            <a:endParaRPr lang="ru-RU" sz="2000" b="1" dirty="0"/>
          </a:p>
        </p:txBody>
      </p:sp>
      <p:sp>
        <p:nvSpPr>
          <p:cNvPr id="4" name="Овал 3"/>
          <p:cNvSpPr/>
          <p:nvPr/>
        </p:nvSpPr>
        <p:spPr>
          <a:xfrm>
            <a:off x="1126154" y="3739884"/>
            <a:ext cx="777240" cy="77882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903394" y="3739882"/>
            <a:ext cx="777240" cy="77882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868930" y="3739883"/>
            <a:ext cx="909856" cy="77882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874495" y="3677281"/>
            <a:ext cx="777240" cy="77882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126154" y="4360967"/>
            <a:ext cx="777240" cy="77882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903394" y="4326867"/>
            <a:ext cx="777240" cy="77882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680634" y="4354496"/>
            <a:ext cx="777240" cy="77882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485874" y="4351422"/>
            <a:ext cx="953923" cy="77882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868930" y="1616731"/>
            <a:ext cx="777240" cy="77882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669280" y="1673785"/>
            <a:ext cx="440041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400" b="1" dirty="0" smtClean="0"/>
              <a:t>Розглянь українську абетку. </a:t>
            </a:r>
          </a:p>
          <a:p>
            <a:pPr lvl="0" algn="ctr"/>
            <a:r>
              <a:rPr lang="uk-UA" sz="2400" b="1" dirty="0" smtClean="0"/>
              <a:t>В ній 33 літери.</a:t>
            </a:r>
            <a:endParaRPr lang="ru-RU" sz="2400" b="1" dirty="0"/>
          </a:p>
        </p:txBody>
      </p:sp>
      <p:pic>
        <p:nvPicPr>
          <p:cNvPr id="1029" name="Picture 5" descr="D:\Картинки до тестів\Людина\Хлоп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9" r="4863"/>
          <a:stretch/>
        </p:blipFill>
        <p:spPr bwMode="auto">
          <a:xfrm>
            <a:off x="8723114" y="2735385"/>
            <a:ext cx="2693160" cy="3745679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Овал 19"/>
          <p:cNvSpPr/>
          <p:nvPr/>
        </p:nvSpPr>
        <p:spPr>
          <a:xfrm>
            <a:off x="1126154" y="2373475"/>
            <a:ext cx="777240" cy="77882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049036" y="3072707"/>
            <a:ext cx="777240" cy="77882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050479" y="1616731"/>
            <a:ext cx="777240" cy="7788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104019" y="2359426"/>
            <a:ext cx="777240" cy="7788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840048" y="3010102"/>
            <a:ext cx="777240" cy="7788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2682077" y="3010101"/>
            <a:ext cx="777240" cy="7788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4651735" y="3721468"/>
            <a:ext cx="777240" cy="7788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543289" y="4431305"/>
            <a:ext cx="777240" cy="7788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4366606" y="3010102"/>
            <a:ext cx="953923" cy="77882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1903394" y="1725959"/>
            <a:ext cx="953923" cy="77882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074627" y="5719474"/>
            <a:ext cx="777240" cy="778823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645626" y="1635728"/>
            <a:ext cx="777240" cy="77882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4531859" y="1635728"/>
            <a:ext cx="777240" cy="77882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3977985" y="2308416"/>
            <a:ext cx="1236271" cy="77882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1826276" y="5006025"/>
            <a:ext cx="777240" cy="77882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3485875" y="5006025"/>
            <a:ext cx="777240" cy="77882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4263115" y="5028441"/>
            <a:ext cx="951141" cy="86073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2292014" y="5893650"/>
            <a:ext cx="600898" cy="587414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5669280" y="5211642"/>
            <a:ext cx="2756263" cy="1015663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000" b="1" dirty="0" smtClean="0"/>
              <a:t>Чим цікаві букви, виділені зеленим колом?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89827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5802" y="548616"/>
            <a:ext cx="9224991" cy="7834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785600" y="1479101"/>
            <a:ext cx="1117388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8000" b="1" dirty="0" smtClean="0">
                <a:solidFill>
                  <a:srgbClr val="FF0000"/>
                </a:solidFill>
              </a:rPr>
              <a:t>Я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12009" y="2922124"/>
            <a:ext cx="2830345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6000" b="1" dirty="0" smtClean="0">
                <a:solidFill>
                  <a:srgbClr val="FF0000"/>
                </a:solidFill>
              </a:rPr>
              <a:t>я</a:t>
            </a:r>
            <a:r>
              <a:rPr lang="uk-UA" sz="6000" b="1" dirty="0" smtClean="0">
                <a:solidFill>
                  <a:srgbClr val="0070C0"/>
                </a:solidFill>
              </a:rPr>
              <a:t>блун</a:t>
            </a:r>
            <a:r>
              <a:rPr lang="uk-UA" sz="6000" b="1" dirty="0" smtClean="0">
                <a:solidFill>
                  <a:srgbClr val="FF0000"/>
                </a:solidFill>
              </a:rPr>
              <a:t>я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039993" y="1632988"/>
            <a:ext cx="1538921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6000" b="1" dirty="0" smtClean="0">
                <a:solidFill>
                  <a:srgbClr val="0070C0"/>
                </a:solidFill>
              </a:rPr>
              <a:t>= </a:t>
            </a:r>
            <a:r>
              <a:rPr lang="uk-UA" sz="6000" b="1" dirty="0" smtClean="0">
                <a:solidFill>
                  <a:srgbClr val="FF0000"/>
                </a:solidFill>
              </a:rPr>
              <a:t>а</a:t>
            </a:r>
            <a:endParaRPr lang="ru-RU" sz="6000" b="1" dirty="0">
              <a:solidFill>
                <a:srgbClr val="0070C0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5787432" y="3768256"/>
            <a:ext cx="595754" cy="628346"/>
          </a:xfrm>
          <a:prstGeom prst="straightConnector1">
            <a:avLst/>
          </a:prstGeom>
          <a:ln w="5715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8387233" y="3768256"/>
            <a:ext cx="455235" cy="628346"/>
          </a:xfrm>
          <a:prstGeom prst="straightConnector1">
            <a:avLst/>
          </a:prstGeom>
          <a:ln w="5715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8069690" y="2146465"/>
            <a:ext cx="772664" cy="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5235078" y="4512655"/>
            <a:ext cx="1965822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6000" b="1" dirty="0" smtClean="0">
                <a:solidFill>
                  <a:srgbClr val="0070C0"/>
                </a:solidFill>
              </a:rPr>
              <a:t>[й </a:t>
            </a:r>
            <a:r>
              <a:rPr lang="uk-UA" sz="6000" b="1" dirty="0" smtClean="0">
                <a:solidFill>
                  <a:srgbClr val="FF0000"/>
                </a:solidFill>
              </a:rPr>
              <a:t>а</a:t>
            </a:r>
            <a:r>
              <a:rPr lang="uk-UA" sz="6000" b="1" dirty="0" smtClean="0">
                <a:solidFill>
                  <a:srgbClr val="0070C0"/>
                </a:solidFill>
              </a:rPr>
              <a:t>]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902988" y="4512654"/>
            <a:ext cx="1965822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6000" b="1" dirty="0" smtClean="0">
                <a:solidFill>
                  <a:srgbClr val="0070C0"/>
                </a:solidFill>
              </a:rPr>
              <a:t>[</a:t>
            </a:r>
            <a:r>
              <a:rPr lang="uk-UA" sz="6000" b="1" dirty="0" smtClean="0">
                <a:solidFill>
                  <a:srgbClr val="FF0000"/>
                </a:solidFill>
              </a:rPr>
              <a:t>а</a:t>
            </a:r>
            <a:r>
              <a:rPr lang="uk-UA" sz="6000" b="1" dirty="0" smtClean="0">
                <a:solidFill>
                  <a:srgbClr val="0070C0"/>
                </a:solidFill>
              </a:rPr>
              <a:t>]</a:t>
            </a:r>
            <a:endParaRPr lang="ru-RU" sz="6000" b="1" dirty="0">
              <a:solidFill>
                <a:srgbClr val="0070C0"/>
              </a:solidFill>
            </a:endParaRPr>
          </a:p>
        </p:txBody>
      </p:sp>
      <p:pic>
        <p:nvPicPr>
          <p:cNvPr id="13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04" y="1889854"/>
            <a:ext cx="3886731" cy="388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88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06540" y="635316"/>
            <a:ext cx="8569550" cy="8931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Повідомлення теми уроку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Як розповісти дитині про особистий простір? - Міська дитяча лікарня №5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04" y="1889854"/>
            <a:ext cx="3886731" cy="388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895368" y="2113599"/>
            <a:ext cx="5772633" cy="3439239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Сьогодні на </a:t>
            </a:r>
            <a:r>
              <a:rPr lang="uk-UA" sz="2800" b="1" dirty="0" err="1">
                <a:solidFill>
                  <a:schemeClr val="bg1"/>
                </a:solidFill>
              </a:rPr>
              <a:t>уроці</a:t>
            </a:r>
            <a:r>
              <a:rPr lang="uk-UA" sz="2800" b="1" dirty="0">
                <a:solidFill>
                  <a:schemeClr val="bg1"/>
                </a:solidFill>
              </a:rPr>
              <a:t> письма ми удосконалимо вміння </a:t>
            </a:r>
            <a:r>
              <a:rPr lang="uk-UA" sz="2800" b="1" dirty="0" smtClean="0">
                <a:solidFill>
                  <a:schemeClr val="bg1"/>
                </a:solidFill>
              </a:rPr>
              <a:t>писати слова з буквами х, ч, я.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Напишемо малюнковий диктант;</a:t>
            </a:r>
          </a:p>
          <a:p>
            <a:pPr algn="ctr"/>
            <a:r>
              <a:rPr lang="uk-UA" sz="2800" b="1" dirty="0" err="1" smtClean="0">
                <a:solidFill>
                  <a:schemeClr val="bg1"/>
                </a:solidFill>
              </a:rPr>
              <a:t>запишемо</a:t>
            </a:r>
            <a:r>
              <a:rPr lang="uk-UA" sz="2800" b="1" dirty="0" smtClean="0">
                <a:solidFill>
                  <a:schemeClr val="bg1"/>
                </a:solidFill>
              </a:rPr>
              <a:t> розповідні й питальні друковані речення рукописними буквами.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01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" t="17456" r="32950" b="65756"/>
          <a:stretch/>
        </p:blipFill>
        <p:spPr>
          <a:xfrm>
            <a:off x="779099" y="4045650"/>
            <a:ext cx="10656000" cy="2077547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762964" y="593062"/>
            <a:ext cx="8732066" cy="7785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Малюнковий диктант</a:t>
            </a:r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10208"/>
              </p:ext>
            </p:extLst>
          </p:nvPr>
        </p:nvGraphicFramePr>
        <p:xfrm>
          <a:off x="3147117" y="1556657"/>
          <a:ext cx="1626501" cy="1631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CorelDRAW" r:id="rId4" imgW="982621" imgH="985838" progId="CorelDraw.Graphic.18">
                  <p:embed/>
                </p:oleObj>
              </mc:Choice>
              <mc:Fallback>
                <p:oleObj name="CorelDRAW" r:id="rId4" imgW="982621" imgH="985838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47117" y="1556657"/>
                        <a:ext cx="1626501" cy="163175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0070C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1841290"/>
              </p:ext>
            </p:extLst>
          </p:nvPr>
        </p:nvGraphicFramePr>
        <p:xfrm>
          <a:off x="1128372" y="1583848"/>
          <a:ext cx="1816030" cy="1604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CorelDRAW" r:id="rId6" imgW="803491" imgH="710236" progId="CorelDraw.Graphic.18">
                  <p:embed/>
                </p:oleObj>
              </mc:Choice>
              <mc:Fallback>
                <p:oleObj name="CorelDRAW" r:id="rId6" imgW="803491" imgH="710236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28372" y="1583848"/>
                        <a:ext cx="1816030" cy="160428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0070C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1" t="46903" r="55131" b="35319"/>
          <a:stretch/>
        </p:blipFill>
        <p:spPr>
          <a:xfrm>
            <a:off x="1248115" y="3996000"/>
            <a:ext cx="4428000" cy="1224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93" t="42722" r="40453" b="42088"/>
          <a:stretch/>
        </p:blipFill>
        <p:spPr>
          <a:xfrm>
            <a:off x="5850000" y="4134844"/>
            <a:ext cx="3960000" cy="11604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9" t="45476" r="74509" b="48870"/>
          <a:stretch/>
        </p:blipFill>
        <p:spPr>
          <a:xfrm>
            <a:off x="5760000" y="4356000"/>
            <a:ext cx="504000" cy="432000"/>
          </a:xfrm>
          <a:prstGeom prst="rect">
            <a:avLst/>
          </a:prstGeom>
        </p:spPr>
      </p:pic>
      <p:pic>
        <p:nvPicPr>
          <p:cNvPr id="10" name="Picture 4" descr="ᐈ Цаген і горіх — інгуська казка | Читати на Дерево Казок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083" y="1556657"/>
            <a:ext cx="1741946" cy="1550694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Дуга 18"/>
          <p:cNvSpPr/>
          <p:nvPr/>
        </p:nvSpPr>
        <p:spPr>
          <a:xfrm rot="9303105">
            <a:off x="3779054" y="3969277"/>
            <a:ext cx="1603742" cy="775822"/>
          </a:xfrm>
          <a:prstGeom prst="arc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уга 19"/>
          <p:cNvSpPr/>
          <p:nvPr/>
        </p:nvSpPr>
        <p:spPr>
          <a:xfrm rot="9243957">
            <a:off x="4654912" y="4178100"/>
            <a:ext cx="1088986" cy="589107"/>
          </a:xfrm>
          <a:prstGeom prst="arc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уга 20"/>
          <p:cNvSpPr/>
          <p:nvPr/>
        </p:nvSpPr>
        <p:spPr>
          <a:xfrm rot="8825195">
            <a:off x="6817535" y="4095294"/>
            <a:ext cx="1154780" cy="616085"/>
          </a:xfrm>
          <a:prstGeom prst="arc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уга 21"/>
          <p:cNvSpPr/>
          <p:nvPr/>
        </p:nvSpPr>
        <p:spPr>
          <a:xfrm rot="9836567">
            <a:off x="5833983" y="4157572"/>
            <a:ext cx="2008454" cy="592438"/>
          </a:xfrm>
          <a:prstGeom prst="arc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уга 23"/>
          <p:cNvSpPr/>
          <p:nvPr/>
        </p:nvSpPr>
        <p:spPr>
          <a:xfrm rot="8825195">
            <a:off x="1498767" y="4240245"/>
            <a:ext cx="779512" cy="555975"/>
          </a:xfrm>
          <a:prstGeom prst="arc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уга 24"/>
          <p:cNvSpPr/>
          <p:nvPr/>
        </p:nvSpPr>
        <p:spPr>
          <a:xfrm rot="8825195">
            <a:off x="1977016" y="4252532"/>
            <a:ext cx="779512" cy="555975"/>
          </a:xfrm>
          <a:prstGeom prst="arc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уга 26"/>
          <p:cNvSpPr/>
          <p:nvPr/>
        </p:nvSpPr>
        <p:spPr>
          <a:xfrm rot="8825195">
            <a:off x="2413979" y="4064834"/>
            <a:ext cx="1312961" cy="667644"/>
          </a:xfrm>
          <a:prstGeom prst="arc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Дуга 27"/>
          <p:cNvSpPr/>
          <p:nvPr/>
        </p:nvSpPr>
        <p:spPr>
          <a:xfrm rot="8825195">
            <a:off x="8044596" y="4225774"/>
            <a:ext cx="779512" cy="555975"/>
          </a:xfrm>
          <a:prstGeom prst="arc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Дуга 28"/>
          <p:cNvSpPr/>
          <p:nvPr/>
        </p:nvSpPr>
        <p:spPr>
          <a:xfrm rot="9261436">
            <a:off x="8537914" y="4006597"/>
            <a:ext cx="1416924" cy="799730"/>
          </a:xfrm>
          <a:prstGeom prst="arc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4" t="44846" r="52869" b="45209"/>
          <a:stretch/>
        </p:blipFill>
        <p:spPr>
          <a:xfrm>
            <a:off x="9565990" y="4281538"/>
            <a:ext cx="1584000" cy="792000"/>
          </a:xfrm>
          <a:prstGeom prst="rect">
            <a:avLst/>
          </a:prstGeom>
        </p:spPr>
      </p:pic>
      <p:pic>
        <p:nvPicPr>
          <p:cNvPr id="31" name="Picture 6" descr="Более 400 500 работ на тему «муха»: стоковые фото, картинки и изображения  royalty-free - iStock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444" y="1681991"/>
            <a:ext cx="1877326" cy="1407995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Хмара блакитного неба елемент дизайну для логотипу компанії v22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1" t="17971" r="15474" b="18118"/>
          <a:stretch/>
        </p:blipFill>
        <p:spPr bwMode="auto">
          <a:xfrm>
            <a:off x="4915727" y="1791988"/>
            <a:ext cx="2052000" cy="118800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1132114" y="3352857"/>
            <a:ext cx="1839685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Чоботи          </a:t>
            </a:r>
            <a:endParaRPr lang="uk-UA" sz="3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180732" y="3306587"/>
            <a:ext cx="1565439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ручка</a:t>
            </a:r>
            <a:endParaRPr lang="uk-UA" sz="3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320425" y="3306586"/>
            <a:ext cx="1340684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хмара</a:t>
            </a:r>
            <a:endParaRPr lang="uk-UA" sz="3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9321167" y="3351615"/>
            <a:ext cx="1473880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муха</a:t>
            </a:r>
            <a:endParaRPr lang="uk-UA" sz="3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285762" y="3306587"/>
            <a:ext cx="1340684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горіх</a:t>
            </a:r>
            <a:endParaRPr lang="uk-UA" sz="3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75514" y="5220000"/>
            <a:ext cx="4262542" cy="523220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Поділи слова на склади </a:t>
            </a:r>
            <a:endParaRPr lang="uk-UA" sz="28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44" name="Дуга 43"/>
          <p:cNvSpPr/>
          <p:nvPr/>
        </p:nvSpPr>
        <p:spPr>
          <a:xfrm rot="9336709">
            <a:off x="9583895" y="4103248"/>
            <a:ext cx="1337122" cy="655865"/>
          </a:xfrm>
          <a:prstGeom prst="arc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Дуга 44"/>
          <p:cNvSpPr/>
          <p:nvPr/>
        </p:nvSpPr>
        <p:spPr>
          <a:xfrm rot="9261436">
            <a:off x="10320966" y="3996254"/>
            <a:ext cx="1416924" cy="799730"/>
          </a:xfrm>
          <a:prstGeom prst="arc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122153" y="4314196"/>
            <a:ext cx="2808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cs typeface="Arial" panose="020B0604020202020204" pitchFamily="34" charset="0"/>
              </a:rPr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3476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4" grpId="0" animBg="1"/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62330" y="492701"/>
            <a:ext cx="8732066" cy="923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Вправа для очей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1400" y="2055043"/>
            <a:ext cx="2450970" cy="12254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1400" y="4385035"/>
            <a:ext cx="2450970" cy="122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1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1.11111E-6 C -0.00598 0.05301 -0.02122 0.12708 -0.07499 0.12592 C -0.153 0.12592 -0.15886 -0.12199 -0.2517 -0.12292 C -0.33555 -0.12292 -0.29063 0.09398 -0.37149 0.09305 C -0.45508 0.09305 -0.41029 -0.06389 -0.5004 -0.06389 C -0.58099 -0.06389 -0.53633 0.0419 -0.60808 0.0419 C -0.67696 0.0419 -0.64115 -0.03889 -0.70391 -0.03889 C -0.73972 -0.03889 -0.74284 -0.0169 -0.74545 1.11111E-6 " pathEditMode="relative" rAng="0" ptsTypes="AAAAAAA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266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3.7037E-6 C -0.00598 0.05301 -0.02122 0.12709 -0.07499 0.12593 C -0.153 0.12593 -0.15886 -0.12199 -0.2517 -0.12291 C -0.33555 -0.12291 -0.29063 0.09399 -0.37149 0.09306 C -0.45508 0.09306 -0.41042 -0.06389 -0.5004 -0.06389 C -0.58099 -0.06389 -0.53633 0.0419 -0.60808 0.0419 C -0.67696 0.0419 -0.64115 -0.03889 -0.70391 -0.03889 C -0.73972 -0.03889 -0.74284 -0.01689 -0.74545 -3.7037E-6 " pathEditMode="relative" rAng="0" ptsTypes="AAAAAAAA">
                                      <p:cBhvr>
                                        <p:cTn id="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266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44750</TotalTime>
  <Words>312</Words>
  <Application>Microsoft Office PowerPoint</Application>
  <PresentationFormat>Произвольный</PresentationFormat>
  <Paragraphs>79</Paragraphs>
  <Slides>13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Українська абетка. Рукописні букви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2879</cp:revision>
  <dcterms:created xsi:type="dcterms:W3CDTF">2018-01-05T16:38:53Z</dcterms:created>
  <dcterms:modified xsi:type="dcterms:W3CDTF">2024-02-13T22:02:41Z</dcterms:modified>
</cp:coreProperties>
</file>