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795" r:id="rId3"/>
    <p:sldId id="843" r:id="rId4"/>
    <p:sldId id="800" r:id="rId5"/>
    <p:sldId id="799" r:id="rId6"/>
    <p:sldId id="845" r:id="rId7"/>
    <p:sldId id="839" r:id="rId8"/>
    <p:sldId id="789" r:id="rId9"/>
    <p:sldId id="844" r:id="rId10"/>
    <p:sldId id="851" r:id="rId11"/>
    <p:sldId id="846" r:id="rId12"/>
    <p:sldId id="848" r:id="rId13"/>
    <p:sldId id="849" r:id="rId14"/>
    <p:sldId id="838" r:id="rId15"/>
    <p:sldId id="819" r:id="rId16"/>
    <p:sldId id="834" r:id="rId17"/>
    <p:sldId id="814" r:id="rId18"/>
    <p:sldId id="826" r:id="rId19"/>
    <p:sldId id="794" r:id="rId20"/>
    <p:sldId id="85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E838BA"/>
    <a:srgbClr val="463EDE"/>
    <a:srgbClr val="EF71CE"/>
    <a:srgbClr val="295FFF"/>
    <a:srgbClr val="322ADA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zPMryG8fqNY&amp;ab_channel=FreshMo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0036" y="4328392"/>
            <a:ext cx="9559638" cy="1975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500" b="1" dirty="0">
                <a:solidFill>
                  <a:schemeClr val="bg1"/>
                </a:solidFill>
              </a:rPr>
              <a:t>Закріплення </a:t>
            </a:r>
            <a:r>
              <a:rPr lang="ru-RU" sz="5500" b="1" dirty="0" err="1">
                <a:solidFill>
                  <a:schemeClr val="bg1"/>
                </a:solidFill>
              </a:rPr>
              <a:t>вміння</a:t>
            </a:r>
            <a:r>
              <a:rPr lang="ru-RU" sz="5500" b="1" dirty="0">
                <a:solidFill>
                  <a:schemeClr val="bg1"/>
                </a:solidFill>
              </a:rPr>
              <a:t> </a:t>
            </a:r>
            <a:r>
              <a:rPr lang="ru-RU" sz="5500" b="1" dirty="0" err="1">
                <a:solidFill>
                  <a:schemeClr val="bg1"/>
                </a:solidFill>
              </a:rPr>
              <a:t>читати</a:t>
            </a:r>
            <a:r>
              <a:rPr lang="ru-RU" sz="5500" b="1" dirty="0">
                <a:solidFill>
                  <a:schemeClr val="bg1"/>
                </a:solidFill>
              </a:rPr>
              <a:t>. </a:t>
            </a:r>
            <a:endParaRPr lang="ru-RU" sz="55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500" b="1" dirty="0" smtClean="0">
                <a:solidFill>
                  <a:schemeClr val="bg1"/>
                </a:solidFill>
              </a:rPr>
              <a:t>Робота </a:t>
            </a:r>
            <a:r>
              <a:rPr lang="ru-RU" sz="5500" b="1" dirty="0">
                <a:solidFill>
                  <a:schemeClr val="bg1"/>
                </a:solidFill>
              </a:rPr>
              <a:t>з </a:t>
            </a:r>
            <a:r>
              <a:rPr lang="ru-RU" sz="5500" b="1" dirty="0" err="1">
                <a:solidFill>
                  <a:schemeClr val="bg1"/>
                </a:solidFill>
              </a:rPr>
              <a:t>дитячою</a:t>
            </a:r>
            <a:r>
              <a:rPr lang="ru-RU" sz="5500" b="1" dirty="0">
                <a:solidFill>
                  <a:schemeClr val="bg1"/>
                </a:solidFill>
              </a:rPr>
              <a:t> </a:t>
            </a:r>
            <a:r>
              <a:rPr lang="ru-RU" sz="5500" b="1" dirty="0" smtClean="0">
                <a:solidFill>
                  <a:schemeClr val="bg1"/>
                </a:solidFill>
              </a:rPr>
              <a:t>книжкою</a:t>
            </a:r>
            <a:r>
              <a:rPr lang="uk-UA" sz="5500" b="1" dirty="0" smtClean="0">
                <a:solidFill>
                  <a:schemeClr val="bg1"/>
                </a:solidFill>
              </a:rPr>
              <a:t>.</a:t>
            </a:r>
            <a:endParaRPr lang="uk-UA" sz="55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8941" y="1140030"/>
            <a:ext cx="380010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74</a:t>
            </a:r>
          </a:p>
        </p:txBody>
      </p:sp>
      <p:pic>
        <p:nvPicPr>
          <p:cNvPr id="1026" name="Picture 2" descr="D:\Картинки до тестів\!!!!_ЭСМИРА_Супергерой\_free_2024-01-08-11-35-52_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96" y="836676"/>
            <a:ext cx="3173384" cy="317338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8710" y="495344"/>
            <a:ext cx="9898380" cy="8244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Руханка</a:t>
            </a:r>
            <a:r>
              <a:rPr lang="uk-UA" sz="3600" b="1" dirty="0">
                <a:solidFill>
                  <a:schemeClr val="bg1"/>
                </a:solidFill>
              </a:rPr>
              <a:t> з </a:t>
            </a:r>
            <a:r>
              <a:rPr lang="uk-UA" sz="3600" b="1" dirty="0" err="1">
                <a:solidFill>
                  <a:schemeClr val="bg1"/>
                </a:solidFill>
              </a:rPr>
              <a:t>Ютуб</a:t>
            </a:r>
            <a:r>
              <a:rPr lang="uk-UA" sz="3600" b="1" dirty="0">
                <a:solidFill>
                  <a:schemeClr val="bg1"/>
                </a:solidFill>
              </a:rPr>
              <a:t> каналу «</a:t>
            </a:r>
            <a:r>
              <a:rPr lang="en-US" sz="3600" b="1" dirty="0"/>
              <a:t>Fresh Motion</a:t>
            </a:r>
            <a:r>
              <a:rPr lang="uk-UA" sz="3600" b="1" dirty="0">
                <a:solidFill>
                  <a:schemeClr val="bg1"/>
                </a:solidFill>
              </a:rPr>
              <a:t>».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494239" y="3440202"/>
            <a:ext cx="2255529" cy="1891979"/>
          </a:xfrm>
          <a:prstGeom prst="rect">
            <a:avLst/>
          </a:prstGeom>
        </p:spPr>
      </p:pic>
      <p:pic>
        <p:nvPicPr>
          <p:cNvPr id="28" name="Picture 2" descr="ÐÐ°ÑÑÐ¸Ð½ÐºÐ¸ Ð¿Ð¾ Ð·Ð°Ð¿ÑÐ¾ÑÑ Ð²Ð¸Ð´ÐµÐ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620453" y="1900124"/>
            <a:ext cx="2003100" cy="12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рядка Ларис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8886" y="1319759"/>
            <a:ext cx="8823145" cy="49630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3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109" y="445745"/>
            <a:ext cx="8756193" cy="1014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355595" y="2100098"/>
            <a:ext cx="5491225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будемо удосконалювати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будувати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надрукуємо слова і схеми до них.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Попрацюємо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</a:t>
            </a:r>
            <a:endParaRPr lang="uk-UA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818" y="4085230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2" y="2100098"/>
            <a:ext cx="3006976" cy="300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7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453" y="444972"/>
            <a:ext cx="9452759" cy="97428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Визнач кількість звуків у словах</a:t>
            </a:r>
            <a:endParaRPr lang="uk-UA" sz="5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5578" y="1661201"/>
            <a:ext cx="169469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диня</a:t>
            </a:r>
            <a:endParaRPr lang="ru-R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75937" y="1661201"/>
            <a:ext cx="145745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яхта</a:t>
            </a:r>
            <a:endParaRPr lang="ru-R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22571" y="2803627"/>
            <a:ext cx="92365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6000" b="1" dirty="0"/>
              <a:t> </a:t>
            </a:r>
            <a:r>
              <a:rPr lang="uk-UA" sz="6000" b="1" dirty="0" smtClean="0"/>
              <a:t>5 </a:t>
            </a:r>
            <a:endParaRPr lang="ru-RU" sz="6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42008" y="2803626"/>
            <a:ext cx="923651" cy="1015663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 </a:t>
            </a:r>
            <a:r>
              <a:rPr lang="uk-UA" sz="6000" b="1" dirty="0" smtClean="0">
                <a:solidFill>
                  <a:srgbClr val="0070C0"/>
                </a:solidFill>
              </a:rPr>
              <a:t>4 </a:t>
            </a:r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17214" y="2754370"/>
            <a:ext cx="923651" cy="101566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</a:rPr>
              <a:t> </a:t>
            </a:r>
            <a:r>
              <a:rPr lang="uk-UA" sz="6000" b="1" dirty="0" smtClean="0">
                <a:solidFill>
                  <a:schemeClr val="bg1"/>
                </a:solidFill>
              </a:rPr>
              <a:t>3 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22494" y="2803627"/>
            <a:ext cx="87753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</a:rPr>
              <a:t> </a:t>
            </a:r>
            <a:r>
              <a:rPr lang="uk-UA" sz="6000" b="1" dirty="0" smtClean="0">
                <a:solidFill>
                  <a:schemeClr val="bg1"/>
                </a:solidFill>
              </a:rPr>
              <a:t>6 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65578" y="410422"/>
            <a:ext cx="9476509" cy="1018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Назви слова, в яких: 2 </a:t>
            </a:r>
            <a:r>
              <a:rPr lang="uk-UA" sz="4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склади, </a:t>
            </a:r>
            <a:r>
              <a:rPr lang="uk-UA" sz="4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3 склади </a:t>
            </a:r>
            <a:endParaRPr lang="uk-UA" sz="40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88104" y="3925653"/>
            <a:ext cx="2268781" cy="84656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uk-UA" sz="4800" b="1" dirty="0" smtClean="0"/>
              <a:t> </a:t>
            </a:r>
            <a:r>
              <a:rPr lang="uk-UA" sz="4800" b="1" dirty="0" smtClean="0">
                <a:solidFill>
                  <a:schemeClr val="bg1"/>
                </a:solidFill>
              </a:rPr>
              <a:t>малята</a:t>
            </a: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688104" y="4919948"/>
            <a:ext cx="2294513" cy="83711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4800" b="1" dirty="0" smtClean="0">
                <a:solidFill>
                  <a:schemeClr val="bg1"/>
                </a:solidFill>
              </a:rPr>
              <a:t>яма</a:t>
            </a:r>
          </a:p>
        </p:txBody>
      </p:sp>
      <p:sp>
        <p:nvSpPr>
          <p:cNvPr id="18" name="Текст 4"/>
          <p:cNvSpPr txBox="1">
            <a:spLocks/>
          </p:cNvSpPr>
          <p:nvPr/>
        </p:nvSpPr>
        <p:spPr>
          <a:xfrm>
            <a:off x="3245726" y="3965093"/>
            <a:ext cx="2296282" cy="87290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uk-UA" sz="4800" b="1" dirty="0" smtClean="0">
                <a:solidFill>
                  <a:schemeClr val="bg1"/>
                </a:solidFill>
              </a:rPr>
              <a:t>зозуля</a:t>
            </a:r>
          </a:p>
        </p:txBody>
      </p:sp>
      <p:sp>
        <p:nvSpPr>
          <p:cNvPr id="19" name="Объект 5"/>
          <p:cNvSpPr txBox="1">
            <a:spLocks/>
          </p:cNvSpPr>
          <p:nvPr/>
        </p:nvSpPr>
        <p:spPr>
          <a:xfrm>
            <a:off x="3224778" y="4914024"/>
            <a:ext cx="2490222" cy="90843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4800" b="1" dirty="0" smtClean="0">
                <a:solidFill>
                  <a:schemeClr val="bg1"/>
                </a:solidFill>
              </a:rPr>
              <a:t>троянда</a:t>
            </a:r>
          </a:p>
        </p:txBody>
      </p:sp>
      <p:sp>
        <p:nvSpPr>
          <p:cNvPr id="21" name="Текст 4"/>
          <p:cNvSpPr txBox="1">
            <a:spLocks/>
          </p:cNvSpPr>
          <p:nvPr/>
        </p:nvSpPr>
        <p:spPr>
          <a:xfrm>
            <a:off x="6453119" y="3976613"/>
            <a:ext cx="2250829" cy="872903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дятел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53120" y="4952745"/>
            <a:ext cx="2250828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ctr" fontAlgn="base">
              <a:spcAft>
                <a:spcPct val="0"/>
              </a:spcAft>
              <a:defRPr/>
            </a:pPr>
            <a:r>
              <a:rPr lang="uk-UA" sz="4800" b="1" dirty="0" smtClean="0">
                <a:solidFill>
                  <a:schemeClr val="bg1"/>
                </a:solidFill>
              </a:rPr>
              <a:t>ягня</a:t>
            </a:r>
            <a:endParaRPr lang="uk-UA" sz="48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7">
            <a:extLst>
              <a:ext uri="{FF2B5EF4-FFF2-40B4-BE49-F238E27FC236}">
                <a16:creationId xmlns:a16="http://schemas.microsoft.com/office/drawing/2014/main" xmlns="" id="{092C6931-0362-4FD5-8E1A-71E65971BA88}"/>
              </a:ext>
            </a:extLst>
          </p:cNvPr>
          <p:cNvSpPr/>
          <p:nvPr/>
        </p:nvSpPr>
        <p:spPr>
          <a:xfrm>
            <a:off x="9133387" y="4003293"/>
            <a:ext cx="2588449" cy="1791879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 яких словах  букв менше, ніж звуків? Поясни, чому.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84396" y="1661201"/>
            <a:ext cx="20922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Лі-лі-я</a:t>
            </a:r>
            <a:endParaRPr lang="ru-R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591E-7 -3.7037E-7 L -0.20086 -0.1652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49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635E-6 -3.7037E-7 L 0.38154 -0.16319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1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1181 L 0.47813 -0.1650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17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37 L -0.00651 -0.1551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75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087E-6 2.26642E-6 L -0.00572 0.128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64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-0.00601 L -0.23275 -0.14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37" y="-679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9151E-7 2.82146E-6 L 0.26582 0.135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1" y="6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 animBg="1"/>
      <p:bldP spid="9" grpId="0" animBg="1"/>
      <p:bldP spid="9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11880" y="2285024"/>
            <a:ext cx="190243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РЯКУБ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3240" y="2208191"/>
            <a:ext cx="189558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БУРЯК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68930" y="594747"/>
            <a:ext cx="7886700" cy="86217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Слова розсипались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57660" y="2269746"/>
            <a:ext cx="2120378" cy="646331"/>
          </a:xfrm>
          <a:prstGeom prst="rect">
            <a:avLst/>
          </a:prstGeom>
          <a:solidFill>
            <a:srgbClr val="FF3300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НЯШИВ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09786" y="2269746"/>
            <a:ext cx="2029786" cy="6463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ДИГОЯ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57661" y="2254571"/>
            <a:ext cx="2120378" cy="646331"/>
          </a:xfrm>
          <a:prstGeom prst="rect">
            <a:avLst/>
          </a:prstGeom>
          <a:solidFill>
            <a:srgbClr val="FF3300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ВИШНЯ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622880" y="2243583"/>
            <a:ext cx="2016692" cy="6463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ЯГОДИ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8" name="Picture 9" descr="Буряк міні - купити за 0.00 грн, доставка по Києву та України, низька ціна  | Інтернет-ринок продуктів FreshM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7462" r="2051" b="4309"/>
          <a:stretch/>
        </p:blipFill>
        <p:spPr bwMode="auto">
          <a:xfrm>
            <a:off x="1143897" y="4443657"/>
            <a:ext cx="1888136" cy="17952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Ягоди: користь та шкода для здоров'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03" y="4452275"/>
            <a:ext cx="3185587" cy="18317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Вишня. Поживна цінність. - frukts.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552" y="4479285"/>
            <a:ext cx="1724020" cy="17240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24333" y="3071542"/>
            <a:ext cx="258159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– о  = о –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155903" y="3042549"/>
            <a:ext cx="0" cy="7078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827050" y="3028068"/>
            <a:ext cx="2581599" cy="70788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– о </a:t>
            </a:r>
            <a:r>
              <a:rPr lang="uk-UA" sz="4000" b="1" dirty="0">
                <a:solidFill>
                  <a:schemeClr val="bg1"/>
                </a:solidFill>
              </a:rPr>
              <a:t>–</a:t>
            </a:r>
            <a:r>
              <a:rPr lang="uk-UA" sz="4000" b="1" dirty="0" smtClean="0">
                <a:solidFill>
                  <a:schemeClr val="bg1"/>
                </a:solidFill>
              </a:rPr>
              <a:t> = 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924550" y="2994692"/>
            <a:ext cx="0" cy="7078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8011478" y="3040257"/>
            <a:ext cx="2881312" cy="707886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= о  – о </a:t>
            </a:r>
            <a:r>
              <a:rPr lang="uk-UA" sz="4000" b="1" dirty="0">
                <a:solidFill>
                  <a:schemeClr val="bg1"/>
                </a:solidFill>
              </a:rPr>
              <a:t>–</a:t>
            </a:r>
            <a:r>
              <a:rPr lang="uk-UA" sz="4000" b="1" dirty="0" smtClean="0">
                <a:solidFill>
                  <a:schemeClr val="bg1"/>
                </a:solidFill>
              </a:rPr>
              <a:t> 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9108978" y="3029741"/>
            <a:ext cx="0" cy="7078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9864550" y="3040257"/>
            <a:ext cx="0" cy="7078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кутник: округлені кути 7">
            <a:extLst>
              <a:ext uri="{FF2B5EF4-FFF2-40B4-BE49-F238E27FC236}">
                <a16:creationId xmlns:a16="http://schemas.microsoft.com/office/drawing/2014/main" xmlns="" id="{092C6931-0362-4FD5-8E1A-71E65971BA88}"/>
              </a:ext>
            </a:extLst>
          </p:cNvPr>
          <p:cNvSpPr/>
          <p:nvPr/>
        </p:nvSpPr>
        <p:spPr>
          <a:xfrm>
            <a:off x="3931920" y="1476964"/>
            <a:ext cx="6062418" cy="723100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слова в зошиті в клітинку.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Побудуй звукові схеми під словами.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01260" y="3846193"/>
            <a:ext cx="229743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5 б. 5 зв. 2 </a:t>
            </a:r>
            <a:r>
              <a:rPr lang="uk-UA" sz="2400" b="1" dirty="0" err="1" smtClean="0">
                <a:solidFill>
                  <a:schemeClr val="bg1"/>
                </a:solidFill>
              </a:rPr>
              <a:t>скл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969135" y="3846193"/>
            <a:ext cx="2297431" cy="46166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5 б. 5 зв. 2 </a:t>
            </a:r>
            <a:r>
              <a:rPr lang="uk-UA" sz="2400" b="1" dirty="0" err="1" smtClean="0">
                <a:solidFill>
                  <a:schemeClr val="bg1"/>
                </a:solidFill>
              </a:rPr>
              <a:t>скл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342141" y="3846193"/>
            <a:ext cx="2297431" cy="46166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5 б. 6 зв. 3 </a:t>
            </a:r>
            <a:r>
              <a:rPr lang="uk-UA" sz="2400" b="1" dirty="0" err="1" smtClean="0">
                <a:solidFill>
                  <a:schemeClr val="bg1"/>
                </a:solidFill>
              </a:rPr>
              <a:t>скл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1" y="401909"/>
            <a:ext cx="2189433" cy="18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6" grpId="0" animBg="1"/>
      <p:bldP spid="30" grpId="0" animBg="1"/>
      <p:bldP spid="33" grpId="0" animBg="1"/>
      <p:bldP spid="35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92195" y="345148"/>
            <a:ext cx="8778707" cy="8904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Вправа </a:t>
            </a:r>
            <a:r>
              <a:rPr lang="uk-UA" sz="4000" b="1" dirty="0" smtClean="0"/>
              <a:t>«Речення розсипалося»</a:t>
            </a:r>
            <a:endParaRPr lang="ru-RU" sz="4000" dirty="0"/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3878986" y="2803207"/>
            <a:ext cx="4217168" cy="649188"/>
          </a:xfrm>
          <a:prstGeom prst="flowChartTerminator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 smtClean="0"/>
              <a:t>ДЛЯ </a:t>
            </a:r>
            <a:r>
              <a:rPr lang="uk-UA" sz="2400" b="1" dirty="0"/>
              <a:t>ЯГОДИ ДІТЕЙ КОРИСНІ</a:t>
            </a:r>
            <a:endParaRPr lang="ru-RU" sz="2400" b="1" dirty="0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59904" y="3358160"/>
            <a:ext cx="3963503" cy="64918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У  </a:t>
            </a:r>
            <a:r>
              <a:rPr lang="uk-UA" sz="2400" b="1" dirty="0" smtClean="0"/>
              <a:t> РОСТЕ   САДУ    ВИШНЯ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16665" y="1281272"/>
            <a:ext cx="7798985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Дятел ніс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речення для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читання. Раптом побачив короїда на ялинці. Упустив речення й переплутав слова. Допоможи зібрати речення зі слів.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одне з речень в зошит.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459905" y="3362179"/>
            <a:ext cx="3963503" cy="64918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ВИШНЯ РОСТЕ </a:t>
            </a:r>
            <a:r>
              <a:rPr lang="uk-UA" sz="2400" b="1" dirty="0"/>
              <a:t>У САДУ 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3757473" y="2803207"/>
            <a:ext cx="4460195" cy="649188"/>
          </a:xfrm>
          <a:prstGeom prst="flowChartTerminator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ЯГОДИ  КОРИСНІ ДЛЯ ДІТЕЙ.</a:t>
            </a:r>
            <a:endParaRPr lang="ru-RU" sz="2400" b="1" dirty="0"/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7797533" y="3321705"/>
            <a:ext cx="4106482" cy="64918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 smtClean="0"/>
              <a:t>ОВОЧ БУРЯК КОРИСНИЙ - </a:t>
            </a:r>
            <a:endParaRPr lang="ru-RU" sz="2400" b="1" dirty="0"/>
          </a:p>
        </p:txBody>
      </p:sp>
      <p:sp>
        <p:nvSpPr>
          <p:cNvPr id="18" name="Блок-схема: знак завершения 17"/>
          <p:cNvSpPr/>
          <p:nvPr/>
        </p:nvSpPr>
        <p:spPr>
          <a:xfrm>
            <a:off x="7797533" y="3335300"/>
            <a:ext cx="4106482" cy="64918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БУРЯК – КОРИСНИЙ ОВОЧ.</a:t>
            </a:r>
            <a:endParaRPr lang="ru-RU" sz="2400" b="1" dirty="0"/>
          </a:p>
        </p:txBody>
      </p:sp>
      <p:pic>
        <p:nvPicPr>
          <p:cNvPr id="14" name="Picture 9" descr="Буряк міні - купити за 0.00 грн, доставка по Києву та України, низька ціна  | Інтернет-ринок продуктів FreshM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7462" r="2051" b="4309"/>
          <a:stretch/>
        </p:blipFill>
        <p:spPr bwMode="auto">
          <a:xfrm>
            <a:off x="9238220" y="4317669"/>
            <a:ext cx="1888136" cy="179527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Ягоди: користь та шкода для здоров'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46" y="4407221"/>
            <a:ext cx="3185587" cy="18317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Вишня. Поживна цінність. - frukts.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95" y="4317669"/>
            <a:ext cx="1724020" cy="17240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6" y="256710"/>
            <a:ext cx="1981751" cy="28043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35554" y="459786"/>
            <a:ext cx="8756193" cy="10840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слова </a:t>
            </a:r>
            <a:r>
              <a:rPr lang="ru-RU" sz="4000" b="1" dirty="0" smtClean="0">
                <a:solidFill>
                  <a:schemeClr val="bg1"/>
                </a:solidFill>
              </a:rPr>
              <a:t>правильно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4620" y="1804773"/>
            <a:ext cx="359288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</a:rPr>
              <a:t>ко-</a:t>
            </a: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</a:rPr>
              <a:t>ше</a:t>
            </a: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</a:rPr>
              <a:t>ня-тко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</a:rPr>
              <a:t>На-та-</a:t>
            </a: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</a:rPr>
              <a:t>ло</a:t>
            </a: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4500" b="1" dirty="0" err="1" smtClean="0">
                <a:solidFill>
                  <a:schemeClr val="accent2">
                    <a:lumMod val="75000"/>
                  </a:schemeClr>
                </a:solidFill>
              </a:rPr>
              <a:t>чка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6982" y="3585026"/>
            <a:ext cx="4296737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ня-вчить</a:t>
            </a:r>
            <a:endParaRPr lang="ru-RU" sz="4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</a:rPr>
              <a:t>при-ту-ли-</a:t>
            </a:r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ло</a:t>
            </a: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ся</a:t>
            </a:r>
            <a:endParaRPr lang="ru-RU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12329" y="1804773"/>
            <a:ext cx="3812027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500" b="1" dirty="0" err="1" smtClean="0">
                <a:solidFill>
                  <a:srgbClr val="0070C0"/>
                </a:solidFill>
              </a:rPr>
              <a:t>ди-вля-ться</a:t>
            </a:r>
            <a:endParaRPr lang="ru-RU" sz="4500" b="1" dirty="0">
              <a:solidFill>
                <a:srgbClr val="0070C0"/>
              </a:solidFill>
            </a:endParaRPr>
          </a:p>
          <a:p>
            <a:pPr algn="ctr"/>
            <a:r>
              <a:rPr lang="ru-RU" sz="4500" b="1" dirty="0" err="1" smtClean="0">
                <a:solidFill>
                  <a:srgbClr val="0070C0"/>
                </a:solidFill>
              </a:rPr>
              <a:t>смі</a:t>
            </a:r>
            <a:r>
              <a:rPr lang="ru-RU" sz="4500" b="1" dirty="0" smtClean="0">
                <a:solidFill>
                  <a:srgbClr val="0070C0"/>
                </a:solidFill>
              </a:rPr>
              <a:t>-є-</a:t>
            </a:r>
            <a:r>
              <a:rPr lang="ru-RU" sz="4500" b="1" dirty="0" err="1" smtClean="0">
                <a:solidFill>
                  <a:srgbClr val="0070C0"/>
                </a:solidFill>
              </a:rPr>
              <a:t>ться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38999" y="3485966"/>
            <a:ext cx="4296737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</a:rPr>
              <a:t>за-</a:t>
            </a:r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мур</a:t>
            </a: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</a:rPr>
              <a:t>-ко-</a:t>
            </a:r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ті</a:t>
            </a: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ло</a:t>
            </a:r>
            <a:endParaRPr lang="ru-RU" sz="4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500" b="1" dirty="0" err="1" smtClean="0">
                <a:solidFill>
                  <a:schemeClr val="accent6">
                    <a:lumMod val="75000"/>
                  </a:schemeClr>
                </a:solidFill>
              </a:rPr>
              <a:t>по-вер-та-лась</a:t>
            </a:r>
            <a:endParaRPr lang="ru-RU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4916" y="508962"/>
            <a:ext cx="8732066" cy="8685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«</a:t>
            </a:r>
            <a:r>
              <a:rPr lang="ru-RU" sz="4000" b="1" dirty="0" err="1" smtClean="0">
                <a:solidFill>
                  <a:schemeClr val="bg1"/>
                </a:solidFill>
              </a:rPr>
              <a:t>Входження</a:t>
            </a:r>
            <a:r>
              <a:rPr lang="ru-RU" sz="4000" b="1" dirty="0" smtClean="0">
                <a:solidFill>
                  <a:schemeClr val="bg1"/>
                </a:solidFill>
              </a:rPr>
              <a:t> в </a:t>
            </a:r>
            <a:r>
              <a:rPr lang="ru-RU" sz="40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12080" y="2106943"/>
            <a:ext cx="633222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Розкажи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робить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дівчинка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Яка пора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доби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Куди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йде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дівчинка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 на твою думку?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кошеняти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 У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дівчини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2" y="1611630"/>
            <a:ext cx="4331961" cy="433196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9437" y="494528"/>
            <a:ext cx="8732066" cy="7488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Василь Сухомлинський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4360" y="1243417"/>
            <a:ext cx="11018520" cy="52373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Покинуте кошеня</a:t>
            </a:r>
          </a:p>
          <a:p>
            <a:r>
              <a:rPr lang="uk-UA" sz="2800" b="1" dirty="0"/>
              <a:t>	</a:t>
            </a:r>
            <a:r>
              <a:rPr lang="ru-RU" sz="2800" b="1" dirty="0" err="1" smtClean="0"/>
              <a:t>Хтось</a:t>
            </a:r>
            <a:r>
              <a:rPr lang="ru-RU" sz="2800" b="1" dirty="0" smtClean="0"/>
              <a:t> </a:t>
            </a:r>
            <a:r>
              <a:rPr lang="ru-RU" sz="2800" b="1" dirty="0" err="1"/>
              <a:t>виніс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хати</a:t>
            </a:r>
            <a:r>
              <a:rPr lang="ru-RU" sz="2800" b="1" dirty="0"/>
              <a:t> </a:t>
            </a:r>
            <a:r>
              <a:rPr lang="ru-RU" sz="2800" b="1" dirty="0" err="1"/>
              <a:t>маленьке</a:t>
            </a:r>
            <a:r>
              <a:rPr lang="ru-RU" sz="2800" b="1" dirty="0"/>
              <a:t> </a:t>
            </a:r>
            <a:r>
              <a:rPr lang="ru-RU" sz="2800" b="1" dirty="0" err="1"/>
              <a:t>сіре</a:t>
            </a:r>
            <a:r>
              <a:rPr lang="ru-RU" sz="2800" b="1" dirty="0"/>
              <a:t> </a:t>
            </a:r>
            <a:r>
              <a:rPr lang="ru-RU" sz="2800" b="1" dirty="0" err="1"/>
              <a:t>кошенятко</a:t>
            </a:r>
            <a:r>
              <a:rPr lang="ru-RU" sz="2800" b="1" dirty="0"/>
              <a:t> й пустив </a:t>
            </a:r>
            <a:r>
              <a:rPr lang="ru-RU" sz="2800" b="1" dirty="0" err="1"/>
              <a:t>його</a:t>
            </a:r>
            <a:r>
              <a:rPr lang="ru-RU" sz="2800" b="1" dirty="0"/>
              <a:t> на дорогу. </a:t>
            </a:r>
            <a:r>
              <a:rPr lang="ru-RU" sz="2800" b="1" dirty="0" err="1"/>
              <a:t>Сидить</a:t>
            </a:r>
            <a:r>
              <a:rPr lang="ru-RU" sz="2800" b="1" dirty="0"/>
              <a:t> </a:t>
            </a:r>
            <a:r>
              <a:rPr lang="ru-RU" sz="2800" b="1" dirty="0" err="1"/>
              <a:t>кошеня</a:t>
            </a:r>
            <a:r>
              <a:rPr lang="ru-RU" sz="2800" b="1" dirty="0"/>
              <a:t> та й </a:t>
            </a:r>
            <a:r>
              <a:rPr lang="ru-RU" sz="2800" b="1" dirty="0" err="1"/>
              <a:t>нявчить</a:t>
            </a:r>
            <a:r>
              <a:rPr lang="ru-RU" sz="2800" b="1" dirty="0"/>
              <a:t>. </a:t>
            </a:r>
            <a:r>
              <a:rPr lang="ru-RU" sz="2800" b="1" dirty="0" err="1"/>
              <a:t>Бо</a:t>
            </a:r>
            <a:r>
              <a:rPr lang="ru-RU" sz="2800" b="1" dirty="0"/>
              <a:t> </a:t>
            </a:r>
            <a:r>
              <a:rPr lang="ru-RU" sz="2800" b="1" dirty="0" err="1"/>
              <a:t>хоче</a:t>
            </a:r>
            <a:r>
              <a:rPr lang="ru-RU" sz="2800" b="1" dirty="0"/>
              <a:t> </a:t>
            </a:r>
            <a:r>
              <a:rPr lang="ru-RU" sz="2800" b="1" dirty="0" err="1"/>
              <a:t>додому</a:t>
            </a:r>
            <a:r>
              <a:rPr lang="ru-RU" sz="2800" b="1" dirty="0"/>
              <a:t>, до </a:t>
            </a:r>
            <a:r>
              <a:rPr lang="ru-RU" sz="2800" b="1" dirty="0" err="1"/>
              <a:t>матусі</a:t>
            </a:r>
            <a:r>
              <a:rPr lang="ru-RU" sz="2800" b="1" dirty="0"/>
              <a:t>. </a:t>
            </a:r>
            <a:r>
              <a:rPr lang="ru-RU" sz="2800" b="1" dirty="0" err="1"/>
              <a:t>Проходять</a:t>
            </a:r>
            <a:r>
              <a:rPr lang="ru-RU" sz="2800" b="1" dirty="0"/>
              <a:t> люди, </a:t>
            </a:r>
            <a:r>
              <a:rPr lang="ru-RU" sz="2800" b="1" dirty="0" err="1"/>
              <a:t>дивляться</a:t>
            </a:r>
            <a:r>
              <a:rPr lang="ru-RU" sz="2800" b="1" dirty="0"/>
              <a:t> на </a:t>
            </a:r>
            <a:r>
              <a:rPr lang="ru-RU" sz="2800" b="1" dirty="0" err="1"/>
              <a:t>кошеня</a:t>
            </a:r>
            <a:r>
              <a:rPr lang="ru-RU" sz="2800" b="1" dirty="0"/>
              <a:t>. </a:t>
            </a: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сумно</a:t>
            </a:r>
            <a:r>
              <a:rPr lang="ru-RU" sz="2800" b="1" dirty="0"/>
              <a:t> </a:t>
            </a:r>
            <a:r>
              <a:rPr lang="ru-RU" sz="2800" b="1" dirty="0" err="1"/>
              <a:t>хитає</a:t>
            </a:r>
            <a:r>
              <a:rPr lang="ru-RU" sz="2800" b="1" dirty="0"/>
              <a:t> головою, </a:t>
            </a: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сміється</a:t>
            </a:r>
            <a:r>
              <a:rPr lang="ru-RU" sz="2800" b="1" dirty="0"/>
              <a:t>. </a:t>
            </a: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жаліє</a:t>
            </a:r>
            <a:r>
              <a:rPr lang="ru-RU" sz="2800" b="1" dirty="0"/>
              <a:t>: </a:t>
            </a:r>
            <a:r>
              <a:rPr lang="ru-RU" sz="2800" b="1" dirty="0" err="1"/>
              <a:t>бідне</a:t>
            </a:r>
            <a:r>
              <a:rPr lang="ru-RU" sz="2800" b="1" dirty="0"/>
              <a:t> </a:t>
            </a:r>
            <a:r>
              <a:rPr lang="ru-RU" sz="2800" b="1" dirty="0" err="1"/>
              <a:t>кошенятко</a:t>
            </a:r>
            <a:r>
              <a:rPr lang="ru-RU" sz="2800" b="1" dirty="0"/>
              <a:t>, та й </a:t>
            </a:r>
            <a:r>
              <a:rPr lang="ru-RU" sz="2800" b="1" dirty="0" err="1"/>
              <a:t>іде</a:t>
            </a:r>
            <a:r>
              <a:rPr lang="ru-RU" sz="2800" b="1" dirty="0"/>
              <a:t> </a:t>
            </a:r>
            <a:r>
              <a:rPr lang="ru-RU" sz="2800" b="1" dirty="0" err="1"/>
              <a:t>собі</a:t>
            </a:r>
            <a:r>
              <a:rPr lang="ru-RU" sz="2800" b="1" dirty="0"/>
              <a:t>.</a:t>
            </a:r>
          </a:p>
          <a:p>
            <a:r>
              <a:rPr lang="ru-RU" sz="2800" b="1" dirty="0"/>
              <a:t>Настав </a:t>
            </a:r>
            <a:r>
              <a:rPr lang="ru-RU" sz="2800" b="1" dirty="0" err="1"/>
              <a:t>вечір</a:t>
            </a:r>
            <a:r>
              <a:rPr lang="ru-RU" sz="2800" b="1" dirty="0"/>
              <a:t>. </a:t>
            </a:r>
            <a:r>
              <a:rPr lang="ru-RU" sz="2800" b="1" dirty="0" err="1"/>
              <a:t>Зайшло</a:t>
            </a:r>
            <a:r>
              <a:rPr lang="ru-RU" sz="2800" b="1" dirty="0"/>
              <a:t> </a:t>
            </a:r>
            <a:r>
              <a:rPr lang="ru-RU" sz="2800" b="1" dirty="0" err="1"/>
              <a:t>сонце</a:t>
            </a:r>
            <a:r>
              <a:rPr lang="ru-RU" sz="2800" b="1" dirty="0"/>
              <a:t>. Страшно стало </a:t>
            </a:r>
            <a:r>
              <a:rPr lang="ru-RU" sz="2800" b="1" dirty="0" err="1"/>
              <a:t>кошеняткові</a:t>
            </a:r>
            <a:r>
              <a:rPr lang="ru-RU" sz="2800" b="1" dirty="0"/>
              <a:t>. </a:t>
            </a:r>
            <a:r>
              <a:rPr lang="ru-RU" sz="2800" b="1" dirty="0" smtClean="0"/>
              <a:t>	</a:t>
            </a:r>
            <a:r>
              <a:rPr lang="ru-RU" sz="2800" b="1" dirty="0" err="1" smtClean="0"/>
              <a:t>Притулилося</a:t>
            </a:r>
            <a:r>
              <a:rPr lang="ru-RU" sz="2800" b="1" dirty="0" smtClean="0"/>
              <a:t> </a:t>
            </a:r>
            <a:r>
              <a:rPr lang="ru-RU" sz="2800" b="1" dirty="0" err="1"/>
              <a:t>воно</a:t>
            </a:r>
            <a:r>
              <a:rPr lang="ru-RU" sz="2800" b="1" dirty="0"/>
              <a:t> до куща та й </a:t>
            </a:r>
            <a:r>
              <a:rPr lang="ru-RU" sz="2800" b="1" dirty="0" err="1"/>
              <a:t>сидить</a:t>
            </a:r>
            <a:r>
              <a:rPr lang="ru-RU" sz="2800" b="1" dirty="0"/>
              <a:t> — </a:t>
            </a:r>
            <a:r>
              <a:rPr lang="ru-RU" sz="2800" b="1" dirty="0" err="1"/>
              <a:t>тремтить</a:t>
            </a:r>
            <a:r>
              <a:rPr lang="ru-RU" sz="2800" b="1" dirty="0"/>
              <a:t>. </a:t>
            </a:r>
            <a:r>
              <a:rPr lang="ru-RU" sz="2800" b="1" dirty="0" err="1"/>
              <a:t>Поверталась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школи</a:t>
            </a:r>
            <a:r>
              <a:rPr lang="ru-RU" sz="2800" b="1" dirty="0"/>
              <a:t> </a:t>
            </a:r>
            <a:r>
              <a:rPr lang="ru-RU" sz="2800" b="1" dirty="0" err="1"/>
              <a:t>маленька</a:t>
            </a:r>
            <a:r>
              <a:rPr lang="ru-RU" sz="2800" b="1" dirty="0"/>
              <a:t> </a:t>
            </a:r>
            <a:r>
              <a:rPr lang="ru-RU" sz="2800" b="1" dirty="0" err="1"/>
              <a:t>Наталочка</a:t>
            </a:r>
            <a:r>
              <a:rPr lang="ru-RU" sz="2800" b="1" dirty="0"/>
              <a:t>. </a:t>
            </a:r>
            <a:r>
              <a:rPr lang="ru-RU" sz="2800" b="1" dirty="0" err="1"/>
              <a:t>Чує</a:t>
            </a:r>
            <a:r>
              <a:rPr lang="ru-RU" sz="2800" b="1" dirty="0"/>
              <a:t> — </a:t>
            </a:r>
            <a:r>
              <a:rPr lang="ru-RU" sz="2800" b="1" dirty="0" err="1"/>
              <a:t>нявчить</a:t>
            </a:r>
            <a:r>
              <a:rPr lang="ru-RU" sz="2800" b="1" dirty="0"/>
              <a:t> </a:t>
            </a:r>
            <a:r>
              <a:rPr lang="ru-RU" sz="2800" b="1" dirty="0" err="1"/>
              <a:t>кошеня</a:t>
            </a:r>
            <a:r>
              <a:rPr lang="ru-RU" sz="2800" b="1" dirty="0"/>
              <a:t>. Вона не сказала </a:t>
            </a:r>
            <a:r>
              <a:rPr lang="ru-RU" sz="2800" b="1" dirty="0" err="1"/>
              <a:t>ні</a:t>
            </a:r>
            <a:r>
              <a:rPr lang="ru-RU" sz="2800" b="1" dirty="0"/>
              <a:t> слова, а взяла </a:t>
            </a:r>
            <a:r>
              <a:rPr lang="ru-RU" sz="2800" b="1" dirty="0" err="1"/>
              <a:t>кошеня</a:t>
            </a:r>
            <a:r>
              <a:rPr lang="ru-RU" sz="2800" b="1" dirty="0"/>
              <a:t> й понесла </a:t>
            </a:r>
            <a:r>
              <a:rPr lang="ru-RU" sz="2800" b="1" dirty="0" err="1"/>
              <a:t>додому</a:t>
            </a:r>
            <a:r>
              <a:rPr lang="ru-RU" sz="2800" b="1" dirty="0"/>
              <a:t>. </a:t>
            </a:r>
            <a:r>
              <a:rPr lang="ru-RU" sz="2800" b="1" dirty="0" err="1"/>
              <a:t>Пригорнулося</a:t>
            </a:r>
            <a:r>
              <a:rPr lang="ru-RU" sz="2800" b="1" dirty="0"/>
              <a:t> </a:t>
            </a:r>
            <a:r>
              <a:rPr lang="ru-RU" sz="2800" b="1" dirty="0" err="1"/>
              <a:t>кошенятко</a:t>
            </a:r>
            <a:r>
              <a:rPr lang="ru-RU" sz="2800" b="1" dirty="0"/>
              <a:t> до </a:t>
            </a:r>
            <a:r>
              <a:rPr lang="ru-RU" sz="2800" b="1" dirty="0" err="1"/>
              <a:t>дівчинки</a:t>
            </a:r>
            <a:r>
              <a:rPr lang="ru-RU" sz="2800" b="1" dirty="0"/>
              <a:t>. </a:t>
            </a:r>
            <a:r>
              <a:rPr lang="ru-RU" sz="2800" b="1" dirty="0" err="1"/>
              <a:t>Замуркотіло</a:t>
            </a:r>
            <a:r>
              <a:rPr lang="ru-RU" sz="2800" b="1" dirty="0"/>
              <a:t>. Раде-</a:t>
            </a:r>
            <a:r>
              <a:rPr lang="ru-RU" sz="2800" b="1" dirty="0" err="1"/>
              <a:t>радісіньке</a:t>
            </a:r>
            <a:r>
              <a:rPr lang="ru-RU" sz="2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08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80073" y="1725341"/>
            <a:ext cx="6112668" cy="3809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/>
          </a:p>
          <a:p>
            <a:pPr marL="450850" indent="-450850">
              <a:buAutoNum type="arabicPeriod"/>
            </a:pPr>
            <a:r>
              <a:rPr lang="ru-RU" sz="2800" b="1" dirty="0" smtClean="0"/>
              <a:t>Де </a:t>
            </a:r>
            <a:r>
              <a:rPr lang="ru-RU" sz="2800" b="1" dirty="0" err="1" smtClean="0"/>
              <a:t>сиділо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кошеня</a:t>
            </a:r>
            <a:r>
              <a:rPr lang="ru-RU" sz="2800" b="1" dirty="0" smtClean="0"/>
              <a:t>?</a:t>
            </a:r>
          </a:p>
          <a:p>
            <a:pPr marL="450850" indent="-450850">
              <a:buAutoNum type="arabicPeriod"/>
            </a:pPr>
            <a:r>
              <a:rPr lang="ru-RU" sz="2800" b="1" dirty="0" err="1" smtClean="0"/>
              <a:t>Чому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воно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нявчало</a:t>
            </a:r>
            <a:r>
              <a:rPr lang="ru-RU" sz="2800" b="1" dirty="0" smtClean="0"/>
              <a:t>?</a:t>
            </a:r>
          </a:p>
          <a:p>
            <a:pPr marL="450850" indent="-450850">
              <a:buAutoNum type="arabicPeriod"/>
            </a:pPr>
            <a:r>
              <a:rPr lang="ru-RU" sz="2800" b="1" dirty="0" smtClean="0"/>
              <a:t>Як люди </a:t>
            </a:r>
            <a:r>
              <a:rPr lang="ru-RU" sz="2800" b="1" dirty="0" err="1" smtClean="0"/>
              <a:t>реагували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кошеня</a:t>
            </a:r>
            <a:r>
              <a:rPr lang="ru-RU" sz="2800" b="1" dirty="0" smtClean="0"/>
              <a:t>?</a:t>
            </a:r>
          </a:p>
          <a:p>
            <a:pPr marL="450850" indent="-450850">
              <a:buAutoNum type="arabicPeriod"/>
            </a:pPr>
            <a:r>
              <a:rPr lang="ru-RU" sz="2800" b="1" dirty="0" err="1" smtClean="0"/>
              <a:t>Який</a:t>
            </a:r>
            <a:r>
              <a:rPr lang="ru-RU" sz="2800" b="1" dirty="0" smtClean="0"/>
              <a:t> час </a:t>
            </a:r>
            <a:r>
              <a:rPr lang="ru-RU" sz="2800" b="1" dirty="0" err="1" smtClean="0"/>
              <a:t>доби</a:t>
            </a:r>
            <a:r>
              <a:rPr lang="ru-RU" sz="2800" b="1" dirty="0" smtClean="0"/>
              <a:t> настав?</a:t>
            </a:r>
          </a:p>
          <a:p>
            <a:pPr marL="450850" indent="-450850">
              <a:buAutoNum type="arabicPeriod"/>
            </a:pPr>
            <a:r>
              <a:rPr lang="ru-RU" sz="2800" b="1" dirty="0" err="1" smtClean="0"/>
              <a:t>Звідки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поверталася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Наталочка</a:t>
            </a:r>
            <a:r>
              <a:rPr lang="ru-RU" sz="2800" b="1" dirty="0" smtClean="0"/>
              <a:t>?</a:t>
            </a:r>
          </a:p>
          <a:p>
            <a:pPr marL="450850" indent="-450850">
              <a:buAutoNum type="arabicPeriod"/>
            </a:pPr>
            <a:r>
              <a:rPr lang="uk-UA" sz="2800" b="1" dirty="0" smtClean="0"/>
              <a:t>Що вона зробила, коли почула нявчання кошеняти?</a:t>
            </a:r>
          </a:p>
          <a:p>
            <a:pPr marL="450850" indent="-450850">
              <a:buAutoNum type="arabicPeriod"/>
            </a:pPr>
            <a:r>
              <a:rPr lang="uk-UA" sz="2800" b="1" dirty="0" smtClean="0"/>
              <a:t>Що відчуло звірятко?</a:t>
            </a:r>
          </a:p>
          <a:p>
            <a:pPr marL="450850" indent="-450850">
              <a:buAutoNum type="arabicPeriod"/>
            </a:pP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37713" y="494528"/>
            <a:ext cx="9087609" cy="8442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7" y="1822231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560533"/>
            <a:ext cx="8755124" cy="9661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9020" y="1735277"/>
            <a:ext cx="6008051" cy="4247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Подумай,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уроках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найбільше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подобається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запропонованих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завдань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найцікавішими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тебе,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запропонованих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завдань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складними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тебе,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6946" y="2057078"/>
            <a:ext cx="2902074" cy="3500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260673" y="2057078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314BE3-6908-492A-AF17-6DEDF243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24351"/>
          <a:stretch/>
        </p:blipFill>
        <p:spPr>
          <a:xfrm>
            <a:off x="498646" y="2054860"/>
            <a:ext cx="6424042" cy="3087326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42432" y="512932"/>
            <a:ext cx="8732066" cy="9596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71891ECB-C37E-4FC8-A2F4-E8DB089E46AF}"/>
              </a:ext>
            </a:extLst>
          </p:cNvPr>
          <p:cNvSpPr/>
          <p:nvPr/>
        </p:nvSpPr>
        <p:spPr>
          <a:xfrm>
            <a:off x="7113317" y="1792102"/>
            <a:ext cx="4744753" cy="39159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Вушка, прислухайтесь!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Очка, придивляйтесь!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Носику, глибше дихай!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Ротику, посміхнись!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Спинки, розправляйтесь!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Ручки, підніймайтесь!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Нумо до роботи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Дружно всі взялись!</a:t>
            </a:r>
          </a:p>
        </p:txBody>
      </p:sp>
    </p:spTree>
    <p:extLst>
      <p:ext uri="{BB962C8B-B14F-4D97-AF65-F5344CB8AC3E}">
        <p14:creationId xmlns:p14="http://schemas.microsoft.com/office/powerpoint/2010/main" val="14708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0170" y="529146"/>
            <a:ext cx="9532620" cy="911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4635" y="1469726"/>
            <a:ext cx="9544050" cy="7724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Поділися своїми враженнями від уроку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0" y="3892447"/>
            <a:ext cx="1994338" cy="186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0" y="4114438"/>
            <a:ext cx="2872533" cy="20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14294"/>
          <a:stretch/>
        </p:blipFill>
        <p:spPr bwMode="auto">
          <a:xfrm>
            <a:off x="3122240" y="3631409"/>
            <a:ext cx="2703185" cy="1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" y="3812655"/>
            <a:ext cx="2612755" cy="23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72375" y="2310804"/>
            <a:ext cx="2550785" cy="13062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Отримав задоволення від своєї роботи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69869" y="2310803"/>
            <a:ext cx="2550785" cy="13174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Успішно впорався із завданнями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76661" y="2310805"/>
            <a:ext cx="2384410" cy="13174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Позитивні емоції від спілкування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39013" y="2310803"/>
            <a:ext cx="2550785" cy="13168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Чекаю зустрічі наступного уроку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8690" y="449136"/>
            <a:ext cx="10143928" cy="1322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Психологічне налаштування. 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«Мій портрет»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48629" y="1789766"/>
            <a:ext cx="9544050" cy="7724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своє ім’я голосно. Закінчи речення про себе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80" y="3812655"/>
            <a:ext cx="1994338" cy="186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0" y="4114438"/>
            <a:ext cx="2872533" cy="20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14294"/>
          <a:stretch/>
        </p:blipFill>
        <p:spPr bwMode="auto">
          <a:xfrm>
            <a:off x="3122240" y="3631409"/>
            <a:ext cx="2703185" cy="1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" y="3812655"/>
            <a:ext cx="2612755" cy="23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71455" y="2794754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Моя улюблена </a:t>
            </a:r>
            <a:r>
              <a:rPr lang="uk-UA" sz="2400" b="1" dirty="0" smtClean="0">
                <a:solidFill>
                  <a:srgbClr val="FFFF00"/>
                </a:solidFill>
              </a:rPr>
              <a:t>іграшка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74640" y="2794337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Моя улюблена навчальна річ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20654" y="2809098"/>
            <a:ext cx="2662353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Моя улюблена домашня тварина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39013" y="2794337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Мій улюблений </a:t>
            </a:r>
            <a:r>
              <a:rPr lang="uk-UA" sz="2400" b="1" dirty="0" smtClean="0">
                <a:solidFill>
                  <a:srgbClr val="FFFF00"/>
                </a:solidFill>
              </a:rPr>
              <a:t>одяг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c.vseosvita.ua/001yow-611b/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1" y="1940396"/>
            <a:ext cx="2533650" cy="180975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Вправи на розвиток </a:t>
            </a:r>
            <a:r>
              <a:rPr lang="uk-UA" sz="3600" b="1" dirty="0" smtClean="0"/>
              <a:t>артикуляційного апарату</a:t>
            </a:r>
            <a:endParaRPr lang="ru-RU" sz="3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0421" y="1481288"/>
            <a:ext cx="2394440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«</a:t>
            </a:r>
            <a:r>
              <a:rPr lang="ru-RU" sz="2800" b="1" dirty="0" err="1"/>
              <a:t>Годинник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89413" y="1497745"/>
            <a:ext cx="6168775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Відкрий</a:t>
            </a:r>
            <a:r>
              <a:rPr lang="ru-RU" sz="2400" b="1" dirty="0" smtClean="0"/>
              <a:t> </a:t>
            </a:r>
            <a:r>
              <a:rPr lang="ru-RU" sz="2400" b="1" dirty="0"/>
              <a:t>рот, губи </a:t>
            </a:r>
            <a:r>
              <a:rPr lang="ru-RU" sz="2400" b="1" dirty="0" err="1" smtClean="0"/>
              <a:t>розтягни</a:t>
            </a:r>
            <a:r>
              <a:rPr lang="ru-RU" sz="2400" b="1" dirty="0" smtClean="0"/>
              <a:t> </a:t>
            </a:r>
            <a:r>
              <a:rPr lang="ru-RU" sz="2400" b="1" dirty="0"/>
              <a:t>в </a:t>
            </a:r>
            <a:r>
              <a:rPr lang="ru-RU" sz="2400" b="1" dirty="0" err="1"/>
              <a:t>посмішці</a:t>
            </a:r>
            <a:r>
              <a:rPr lang="ru-RU" sz="2400" b="1" dirty="0"/>
              <a:t>, </a:t>
            </a:r>
            <a:r>
              <a:rPr lang="ru-RU" sz="2400" b="1" dirty="0" err="1"/>
              <a:t>кінчиком</a:t>
            </a:r>
            <a:r>
              <a:rPr lang="ru-RU" sz="2400" b="1" dirty="0"/>
              <a:t> </a:t>
            </a:r>
            <a:r>
              <a:rPr lang="ru-RU" sz="2400" b="1" dirty="0" err="1"/>
              <a:t>вузького</a:t>
            </a:r>
            <a:r>
              <a:rPr lang="ru-RU" sz="2400" b="1" dirty="0"/>
              <a:t> </a:t>
            </a:r>
            <a:r>
              <a:rPr lang="ru-RU" sz="2400" b="1" dirty="0" err="1"/>
              <a:t>язика</a:t>
            </a:r>
            <a:r>
              <a:rPr lang="ru-RU" sz="2400" b="1" dirty="0"/>
              <a:t> </a:t>
            </a:r>
            <a:r>
              <a:rPr lang="ru-RU" sz="2400" b="1" dirty="0" err="1" smtClean="0"/>
              <a:t>тягнися</a:t>
            </a:r>
            <a:r>
              <a:rPr lang="ru-RU" sz="2400" b="1" dirty="0" smtClean="0"/>
              <a:t> </a:t>
            </a:r>
            <a:r>
              <a:rPr lang="ru-RU" sz="2400" b="1" dirty="0"/>
              <a:t>то до правого, то до </a:t>
            </a:r>
            <a:r>
              <a:rPr lang="ru-RU" sz="2400" b="1" dirty="0" err="1"/>
              <a:t>лівого</a:t>
            </a:r>
            <a:r>
              <a:rPr lang="ru-RU" sz="2400" b="1" dirty="0"/>
              <a:t> </a:t>
            </a:r>
            <a:r>
              <a:rPr lang="ru-RU" sz="2400" b="1" dirty="0" err="1"/>
              <a:t>вуха</a:t>
            </a:r>
            <a:r>
              <a:rPr lang="ru-RU" sz="2400" b="1" dirty="0"/>
              <a:t> (в </a:t>
            </a:r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куточки</a:t>
            </a:r>
            <a:r>
              <a:rPr lang="ru-RU" sz="2400" b="1" dirty="0"/>
              <a:t> </a:t>
            </a:r>
            <a:r>
              <a:rPr lang="ru-RU" sz="2400" b="1" dirty="0" smtClean="0"/>
              <a:t>ротика</a:t>
            </a:r>
            <a:r>
              <a:rPr lang="ru-RU" sz="2400" b="1" dirty="0"/>
              <a:t>). </a:t>
            </a:r>
            <a:r>
              <a:rPr lang="ru-RU" sz="2400" b="1" dirty="0" err="1"/>
              <a:t>Рахунок</a:t>
            </a:r>
            <a:r>
              <a:rPr lang="ru-RU" sz="2400" b="1" dirty="0"/>
              <a:t>: 1-2. </a:t>
            </a:r>
            <a:r>
              <a:rPr lang="ru-RU" sz="2400" b="1" dirty="0" err="1" smtClean="0"/>
              <a:t>Слідкуй</a:t>
            </a:r>
            <a:r>
              <a:rPr lang="ru-RU" sz="2400" b="1" dirty="0" smtClean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щелепа</a:t>
            </a:r>
            <a:r>
              <a:rPr lang="ru-RU" sz="2400" b="1" dirty="0"/>
              <a:t> і губи не </a:t>
            </a:r>
            <a:r>
              <a:rPr lang="ru-RU" sz="2400" b="1" dirty="0" err="1"/>
              <a:t>рухались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39357" y="4429304"/>
            <a:ext cx="6816435" cy="17366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Відкрий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рот і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кінчиком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язика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«почисть»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зуби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з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внутрішньої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сторони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верхнього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і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нижнього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зубного ряду,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виконуючи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рухи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зі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сторони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в сторону та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зверху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 вниз.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Рахунок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rPr>
              <a:t>: 1-2.  </a:t>
            </a:r>
            <a:endParaRPr kumimoji="0" lang="ru-RU" altLang="ru-RU" sz="14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0421" y="4059894"/>
            <a:ext cx="3110254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«Чистимо зубки»</a:t>
            </a:r>
            <a:endParaRPr lang="ru-RU" sz="2800" b="1" dirty="0"/>
          </a:p>
        </p:txBody>
      </p:sp>
      <p:pic>
        <p:nvPicPr>
          <p:cNvPr id="7170" name="Picture 2" descr="Годинник настінний &quot;Хатинка&quot;, 14.5x3x20см за найкращою ціною! Купити  годинник настінний &quot;Хатинка&quot;, 14.5x3x20см і інший товар з категорії часы.  Магазин посуду - ПосудоГрад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52" y="1497745"/>
            <a:ext cx="1624034" cy="258298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1 клас\1. Навчання грамоти\1 УРОКИ 2023\Читання\5 Блок г ґ ж ш ь х ч\061 - Закріплення вміння читати. Робота з дитячою книжкою\2024-01-14_164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7" y="4638776"/>
            <a:ext cx="1980904" cy="1555475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Вправи на розвиток </a:t>
            </a:r>
            <a:r>
              <a:rPr lang="uk-UA" sz="3600" b="1" dirty="0" smtClean="0"/>
              <a:t>артикуляційного апарату</a:t>
            </a:r>
            <a:endParaRPr lang="ru-RU" sz="36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25633" y="1456444"/>
            <a:ext cx="313193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/>
              <a:t>Гра „Розмова лісу</a:t>
            </a:r>
            <a:r>
              <a:rPr lang="uk-UA" sz="2800" b="1" dirty="0" smtClean="0"/>
              <a:t>”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0794" y="2142482"/>
            <a:ext cx="5306743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/>
              <a:t>Вітерець у лісі - </a:t>
            </a:r>
            <a:r>
              <a:rPr lang="uk-UA" sz="2800" b="1" dirty="0" smtClean="0"/>
              <a:t>ш-ш-ш.</a:t>
            </a:r>
            <a:endParaRPr lang="ru-RU" sz="2800" b="1" dirty="0"/>
          </a:p>
          <a:p>
            <a:r>
              <a:rPr lang="uk-UA" sz="2800" b="1" dirty="0" smtClean="0"/>
              <a:t>Повзе </a:t>
            </a:r>
            <a:r>
              <a:rPr lang="uk-UA" sz="2800" b="1" dirty="0"/>
              <a:t>вуж у траві -  с-с-с.</a:t>
            </a:r>
            <a:endParaRPr lang="ru-RU" sz="2800" b="1" dirty="0"/>
          </a:p>
          <a:p>
            <a:r>
              <a:rPr lang="uk-UA" sz="2800" b="1" dirty="0" smtClean="0"/>
              <a:t>Пролетів </a:t>
            </a:r>
            <a:r>
              <a:rPr lang="uk-UA" sz="2800" b="1" dirty="0"/>
              <a:t>жук - ж-ж-ж.</a:t>
            </a:r>
            <a:endParaRPr lang="ru-RU" sz="2800" b="1" dirty="0"/>
          </a:p>
          <a:p>
            <a:r>
              <a:rPr lang="uk-UA" sz="2800" b="1" dirty="0" smtClean="0"/>
              <a:t>Заспівав </a:t>
            </a:r>
            <a:r>
              <a:rPr lang="uk-UA" sz="2800" b="1" dirty="0"/>
              <a:t>комарик- з-з-з.</a:t>
            </a:r>
            <a:endParaRPr lang="ru-RU" sz="2800" b="1" dirty="0"/>
          </a:p>
          <a:p>
            <a:r>
              <a:rPr lang="uk-UA" sz="2800" b="1" dirty="0" smtClean="0"/>
              <a:t>Забриніла </a:t>
            </a:r>
            <a:r>
              <a:rPr lang="uk-UA" sz="2800" b="1" dirty="0"/>
              <a:t>бджілка- </a:t>
            </a:r>
            <a:r>
              <a:rPr lang="uk-UA" sz="2800" b="1" dirty="0" err="1"/>
              <a:t>дж-дж-дж</a:t>
            </a:r>
            <a:r>
              <a:rPr lang="uk-UA" sz="2800" b="1" dirty="0"/>
              <a:t>.</a:t>
            </a:r>
            <a:endParaRPr lang="ru-RU" sz="2800" b="1" dirty="0"/>
          </a:p>
        </p:txBody>
      </p:sp>
      <p:pic>
        <p:nvPicPr>
          <p:cNvPr id="2052" name="Picture 4" descr="Вітерець гуляє в лісі&quot; | . Дефектолог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93" y="1596161"/>
            <a:ext cx="3646104" cy="191205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Дитячі оповіді. Мідя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707" y="3049107"/>
            <a:ext cx="3287804" cy="16439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6579" r="6621" b="13366"/>
          <a:stretch/>
        </p:blipFill>
        <p:spPr bwMode="auto">
          <a:xfrm>
            <a:off x="902526" y="4851758"/>
            <a:ext cx="2897578" cy="18531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ПРО КОМАРИКА ЗЮЗЮ – Род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97" y="4836009"/>
            <a:ext cx="2475222" cy="178680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картинки бджілок для ді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35" y="3810531"/>
            <a:ext cx="2216608" cy="2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ru-RU" sz="4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79917" y="1507394"/>
            <a:ext cx="6572693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бувають звуки, букви? Розкажи за схемами.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98818" y="2120370"/>
            <a:ext cx="2377440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Звуки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81221" y="2188473"/>
            <a:ext cx="1878333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голосні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78140" y="2143794"/>
            <a:ext cx="238293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err="1" smtClean="0"/>
              <a:t>приг</a:t>
            </a:r>
            <a:r>
              <a:rPr lang="uk-UA" sz="3200" b="1" dirty="0" err="1" smtClean="0"/>
              <a:t>олосні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123" y="3291958"/>
            <a:ext cx="269926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наголошені</a:t>
            </a:r>
            <a:endParaRPr lang="ru-RU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1847" y="3303388"/>
            <a:ext cx="303113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не</a:t>
            </a:r>
            <a:r>
              <a:rPr lang="uk-UA" sz="3200" b="1" dirty="0" smtClean="0"/>
              <a:t>наголошені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95875" y="3310853"/>
            <a:ext cx="177367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тверді</a:t>
            </a:r>
            <a:endParaRPr lang="ru-RU" sz="32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98152" y="3310853"/>
            <a:ext cx="159463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м’які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16852" r="-63" b="320"/>
          <a:stretch/>
        </p:blipFill>
        <p:spPr bwMode="auto">
          <a:xfrm>
            <a:off x="2310356" y="4127258"/>
            <a:ext cx="7354364" cy="212495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15" idx="1"/>
          </p:cNvCxnSpPr>
          <p:nvPr/>
        </p:nvCxnSpPr>
        <p:spPr>
          <a:xfrm flipH="1" flipV="1">
            <a:off x="4059554" y="2580070"/>
            <a:ext cx="739264" cy="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176258" y="2577718"/>
            <a:ext cx="801882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526030" y="2903563"/>
            <a:ext cx="479618" cy="38839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496087" y="2879780"/>
            <a:ext cx="367253" cy="41217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380998" y="2835459"/>
            <a:ext cx="505952" cy="45649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0"/>
          </p:cNvCxnSpPr>
          <p:nvPr/>
        </p:nvCxnSpPr>
        <p:spPr>
          <a:xfrm flipH="1">
            <a:off x="8182714" y="2835459"/>
            <a:ext cx="468014" cy="47539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Пригадай</a:t>
            </a:r>
            <a:endParaRPr lang="ru-RU" sz="3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2527" y="1481288"/>
            <a:ext cx="10170024" cy="919401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Назви букви, що </a:t>
            </a:r>
            <a:r>
              <a:rPr lang="uk-UA" sz="2400" b="1" dirty="0"/>
              <a:t>їдуть у </a:t>
            </a:r>
            <a:r>
              <a:rPr lang="uk-UA" sz="2400" b="1" dirty="0" smtClean="0"/>
              <a:t>червоному вагоні. Які звуки вони позначають?</a:t>
            </a:r>
          </a:p>
          <a:p>
            <a:r>
              <a:rPr lang="uk-UA" sz="2400" b="1" dirty="0" smtClean="0"/>
              <a:t>Назви букви, що їдуть у жовтому вагоні. </a:t>
            </a:r>
            <a:r>
              <a:rPr lang="uk-UA" sz="2400" b="1" dirty="0"/>
              <a:t>Які звуки вони позначають</a:t>
            </a:r>
            <a:r>
              <a:rPr lang="uk-UA" sz="2400" b="1" dirty="0" smtClean="0"/>
              <a:t>?</a:t>
            </a:r>
          </a:p>
        </p:txBody>
      </p:sp>
      <p:pic>
        <p:nvPicPr>
          <p:cNvPr id="1028" name="Picture 4" descr="DataLife Engine &gt; Версия для печати &gt; Детский рисунок вагончик (48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28" y="2531073"/>
            <a:ext cx="3911828" cy="276368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агончики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66" y="2531073"/>
            <a:ext cx="3936175" cy="278156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Картинки до тестів\Вагончики\Паровози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3" y="2497181"/>
            <a:ext cx="3935683" cy="278121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115697" y="3033380"/>
            <a:ext cx="2409568" cy="11918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 О У И Е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І 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23960" y="2913931"/>
            <a:ext cx="2377440" cy="153233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Б В Г Ґ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 Ж З 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Й К Л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П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 С Т Х Ч 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660" y="5355994"/>
            <a:ext cx="7262011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/>
              <a:t>Чим </a:t>
            </a:r>
            <a:r>
              <a:rPr lang="ru-RU" sz="2400" b="1" dirty="0" err="1"/>
              <a:t>відрізняється</a:t>
            </a:r>
            <a:r>
              <a:rPr lang="ru-RU" sz="2400" b="1" dirty="0"/>
              <a:t> буква </a:t>
            </a:r>
            <a:r>
              <a:rPr lang="ru-RU" sz="2400" b="1" dirty="0" err="1"/>
              <a:t>від</a:t>
            </a:r>
            <a:r>
              <a:rPr lang="ru-RU" sz="2400" b="1" dirty="0"/>
              <a:t> звука? </a:t>
            </a:r>
            <a:endParaRPr lang="ru-RU" sz="2400" b="1" dirty="0" smtClean="0"/>
          </a:p>
          <a:p>
            <a:r>
              <a:rPr lang="ru-RU" sz="2400" b="1" dirty="0" smtClean="0"/>
              <a:t>Чим </a:t>
            </a:r>
            <a:r>
              <a:rPr lang="ru-RU" sz="2400" b="1" dirty="0" err="1" smtClean="0"/>
              <a:t>відрізняється</a:t>
            </a:r>
            <a:r>
              <a:rPr lang="ru-RU" sz="2400" b="1" dirty="0" smtClean="0"/>
              <a:t> г</a:t>
            </a:r>
            <a:r>
              <a:rPr lang="uk-UA" sz="2400" b="1" dirty="0" err="1" smtClean="0"/>
              <a:t>олосний</a:t>
            </a:r>
            <a:r>
              <a:rPr lang="uk-UA" sz="2400" b="1" dirty="0" smtClean="0"/>
              <a:t> звук від </a:t>
            </a:r>
            <a:r>
              <a:rPr lang="uk-UA" sz="2400" b="1" dirty="0"/>
              <a:t>приголосного</a:t>
            </a:r>
            <a:r>
              <a:rPr lang="uk-UA" sz="2400" b="1" dirty="0" smtClean="0"/>
              <a:t>?</a:t>
            </a:r>
          </a:p>
          <a:p>
            <a:r>
              <a:rPr lang="uk-UA" sz="2400" b="1" dirty="0" smtClean="0"/>
              <a:t>Яка буква звуку не позначає?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306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109" y="445745"/>
            <a:ext cx="8756193" cy="1014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Українська абетка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13055" y="1617305"/>
            <a:ext cx="5644055" cy="22467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першу букву абетки,  останню букву.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букву, наступну за буквою А, К, П, Ч.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букви, що передують буквам Г, И, Л, Т.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букву, що не позначає звуку.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букву, що позначає завжди м’який приголосний звук.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Букву, що може позначати два звуки.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4074"/>
            <a:ext cx="2923210" cy="2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96" y="1617306"/>
            <a:ext cx="4694734" cy="31869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6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200151" y="425740"/>
            <a:ext cx="9688628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err="1">
                <a:solidFill>
                  <a:schemeClr val="bg1"/>
                </a:solidFill>
              </a:rPr>
              <a:t>свій</a:t>
            </a:r>
            <a:r>
              <a:rPr lang="ru-RU" sz="4000" b="1" dirty="0">
                <a:solidFill>
                  <a:schemeClr val="bg1"/>
                </a:solidFill>
              </a:rPr>
              <a:t>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2507" y="1237294"/>
            <a:ext cx="11003915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У дядька Василя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Яна і Ярослав побували в дядька Василя. Він живе у селі Ягідному. Дітям там сподобалося.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У дядька Василя велике господарство. Тут і корова, і коза, і свині. А в них малі дітки. У корови теля, у кози козеня, у свині поросята.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Господарство стереже пес Рябко. А на ґанку нявчить кішка Яся. У Ясі пухнасте кошеня. Його назвали Яськом.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 Дядько Василь — гарний господар. У нього всі тварини  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 доглянуті.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369595" y="5623560"/>
            <a:ext cx="6185635" cy="4000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53351</TotalTime>
  <Words>836</Words>
  <Application>Microsoft Office PowerPoint</Application>
  <PresentationFormat>Произвольный</PresentationFormat>
  <Paragraphs>151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 кількість звуків у словах</vt:lpstr>
      <vt:lpstr>Слова розсипались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3334</cp:revision>
  <dcterms:created xsi:type="dcterms:W3CDTF">2018-01-05T16:38:53Z</dcterms:created>
  <dcterms:modified xsi:type="dcterms:W3CDTF">2024-02-12T17:06:33Z</dcterms:modified>
</cp:coreProperties>
</file>