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8" r:id="rId2"/>
    <p:sldId id="836" r:id="rId3"/>
    <p:sldId id="837" r:id="rId4"/>
    <p:sldId id="812" r:id="rId5"/>
    <p:sldId id="839" r:id="rId6"/>
    <p:sldId id="819" r:id="rId7"/>
    <p:sldId id="838" r:id="rId8"/>
    <p:sldId id="821" r:id="rId9"/>
    <p:sldId id="841" r:id="rId10"/>
    <p:sldId id="823" r:id="rId11"/>
    <p:sldId id="622" r:id="rId12"/>
    <p:sldId id="745" r:id="rId13"/>
    <p:sldId id="630" r:id="rId14"/>
    <p:sldId id="769" r:id="rId15"/>
    <p:sldId id="770" r:id="rId16"/>
    <p:sldId id="750" r:id="rId17"/>
    <p:sldId id="842" r:id="rId18"/>
    <p:sldId id="830" r:id="rId19"/>
    <p:sldId id="828" r:id="rId20"/>
    <p:sldId id="485" r:id="rId21"/>
    <p:sldId id="835" r:id="rId22"/>
    <p:sldId id="840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силь Цупа" initials="ВЦ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EF71CE"/>
    <a:srgbClr val="322ADA"/>
    <a:srgbClr val="E838BA"/>
    <a:srgbClr val="295FFF"/>
    <a:srgbClr val="463EDE"/>
    <a:srgbClr val="FF5050"/>
    <a:srgbClr val="F2B800"/>
    <a:srgbClr val="F6F9FC"/>
    <a:srgbClr val="F3F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35" autoAdjust="0"/>
    <p:restoredTop sz="94660"/>
  </p:normalViewPr>
  <p:slideViewPr>
    <p:cSldViewPr snapToGrid="0">
      <p:cViewPr varScale="1">
        <p:scale>
          <a:sx n="83" d="100"/>
          <a:sy n="83" d="100"/>
        </p:scale>
        <p:origin x="-528" y="-84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120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290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0662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14.02.2024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14.02.2024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14.02.2024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36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earningapps.org/watch?v=p6rbgov9n23" TargetMode="External"/><Relationship Id="rId5" Type="http://schemas.microsoft.com/office/2007/relationships/hdphoto" Target="../media/hdphoto4.wdp"/><Relationship Id="rId4" Type="http://schemas.openxmlformats.org/officeDocument/2006/relationships/image" Target="../media/image37.png"/><Relationship Id="rId9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37260" y="4338720"/>
            <a:ext cx="10275570" cy="146423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Звуки [ц], [ц′]. Мала буква ц. </a:t>
            </a:r>
            <a:endParaRPr lang="ru-RU" sz="4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Читання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слів</a:t>
            </a:r>
            <a:r>
              <a:rPr lang="ru-RU" sz="4000" b="1" dirty="0">
                <a:solidFill>
                  <a:schemeClr val="bg1"/>
                </a:solidFill>
              </a:rPr>
              <a:t> і тексту з </a:t>
            </a:r>
            <a:r>
              <a:rPr lang="ru-RU" sz="4000" b="1" dirty="0" err="1">
                <a:solidFill>
                  <a:schemeClr val="bg1"/>
                </a:solidFill>
              </a:rPr>
              <a:t>вивченими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літерами</a:t>
            </a:r>
            <a:endParaRPr lang="uk-UA" sz="4000" b="1" i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54283" y="1179227"/>
            <a:ext cx="3360715" cy="2009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Навчання грамоти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Читання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Букварний період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 75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2" t="-66" r="16861" b="12125"/>
          <a:stretch>
            <a:fillRect/>
          </a:stretch>
        </p:blipFill>
        <p:spPr bwMode="auto">
          <a:xfrm>
            <a:off x="1463040" y="962843"/>
            <a:ext cx="2563294" cy="295764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53384" y="491490"/>
            <a:ext cx="8732066" cy="8458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Правильно вимовляємо звуки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50465" y="1586954"/>
            <a:ext cx="2761466" cy="4401205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Ц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ибуля</a:t>
            </a:r>
          </a:p>
          <a:p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вули</a:t>
            </a:r>
            <a:r>
              <a:rPr lang="uk-UA" sz="4000" b="1" dirty="0" smtClean="0">
                <a:solidFill>
                  <a:srgbClr val="0070C0"/>
                </a:solidFill>
              </a:rPr>
              <a:t>ц</a:t>
            </a:r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я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4000" b="1" dirty="0" err="1">
                <a:solidFill>
                  <a:srgbClr val="0070C0"/>
                </a:solidFill>
              </a:rPr>
              <a:t>ц</a:t>
            </a: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</a:rPr>
              <a:t>укерка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ли</a:t>
            </a:r>
            <a:r>
              <a:rPr lang="ru-RU" sz="4000" b="1" dirty="0">
                <a:solidFill>
                  <a:srgbClr val="0070C0"/>
                </a:solidFill>
              </a:rPr>
              <a:t>ц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е</a:t>
            </a:r>
          </a:p>
          <a:p>
            <a:r>
              <a:rPr lang="ru-RU" sz="4000" b="1" dirty="0" err="1" smtClean="0">
                <a:solidFill>
                  <a:srgbClr val="0070C0"/>
                </a:solidFill>
              </a:rPr>
              <a:t>ц</a:t>
            </a:r>
            <a:r>
              <a:rPr lang="ru-RU" sz="4000" b="1" dirty="0" err="1" smtClean="0">
                <a:solidFill>
                  <a:schemeClr val="accent2">
                    <a:lumMod val="75000"/>
                  </a:schemeClr>
                </a:solidFill>
              </a:rPr>
              <a:t>егла</a:t>
            </a:r>
            <a:endParaRPr lang="ru-RU" sz="4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горобе</a:t>
            </a:r>
            <a:r>
              <a:rPr lang="uk-UA" sz="4000" b="1" dirty="0" smtClean="0">
                <a:solidFill>
                  <a:srgbClr val="0070C0"/>
                </a:solidFill>
              </a:rPr>
              <a:t>ц</a:t>
            </a:r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ь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4000" b="1" dirty="0">
                <a:solidFill>
                  <a:srgbClr val="0070C0"/>
                </a:solidFill>
              </a:rPr>
              <a:t>ц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ирк</a:t>
            </a:r>
          </a:p>
        </p:txBody>
      </p:sp>
      <p:pic>
        <p:nvPicPr>
          <p:cNvPr id="3074" name="Picture 2" descr="Картинки про букву Ц детям — учим русский алфави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2" t="8222" r="4398" b="4143"/>
          <a:stretch/>
        </p:blipFill>
        <p:spPr bwMode="auto">
          <a:xfrm>
            <a:off x="7926103" y="1586955"/>
            <a:ext cx="3024000" cy="34200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320476" y="4773646"/>
            <a:ext cx="3132987" cy="78319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 </a:t>
            </a:r>
            <a:r>
              <a:rPr lang="ru-RU" sz="4000" b="1" dirty="0">
                <a:solidFill>
                  <a:srgbClr val="0070C0"/>
                </a:solidFill>
              </a:rPr>
              <a:t>– </a:t>
            </a:r>
            <a:r>
              <a:rPr lang="ru-RU" sz="4000" b="1" dirty="0" smtClean="0">
                <a:solidFill>
                  <a:srgbClr val="FF0000"/>
                </a:solidFill>
              </a:rPr>
              <a:t>о</a:t>
            </a:r>
            <a:r>
              <a:rPr lang="ru-RU" sz="4000" b="1" dirty="0">
                <a:solidFill>
                  <a:srgbClr val="0070C0"/>
                </a:solidFill>
              </a:rPr>
              <a:t> – </a:t>
            </a:r>
            <a:r>
              <a:rPr lang="ru-RU" sz="4000" b="1" dirty="0" smtClean="0">
                <a:solidFill>
                  <a:srgbClr val="FF0000"/>
                </a:solidFill>
              </a:rPr>
              <a:t>о </a:t>
            </a:r>
            <a:r>
              <a:rPr lang="ru-RU" sz="4000" b="1" dirty="0" smtClean="0">
                <a:solidFill>
                  <a:srgbClr val="0070C0"/>
                </a:solidFill>
              </a:rPr>
              <a:t> </a:t>
            </a:r>
            <a:r>
              <a:rPr lang="ru-RU" sz="4000" b="1" dirty="0">
                <a:solidFill>
                  <a:srgbClr val="0070C0"/>
                </a:solidFill>
              </a:rPr>
              <a:t>– </a:t>
            </a:r>
            <a:r>
              <a:rPr lang="ru-RU" sz="4000" b="1" dirty="0" smtClean="0">
                <a:solidFill>
                  <a:srgbClr val="FF0000"/>
                </a:solidFill>
              </a:rPr>
              <a:t>о </a:t>
            </a:r>
            <a:r>
              <a:rPr lang="ru-RU" sz="4000" b="1" dirty="0" smtClean="0">
                <a:solidFill>
                  <a:srgbClr val="0070C0"/>
                </a:solidFill>
              </a:rPr>
              <a:t>=</a:t>
            </a:r>
            <a:endParaRPr lang="ru-RU" sz="4000" dirty="0">
              <a:solidFill>
                <a:srgbClr val="0070C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288080" y="4773645"/>
            <a:ext cx="0" cy="78319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171250" y="4773644"/>
            <a:ext cx="0" cy="78319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419611" y="1586955"/>
            <a:ext cx="3033852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Прочитай </a:t>
            </a:r>
            <a:r>
              <a:rPr lang="uk-UA" sz="2400" b="1" dirty="0" smtClean="0">
                <a:solidFill>
                  <a:schemeClr val="bg1"/>
                </a:solidFill>
              </a:rPr>
              <a:t>слова. </a:t>
            </a:r>
            <a:r>
              <a:rPr lang="uk-UA" sz="2400" b="1" dirty="0" smtClean="0">
                <a:solidFill>
                  <a:schemeClr val="bg1"/>
                </a:solidFill>
              </a:rPr>
              <a:t>Визнач, у яких з них звук </a:t>
            </a:r>
            <a:r>
              <a:rPr lang="en-US" sz="2400" b="1" dirty="0" smtClean="0">
                <a:solidFill>
                  <a:schemeClr val="bg1"/>
                </a:solidFill>
              </a:rPr>
              <a:t>[</a:t>
            </a:r>
            <a:r>
              <a:rPr lang="uk-UA" sz="2400" b="1" dirty="0">
                <a:solidFill>
                  <a:schemeClr val="bg1"/>
                </a:solidFill>
              </a:rPr>
              <a:t>ц</a:t>
            </a:r>
            <a:r>
              <a:rPr lang="en-US" sz="2400" b="1" dirty="0" smtClean="0">
                <a:solidFill>
                  <a:schemeClr val="bg1"/>
                </a:solidFill>
              </a:rPr>
              <a:t>]</a:t>
            </a:r>
            <a:r>
              <a:rPr lang="ru-RU" sz="2400" dirty="0" smtClean="0">
                <a:solidFill>
                  <a:schemeClr val="bg1"/>
                </a:solidFill>
              </a:rPr>
              <a:t> – </a:t>
            </a:r>
            <a:r>
              <a:rPr lang="uk-UA" sz="2400" b="1" dirty="0" smtClean="0">
                <a:solidFill>
                  <a:schemeClr val="bg1"/>
                </a:solidFill>
              </a:rPr>
              <a:t>м’який.</a:t>
            </a:r>
            <a:endParaRPr lang="uk-UA" sz="24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Поясни, чому</a:t>
            </a:r>
            <a:r>
              <a:rPr lang="uk-UA" sz="2400" b="1" dirty="0">
                <a:solidFill>
                  <a:schemeClr val="bg1"/>
                </a:solidFill>
              </a:rPr>
              <a:t>.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9611" y="3281954"/>
            <a:ext cx="3033852" cy="1200329"/>
          </a:xfrm>
          <a:prstGeom prst="rect">
            <a:avLst/>
          </a:prstGeom>
          <a:solidFill>
            <a:srgbClr val="FF33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Досліди, якому слову підходить подана схема</a:t>
            </a:r>
            <a:r>
              <a:rPr lang="uk-UA" sz="2400" b="1" dirty="0" smtClean="0">
                <a:solidFill>
                  <a:schemeClr val="bg1"/>
                </a:solidFill>
              </a:rPr>
              <a:t>.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13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55295" y="502895"/>
            <a:ext cx="10246105" cy="13601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Назви букви на малюнку. Що вони роблять? Чому </a:t>
            </a:r>
            <a:r>
              <a:rPr lang="uk-UA" sz="3600" b="1" dirty="0">
                <a:solidFill>
                  <a:schemeClr val="bg1"/>
                </a:solidFill>
              </a:rPr>
              <a:t>художник намалював їх саме з цукерками? </a:t>
            </a: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8539" t="26872" r="33548" b="20741"/>
          <a:stretch/>
        </p:blipFill>
        <p:spPr>
          <a:xfrm>
            <a:off x="2089612" y="1942594"/>
            <a:ext cx="7010344" cy="3566666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9235922" y="1920241"/>
            <a:ext cx="2662708" cy="251510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Як ти ставишся </a:t>
            </a:r>
            <a:r>
              <a:rPr lang="uk-UA" sz="2000" b="1" dirty="0">
                <a:solidFill>
                  <a:schemeClr val="bg1"/>
                </a:solidFill>
              </a:rPr>
              <a:t>до цукерок? Які цукерки </a:t>
            </a:r>
            <a:r>
              <a:rPr lang="uk-UA" sz="2000" b="1" dirty="0" smtClean="0">
                <a:solidFill>
                  <a:schemeClr val="bg1"/>
                </a:solidFill>
              </a:rPr>
              <a:t>тобі </a:t>
            </a:r>
            <a:r>
              <a:rPr lang="uk-UA" sz="2000" b="1" dirty="0">
                <a:solidFill>
                  <a:schemeClr val="bg1"/>
                </a:solidFill>
              </a:rPr>
              <a:t>подобаються? Яку шкоду роблять цукерки? Що треба робити щоразу після вживання </a:t>
            </a:r>
            <a:r>
              <a:rPr lang="uk-UA" sz="2000" b="1" dirty="0" smtClean="0">
                <a:solidFill>
                  <a:schemeClr val="bg1"/>
                </a:solidFill>
              </a:rPr>
              <a:t>цукерок</a:t>
            </a:r>
            <a:r>
              <a:rPr lang="uk-UA" sz="2000" b="1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030" t="22565" r="14586"/>
          <a:stretch/>
        </p:blipFill>
        <p:spPr>
          <a:xfrm flipH="1">
            <a:off x="155575" y="2368819"/>
            <a:ext cx="2411736" cy="3025337"/>
          </a:xfrm>
          <a:prstGeom prst="rect">
            <a:avLst/>
          </a:prstGeom>
        </p:spPr>
      </p:pic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88F48128-45BD-4C57-A763-DFCAAF39ACE9}"/>
              </a:ext>
            </a:extLst>
          </p:cNvPr>
          <p:cNvSpPr/>
          <p:nvPr/>
        </p:nvSpPr>
        <p:spPr>
          <a:xfrm>
            <a:off x="0" y="5818908"/>
            <a:ext cx="1054100" cy="10390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38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60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1728" t="39309" r="72141" b="21825"/>
          <a:stretch/>
        </p:blipFill>
        <p:spPr>
          <a:xfrm>
            <a:off x="1326686" y="2021990"/>
            <a:ext cx="2574142" cy="348864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326685" y="525755"/>
            <a:ext cx="9502255" cy="12220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Розглянь </a:t>
            </a:r>
            <a:r>
              <a:rPr lang="uk-UA" sz="3600" b="1" dirty="0">
                <a:solidFill>
                  <a:schemeClr val="bg1"/>
                </a:solidFill>
              </a:rPr>
              <a:t>малюнок. Що робить буква «це»? </a:t>
            </a:r>
            <a:r>
              <a:rPr lang="uk-UA" sz="3600" b="1" dirty="0" smtClean="0">
                <a:solidFill>
                  <a:schemeClr val="bg1"/>
                </a:solidFill>
              </a:rPr>
              <a:t>Визнач </a:t>
            </a:r>
            <a:r>
              <a:rPr lang="uk-UA" sz="3600" b="1" dirty="0">
                <a:solidFill>
                  <a:schemeClr val="bg1"/>
                </a:solidFill>
              </a:rPr>
              <a:t>місце звука </a:t>
            </a:r>
            <a:r>
              <a:rPr lang="en-US" sz="3600" b="1" dirty="0">
                <a:solidFill>
                  <a:schemeClr val="bg1"/>
                </a:solidFill>
              </a:rPr>
              <a:t>[</a:t>
            </a:r>
            <a:r>
              <a:rPr lang="uk-UA" sz="3600" b="1" dirty="0">
                <a:solidFill>
                  <a:schemeClr val="bg1"/>
                </a:solidFill>
              </a:rPr>
              <a:t>ц</a:t>
            </a:r>
            <a:r>
              <a:rPr lang="en-US" sz="3600" b="1" dirty="0">
                <a:solidFill>
                  <a:schemeClr val="bg1"/>
                </a:solidFill>
              </a:rPr>
              <a:t>] </a:t>
            </a:r>
            <a:r>
              <a:rPr lang="uk-UA" sz="3600" b="1" dirty="0">
                <a:solidFill>
                  <a:schemeClr val="bg1"/>
                </a:solidFill>
              </a:rPr>
              <a:t>в </a:t>
            </a:r>
            <a:r>
              <a:rPr lang="uk-UA" sz="3600" b="1" dirty="0" smtClean="0">
                <a:solidFill>
                  <a:schemeClr val="bg1"/>
                </a:solidFill>
              </a:rPr>
              <a:t>словах</a:t>
            </a:r>
            <a:endParaRPr lang="ru-RU" sz="3600" b="1" i="1" dirty="0">
              <a:solidFill>
                <a:schemeClr val="bg1"/>
              </a:solidFill>
            </a:endParaRPr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 flipH="1">
            <a:off x="7958350" y="2249243"/>
            <a:ext cx="2762990" cy="333279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25184" y="4670136"/>
            <a:ext cx="555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dirty="0"/>
              <a:t>ц  </a:t>
            </a:r>
            <a:endParaRPr lang="ru-RU" sz="5400" dirty="0"/>
          </a:p>
        </p:txBody>
      </p:sp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88F48128-45BD-4C57-A763-DFCAAF39ACE9}"/>
              </a:ext>
            </a:extLst>
          </p:cNvPr>
          <p:cNvSpPr/>
          <p:nvPr/>
        </p:nvSpPr>
        <p:spPr>
          <a:xfrm>
            <a:off x="0" y="5818908"/>
            <a:ext cx="1054100" cy="10390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38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/>
          <a:srcRect l="27928" t="38907" r="53355" b="22227"/>
          <a:stretch/>
        </p:blipFill>
        <p:spPr>
          <a:xfrm>
            <a:off x="4125995" y="2021991"/>
            <a:ext cx="2986665" cy="348864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/>
          <a:srcRect l="48958" t="39002" r="29674" b="22132"/>
          <a:stretch/>
        </p:blipFill>
        <p:spPr>
          <a:xfrm>
            <a:off x="7373927" y="1998792"/>
            <a:ext cx="3455014" cy="3535036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6229544" y="4750146"/>
            <a:ext cx="555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/>
              <a:t>ц  </a:t>
            </a:r>
            <a:endParaRPr lang="ru-RU" sz="4800" dirty="0"/>
          </a:p>
        </p:txBody>
      </p:sp>
      <p:sp>
        <p:nvSpPr>
          <p:cNvPr id="17" name="TextBox 16"/>
          <p:cNvSpPr txBox="1"/>
          <p:nvPr/>
        </p:nvSpPr>
        <p:spPr>
          <a:xfrm>
            <a:off x="9498524" y="4772559"/>
            <a:ext cx="555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/>
              <a:t>ц  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97273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48392" y="529384"/>
            <a:ext cx="8756193" cy="8037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</a:t>
            </a:r>
            <a:r>
              <a:rPr lang="uk-UA" sz="4000" b="1" dirty="0">
                <a:solidFill>
                  <a:schemeClr val="bg1"/>
                </a:solidFill>
              </a:rPr>
              <a:t>завдання </a:t>
            </a:r>
            <a:r>
              <a:rPr lang="uk-UA" sz="4000" b="1" dirty="0" err="1">
                <a:solidFill>
                  <a:schemeClr val="bg1"/>
                </a:solidFill>
              </a:rPr>
              <a:t>Читалочки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1333112"/>
            <a:ext cx="2017184" cy="212594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10449" t="47502" r="26727" b="27988"/>
          <a:stretch/>
        </p:blipFill>
        <p:spPr>
          <a:xfrm>
            <a:off x="1891242" y="1769535"/>
            <a:ext cx="8386631" cy="184045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48392" y="3609994"/>
            <a:ext cx="8329481" cy="144655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400" b="1" dirty="0" err="1">
                <a:solidFill>
                  <a:srgbClr val="00AFF0"/>
                </a:solidFill>
              </a:rPr>
              <a:t>цу</a:t>
            </a:r>
            <a:r>
              <a:rPr lang="ru-RU" sz="4400" b="1" dirty="0" err="1">
                <a:solidFill>
                  <a:schemeClr val="accent2">
                    <a:lumMod val="75000"/>
                  </a:schemeClr>
                </a:solidFill>
              </a:rPr>
              <a:t>кор</a:t>
            </a:r>
            <a:r>
              <a:rPr lang="ru-RU" sz="4400" b="1" dirty="0">
                <a:solidFill>
                  <a:srgbClr val="000000"/>
                </a:solidFill>
              </a:rPr>
              <a:t>          </a:t>
            </a:r>
            <a:r>
              <a:rPr lang="ru-RU" sz="4400" b="1" dirty="0" smtClean="0">
                <a:solidFill>
                  <a:srgbClr val="000000"/>
                </a:solidFill>
              </a:rPr>
              <a:t>  </a:t>
            </a:r>
            <a:r>
              <a:rPr lang="ru-RU" sz="4400" b="1" dirty="0" smtClean="0">
                <a:solidFill>
                  <a:srgbClr val="00AFF0"/>
                </a:solidFill>
              </a:rPr>
              <a:t>ци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рк</a:t>
            </a:r>
            <a:r>
              <a:rPr lang="ru-RU" sz="4400" b="1" dirty="0" smtClean="0">
                <a:solidFill>
                  <a:srgbClr val="000000"/>
                </a:solidFill>
              </a:rPr>
              <a:t>             </a:t>
            </a:r>
            <a:r>
              <a:rPr lang="ru-RU" sz="4400" b="1" dirty="0" err="1" smtClean="0">
                <a:solidFill>
                  <a:srgbClr val="00AFF0"/>
                </a:solidFill>
              </a:rPr>
              <a:t>це</a:t>
            </a:r>
            <a:r>
              <a:rPr lang="ru-RU" sz="4400" b="1" dirty="0" err="1" smtClean="0">
                <a:solidFill>
                  <a:schemeClr val="accent2">
                    <a:lumMod val="75000"/>
                  </a:schemeClr>
                </a:solidFill>
              </a:rPr>
              <a:t>гла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4400" b="1" dirty="0" err="1">
                <a:solidFill>
                  <a:srgbClr val="00AFF0"/>
                </a:solidFill>
              </a:rPr>
              <a:t>цу</a:t>
            </a:r>
            <a:r>
              <a:rPr lang="ru-RU" sz="4400" b="1" dirty="0" err="1">
                <a:solidFill>
                  <a:schemeClr val="accent2">
                    <a:lumMod val="75000"/>
                  </a:schemeClr>
                </a:solidFill>
              </a:rPr>
              <a:t>кр</a:t>
            </a:r>
            <a:r>
              <a:rPr lang="uk-UA" sz="4400" b="1" dirty="0">
                <a:solidFill>
                  <a:schemeClr val="accent2">
                    <a:lumMod val="75000"/>
                  </a:schemeClr>
                </a:solidFill>
              </a:rPr>
              <a:t>о</a:t>
            </a:r>
            <a:r>
              <a:rPr lang="ru-RU" sz="4400" b="1" dirty="0" err="1">
                <a:solidFill>
                  <a:schemeClr val="accent2">
                    <a:lumMod val="75000"/>
                  </a:schemeClr>
                </a:solidFill>
              </a:rPr>
              <a:t>вий</a:t>
            </a: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ru-RU" sz="4400" b="1" dirty="0" smtClean="0">
                <a:solidFill>
                  <a:srgbClr val="00AFF0"/>
                </a:solidFill>
              </a:rPr>
              <a:t>ци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рков</a:t>
            </a:r>
            <a:r>
              <a:rPr lang="uk-UA" sz="4400" b="1" dirty="0">
                <a:solidFill>
                  <a:schemeClr val="accent2">
                    <a:lumMod val="75000"/>
                  </a:schemeClr>
                </a:solidFill>
              </a:rPr>
              <a:t>и</a:t>
            </a: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</a:rPr>
              <a:t>й  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ru-RU" sz="4400" b="1" dirty="0" err="1" smtClean="0">
                <a:solidFill>
                  <a:srgbClr val="00AFF0"/>
                </a:solidFill>
              </a:rPr>
              <a:t>це</a:t>
            </a:r>
            <a:r>
              <a:rPr lang="ru-RU" sz="4400" b="1" dirty="0" err="1" smtClean="0">
                <a:solidFill>
                  <a:schemeClr val="accent2">
                    <a:lumMod val="75000"/>
                  </a:schemeClr>
                </a:solidFill>
              </a:rPr>
              <a:t>глян</a:t>
            </a:r>
            <a:r>
              <a:rPr lang="uk-UA" sz="4400" b="1" dirty="0">
                <a:solidFill>
                  <a:schemeClr val="accent2">
                    <a:lumMod val="75000"/>
                  </a:schemeClr>
                </a:solidFill>
              </a:rPr>
              <a:t>и</a:t>
            </a: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</a:rPr>
              <a:t>й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/>
          <a:srcRect l="3746" t="52492" r="26732" b="24125"/>
          <a:stretch/>
        </p:blipFill>
        <p:spPr>
          <a:xfrm>
            <a:off x="1948392" y="3609994"/>
            <a:ext cx="8765779" cy="1658398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88F48128-45BD-4C57-A763-DFCAAF39ACE9}"/>
              </a:ext>
            </a:extLst>
          </p:cNvPr>
          <p:cNvSpPr/>
          <p:nvPr/>
        </p:nvSpPr>
        <p:spPr>
          <a:xfrm>
            <a:off x="0" y="5818908"/>
            <a:ext cx="1054100" cy="10390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38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09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583945" y="594336"/>
            <a:ext cx="8756193" cy="7658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</a:t>
            </a:r>
            <a:r>
              <a:rPr lang="uk-UA" sz="4000" b="1" dirty="0">
                <a:solidFill>
                  <a:schemeClr val="bg1"/>
                </a:solidFill>
              </a:rPr>
              <a:t>разом зі Щебетунчиком</a:t>
            </a:r>
            <a:endParaRPr lang="ru-RU" sz="4000" b="1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83945" y="1552422"/>
            <a:ext cx="7685785" cy="3785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</a:rPr>
              <a:t>Ці-ці-ці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 — </a:t>
            </a: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</a:rPr>
              <a:t>цвірінькали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</a:rPr>
              <a:t>горобці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fontAlgn="base">
              <a:lnSpc>
                <a:spcPct val="150000"/>
              </a:lnSpc>
            </a:pP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</a:rPr>
              <a:t>Це-це-це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 — </a:t>
            </a: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</a:rPr>
              <a:t>знесла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 курочка яйце.</a:t>
            </a:r>
          </a:p>
          <a:p>
            <a:pPr fontAlgn="base">
              <a:lnSpc>
                <a:spcPct val="150000"/>
              </a:lnSpc>
            </a:pP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</a:rPr>
              <a:t>Ця-ця-ця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 — смачна </a:t>
            </a: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</a:rPr>
              <a:t>полуниця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fontAlgn="base">
              <a:lnSpc>
                <a:spcPct val="150000"/>
              </a:lnSpc>
            </a:pP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</a:rPr>
              <a:t>Ець-ець-ець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 — </a:t>
            </a: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</a:rPr>
              <a:t>синій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</a:rPr>
              <a:t>олівець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uk-UA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>
            <a:off x="8982503" y="1552422"/>
            <a:ext cx="2715270" cy="327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51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072602" y="1922168"/>
            <a:ext cx="5505987" cy="30841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b="1" dirty="0" smtClean="0"/>
              <a:t>Хто зображений на ілюстрації?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b="1" dirty="0" smtClean="0"/>
              <a:t>Де знаходяться діти?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b="1" dirty="0" smtClean="0"/>
              <a:t>На якому </a:t>
            </a:r>
            <a:r>
              <a:rPr lang="uk-UA" sz="2400" b="1" dirty="0" err="1" smtClean="0"/>
              <a:t>уроці</a:t>
            </a:r>
            <a:r>
              <a:rPr lang="uk-UA" sz="2400" b="1" dirty="0" smtClean="0"/>
              <a:t> знаходяться учні?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b="1" dirty="0" smtClean="0"/>
              <a:t>Яку букву вивчають?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b="1" dirty="0" smtClean="0"/>
              <a:t>Які слова на букву «це» тримають в руках?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b="1" dirty="0" smtClean="0"/>
              <a:t>Які слова прикріплені на дошці?</a:t>
            </a:r>
            <a:endParaRPr lang="ru-RU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18236" y="577281"/>
            <a:ext cx="8732066" cy="8199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Вправа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</a:rPr>
              <a:t>«</a:t>
            </a:r>
            <a:r>
              <a:rPr lang="ru-RU" sz="4000" b="1" dirty="0" err="1" smtClean="0">
                <a:solidFill>
                  <a:schemeClr val="bg1"/>
                </a:solidFill>
              </a:rPr>
              <a:t>Входження</a:t>
            </a:r>
            <a:r>
              <a:rPr lang="ru-RU" sz="4000" b="1" dirty="0" smtClean="0">
                <a:solidFill>
                  <a:schemeClr val="bg1"/>
                </a:solidFill>
              </a:rPr>
              <a:t> в картину»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9365" t="32614" r="29767" b="28565"/>
          <a:stretch/>
        </p:blipFill>
        <p:spPr>
          <a:xfrm>
            <a:off x="592309" y="1697474"/>
            <a:ext cx="5271281" cy="372904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1208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268731" y="502872"/>
            <a:ext cx="9692640" cy="73154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Прочитай текст. Придумай </a:t>
            </a:r>
            <a:r>
              <a:rPr lang="ru-RU" sz="4000" b="1" dirty="0" err="1">
                <a:solidFill>
                  <a:schemeClr val="bg1"/>
                </a:solidFill>
              </a:rPr>
              <a:t>свій</a:t>
            </a:r>
            <a:r>
              <a:rPr lang="ru-RU" sz="4000" b="1" dirty="0">
                <a:solidFill>
                  <a:schemeClr val="bg1"/>
                </a:solidFill>
              </a:rPr>
              <a:t> заголовок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0375" y="502872"/>
            <a:ext cx="11358245" cy="5693866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61950" algn="ctr"/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На уроці</a:t>
            </a:r>
          </a:p>
          <a:p>
            <a:pPr indent="361950"/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Сьогодні на уроці ми вивчали букву «це». Учителька пропонувала цікаві </a:t>
            </a:r>
            <a:r>
              <a:rPr lang="uk-UA" sz="2800" b="1" dirty="0" err="1">
                <a:solidFill>
                  <a:schemeClr val="accent2">
                    <a:lumMod val="75000"/>
                  </a:schemeClr>
                </a:solidFill>
              </a:rPr>
              <a:t>завд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à</a:t>
            </a:r>
            <a:r>
              <a:rPr lang="uk-UA" sz="2800" b="1" dirty="0" err="1">
                <a:solidFill>
                  <a:schemeClr val="accent2">
                    <a:lumMod val="75000"/>
                  </a:schemeClr>
                </a:solidFill>
              </a:rPr>
              <a:t>ння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. Спочатку ми шукали букву «це» в скоромовці:</a:t>
            </a:r>
          </a:p>
          <a:p>
            <a:pPr indent="361950" algn="ctr"/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Рано-вранці у хустинці</a:t>
            </a:r>
          </a:p>
          <a:p>
            <a:pPr indent="361950" algn="ctr"/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принесли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зайці гостинці.</a:t>
            </a:r>
          </a:p>
          <a:p>
            <a:pPr indent="361950"/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Потім читали віршик про синиці і суниці. А в кінці уроку вчителька повісила на дошці малюнки. Оленці доручила вибрати ті, у назві яких буква «це» на початку. Оксанці — у середині слова. А Гриць вибирав слова, у яких буква «це» в кінці.</a:t>
            </a:r>
          </a:p>
          <a:p>
            <a:pPr indent="361950"/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Оленка взяла цукерку, цирк і цибулину. Оксанка — нарцис і сонце. Гриць тримав у руці тільки палац.</a:t>
            </a:r>
          </a:p>
          <a:p>
            <a:pPr indent="361950"/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        А олівець і перець залишились на дошці.</a:t>
            </a:r>
          </a:p>
          <a:p>
            <a:pPr indent="361950"/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       Хто повинен узяти ці малюнки?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9365" t="32614" r="29767" b="28565"/>
          <a:stretch/>
        </p:blipFill>
        <p:spPr>
          <a:xfrm>
            <a:off x="9155431" y="4761550"/>
            <a:ext cx="2481018" cy="175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12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140933" y="1927295"/>
            <a:ext cx="6797577" cy="35311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4013" indent="-354013">
              <a:buAutoNum type="arabicPeriod"/>
            </a:pPr>
            <a:r>
              <a:rPr lang="ru-RU" sz="2400" b="1" dirty="0"/>
              <a:t>Як </a:t>
            </a:r>
            <a:r>
              <a:rPr lang="ru-RU" sz="2400" b="1" dirty="0" err="1" smtClean="0"/>
              <a:t>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розумієш</a:t>
            </a:r>
            <a:r>
              <a:rPr lang="ru-RU" sz="2400" b="1" dirty="0" smtClean="0"/>
              <a:t> </a:t>
            </a:r>
            <a:r>
              <a:rPr lang="ru-RU" sz="2400" b="1" dirty="0" err="1"/>
              <a:t>значення</a:t>
            </a:r>
            <a:r>
              <a:rPr lang="ru-RU" sz="2400" b="1" dirty="0"/>
              <a:t> </a:t>
            </a:r>
            <a:r>
              <a:rPr lang="ru-RU" sz="2400" b="1" dirty="0" smtClean="0"/>
              <a:t>слова </a:t>
            </a:r>
            <a:r>
              <a:rPr lang="ru-RU" sz="2400" b="1" i="1" dirty="0" err="1"/>
              <a:t>нарцис</a:t>
            </a:r>
            <a:r>
              <a:rPr lang="ru-RU" sz="2400" b="1" dirty="0"/>
              <a:t>?</a:t>
            </a:r>
          </a:p>
          <a:p>
            <a:pPr marL="354013" indent="-354013">
              <a:buAutoNum type="arabicPeriod"/>
            </a:pPr>
            <a:r>
              <a:rPr lang="ru-RU" sz="2400" b="1" dirty="0"/>
              <a:t>Про кого </a:t>
            </a:r>
            <a:r>
              <a:rPr lang="ru-RU" sz="2400" b="1" dirty="0" err="1"/>
              <a:t>розповідається</a:t>
            </a:r>
            <a:r>
              <a:rPr lang="ru-RU" sz="2400" b="1" dirty="0"/>
              <a:t> в </a:t>
            </a:r>
            <a:r>
              <a:rPr lang="ru-RU" sz="2400" b="1" dirty="0" err="1"/>
              <a:t>тексті</a:t>
            </a:r>
            <a:r>
              <a:rPr lang="ru-RU" sz="2400" b="1" dirty="0"/>
              <a:t>?</a:t>
            </a:r>
          </a:p>
          <a:p>
            <a:pPr marL="354013" indent="-354013">
              <a:buAutoNum type="arabicPeriod"/>
            </a:pPr>
            <a:r>
              <a:rPr lang="ru-RU" sz="2400" b="1" dirty="0"/>
              <a:t>На </a:t>
            </a:r>
            <a:r>
              <a:rPr lang="ru-RU" sz="2400" b="1" dirty="0" err="1"/>
              <a:t>якому</a:t>
            </a:r>
            <a:r>
              <a:rPr lang="ru-RU" sz="2400" b="1" dirty="0"/>
              <a:t> </a:t>
            </a:r>
            <a:r>
              <a:rPr lang="ru-RU" sz="2400" b="1" dirty="0" err="1"/>
              <a:t>уроці</a:t>
            </a:r>
            <a:r>
              <a:rPr lang="ru-RU" sz="2400" b="1" dirty="0"/>
              <a:t> </a:t>
            </a:r>
            <a:r>
              <a:rPr lang="ru-RU" sz="2400" b="1" dirty="0" err="1"/>
              <a:t>відбувалися</a:t>
            </a:r>
            <a:r>
              <a:rPr lang="ru-RU" sz="2400" b="1" dirty="0"/>
              <a:t> </a:t>
            </a:r>
            <a:r>
              <a:rPr lang="ru-RU" sz="2400" b="1" dirty="0" err="1"/>
              <a:t>події</a:t>
            </a:r>
            <a:r>
              <a:rPr lang="ru-RU" sz="2400" b="1" dirty="0"/>
              <a:t>?</a:t>
            </a:r>
          </a:p>
          <a:p>
            <a:pPr marL="354013" indent="-354013">
              <a:buAutoNum type="arabicPeriod"/>
            </a:pPr>
            <a:r>
              <a:rPr lang="ru-RU" sz="2400" b="1" dirty="0"/>
              <a:t>Яку букву </a:t>
            </a:r>
            <a:r>
              <a:rPr lang="ru-RU" sz="2400" b="1" dirty="0" err="1"/>
              <a:t>вивчали</a:t>
            </a:r>
            <a:r>
              <a:rPr lang="ru-RU" sz="2400" b="1" dirty="0"/>
              <a:t> </a:t>
            </a:r>
            <a:r>
              <a:rPr lang="ru-RU" sz="2400" b="1" dirty="0" err="1"/>
              <a:t>учні</a:t>
            </a:r>
            <a:r>
              <a:rPr lang="ru-RU" sz="2400" b="1" dirty="0"/>
              <a:t>?</a:t>
            </a:r>
          </a:p>
          <a:p>
            <a:pPr marL="354013" indent="-354013">
              <a:buAutoNum type="arabicPeriod"/>
            </a:pPr>
            <a:r>
              <a:rPr lang="ru-RU" sz="2400" b="1" dirty="0" err="1"/>
              <a:t>Які</a:t>
            </a:r>
            <a:r>
              <a:rPr lang="ru-RU" sz="2400" b="1" dirty="0"/>
              <a:t> </a:t>
            </a:r>
            <a:r>
              <a:rPr lang="ru-RU" sz="2400" b="1" dirty="0" err="1"/>
              <a:t>завдання</a:t>
            </a:r>
            <a:r>
              <a:rPr lang="ru-RU" sz="2400" b="1" dirty="0"/>
              <a:t> </a:t>
            </a:r>
            <a:r>
              <a:rPr lang="ru-RU" sz="2400" b="1" dirty="0" err="1"/>
              <a:t>пропонувала</a:t>
            </a:r>
            <a:r>
              <a:rPr lang="ru-RU" sz="2400" b="1" dirty="0"/>
              <a:t> </a:t>
            </a:r>
            <a:r>
              <a:rPr lang="ru-RU" sz="2400" b="1" dirty="0" err="1"/>
              <a:t>вчителька</a:t>
            </a:r>
            <a:r>
              <a:rPr lang="ru-RU" sz="2400" b="1" dirty="0"/>
              <a:t>?</a:t>
            </a:r>
          </a:p>
          <a:p>
            <a:pPr marL="354013" indent="-354013">
              <a:buAutoNum type="arabicPeriod"/>
            </a:pPr>
            <a:r>
              <a:rPr lang="ru-RU" sz="2400" b="1" dirty="0" err="1"/>
              <a:t>Скільки</a:t>
            </a:r>
            <a:r>
              <a:rPr lang="ru-RU" sz="2400" b="1" dirty="0"/>
              <a:t> </a:t>
            </a:r>
            <a:r>
              <a:rPr lang="ru-RU" sz="2400" b="1" dirty="0" err="1"/>
              <a:t>дітей</a:t>
            </a:r>
            <a:r>
              <a:rPr lang="ru-RU" sz="2400" b="1" dirty="0"/>
              <a:t> </a:t>
            </a:r>
            <a:r>
              <a:rPr lang="ru-RU" sz="2400" b="1" dirty="0" err="1"/>
              <a:t>було</a:t>
            </a:r>
            <a:r>
              <a:rPr lang="ru-RU" sz="2400" b="1" dirty="0"/>
              <a:t> </a:t>
            </a:r>
            <a:r>
              <a:rPr lang="ru-RU" sz="2400" b="1" dirty="0" err="1"/>
              <a:t>біля</a:t>
            </a:r>
            <a:r>
              <a:rPr lang="ru-RU" sz="2400" b="1" dirty="0"/>
              <a:t> </a:t>
            </a:r>
            <a:r>
              <a:rPr lang="ru-RU" sz="2400" b="1" dirty="0" err="1"/>
              <a:t>дошки</a:t>
            </a:r>
            <a:r>
              <a:rPr lang="ru-RU" sz="2400" b="1" dirty="0"/>
              <a:t>, як </a:t>
            </a:r>
            <a:r>
              <a:rPr lang="ru-RU" sz="2400" b="1" dirty="0" err="1"/>
              <a:t>їх</a:t>
            </a:r>
            <a:r>
              <a:rPr lang="ru-RU" sz="2400" b="1" dirty="0"/>
              <a:t> </a:t>
            </a:r>
            <a:r>
              <a:rPr lang="ru-RU" sz="2400" b="1" dirty="0" err="1"/>
              <a:t>звати</a:t>
            </a:r>
            <a:r>
              <a:rPr lang="ru-RU" sz="2400" b="1" dirty="0"/>
              <a:t>?</a:t>
            </a:r>
          </a:p>
          <a:p>
            <a:pPr marL="354013" indent="-354013">
              <a:buAutoNum type="arabicPeriod"/>
            </a:pPr>
            <a:r>
              <a:rPr lang="ru-RU" sz="2400" b="1" dirty="0" err="1"/>
              <a:t>Які</a:t>
            </a:r>
            <a:r>
              <a:rPr lang="ru-RU" sz="2400" b="1" dirty="0"/>
              <a:t> </a:t>
            </a:r>
            <a:r>
              <a:rPr lang="ru-RU" sz="2400" b="1" dirty="0" err="1"/>
              <a:t>малюнки</a:t>
            </a:r>
            <a:r>
              <a:rPr lang="ru-RU" sz="2400" b="1" dirty="0"/>
              <a:t> </a:t>
            </a:r>
            <a:r>
              <a:rPr lang="ru-RU" sz="2400" b="1" dirty="0" err="1"/>
              <a:t>вибирала</a:t>
            </a:r>
            <a:r>
              <a:rPr lang="ru-RU" sz="2400" b="1" dirty="0"/>
              <a:t> </a:t>
            </a:r>
            <a:r>
              <a:rPr lang="ru-RU" sz="2400" b="1" dirty="0" err="1"/>
              <a:t>Оленка</a:t>
            </a:r>
            <a:r>
              <a:rPr lang="ru-RU" sz="2400" b="1" dirty="0"/>
              <a:t>, </a:t>
            </a:r>
            <a:r>
              <a:rPr lang="ru-RU" sz="2400" b="1" dirty="0" err="1"/>
              <a:t>які</a:t>
            </a:r>
            <a:r>
              <a:rPr lang="ru-RU" sz="2400" b="1" dirty="0"/>
              <a:t> Оксанка, а </a:t>
            </a:r>
            <a:r>
              <a:rPr lang="ru-RU" sz="2400" b="1" dirty="0" err="1"/>
              <a:t>які</a:t>
            </a:r>
            <a:r>
              <a:rPr lang="ru-RU" sz="2400" b="1" dirty="0"/>
              <a:t> </a:t>
            </a:r>
            <a:r>
              <a:rPr lang="ru-RU" sz="2400" b="1" dirty="0" err="1"/>
              <a:t>Гриць</a:t>
            </a:r>
            <a:r>
              <a:rPr lang="ru-RU" sz="2400" b="1" dirty="0"/>
              <a:t>? </a:t>
            </a:r>
          </a:p>
          <a:p>
            <a:pPr marL="354013" indent="-354013">
              <a:buAutoNum type="arabicPeriod"/>
            </a:pPr>
            <a:r>
              <a:rPr lang="ru-RU" sz="2400" b="1" dirty="0" err="1"/>
              <a:t>Хто</a:t>
            </a:r>
            <a:r>
              <a:rPr lang="ru-RU" sz="2400" b="1" dirty="0"/>
              <a:t> повинен </a:t>
            </a:r>
            <a:r>
              <a:rPr lang="ru-RU" sz="2400" b="1" dirty="0" err="1"/>
              <a:t>узяти</a:t>
            </a:r>
            <a:r>
              <a:rPr lang="ru-RU" sz="2400" b="1" dirty="0"/>
              <a:t> </a:t>
            </a:r>
            <a:r>
              <a:rPr lang="ru-RU" sz="2400" b="1" dirty="0" err="1"/>
              <a:t>решту</a:t>
            </a:r>
            <a:r>
              <a:rPr lang="ru-RU" sz="2400" b="1" dirty="0"/>
              <a:t> </a:t>
            </a:r>
            <a:r>
              <a:rPr lang="ru-RU" sz="2400" b="1" dirty="0" err="1"/>
              <a:t>малюнків</a:t>
            </a:r>
            <a:r>
              <a:rPr lang="ru-RU" sz="2400" b="1" dirty="0"/>
              <a:t>?</a:t>
            </a:r>
          </a:p>
        </p:txBody>
      </p:sp>
      <p:pic>
        <p:nvPicPr>
          <p:cNvPr id="7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07" y="1927295"/>
            <a:ext cx="3712408" cy="371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618236" y="577281"/>
            <a:ext cx="8732066" cy="8199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Вправа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</a:rPr>
              <a:t>«</a:t>
            </a:r>
            <a:r>
              <a:rPr lang="ru-RU" sz="4000" b="1" dirty="0" err="1" smtClean="0">
                <a:solidFill>
                  <a:schemeClr val="bg1"/>
                </a:solidFill>
              </a:rPr>
              <a:t>Запитання</a:t>
            </a:r>
            <a:r>
              <a:rPr lang="ru-RU" sz="4000" b="1" dirty="0" smtClean="0">
                <a:solidFill>
                  <a:schemeClr val="bg1"/>
                </a:solidFill>
              </a:rPr>
              <a:t> до тексту»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96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Водопроводный Кран&quot; Images – Browse 31 Stock Photos, Vectors, and Video |  Adobe 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450" y="2495389"/>
            <a:ext cx="2754305" cy="206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26236" y="494528"/>
            <a:ext cx="8732066" cy="82373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Ребус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58680" y="4848014"/>
            <a:ext cx="2109551" cy="78483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500" b="1" dirty="0">
                <a:solidFill>
                  <a:schemeClr val="accent2">
                    <a:lumMod val="75000"/>
                  </a:schemeClr>
                </a:solidFill>
              </a:rPr>
              <a:t>кран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36270" y="4848014"/>
            <a:ext cx="2514481" cy="78483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500" b="1" dirty="0">
                <a:solidFill>
                  <a:schemeClr val="accent2">
                    <a:lumMod val="75000"/>
                  </a:schemeClr>
                </a:solidFill>
              </a:rPr>
              <a:t>стілець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>
            <a:off x="2225794" y="5067235"/>
            <a:ext cx="274841" cy="565609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5069727" y="4979973"/>
            <a:ext cx="274841" cy="565609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32" name="TextBox 31"/>
          <p:cNvSpPr txBox="1"/>
          <p:nvPr/>
        </p:nvSpPr>
        <p:spPr>
          <a:xfrm>
            <a:off x="8601011" y="4760752"/>
            <a:ext cx="2514481" cy="78483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500" b="1" dirty="0">
                <a:solidFill>
                  <a:schemeClr val="accent2">
                    <a:lumMod val="75000"/>
                  </a:schemeClr>
                </a:solidFill>
              </a:rPr>
              <a:t>ранець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317" y="1986758"/>
            <a:ext cx="1799134" cy="2543920"/>
          </a:xfrm>
          <a:prstGeom prst="rect">
            <a:avLst/>
          </a:prstGeom>
        </p:spPr>
      </p:pic>
      <p:pic>
        <p:nvPicPr>
          <p:cNvPr id="8206" name="Picture 14" descr="Кома (The Comma) - Opentalk (Пунктуація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2" t="21151" r="40955" b="25353"/>
          <a:stretch/>
        </p:blipFill>
        <p:spPr bwMode="auto">
          <a:xfrm>
            <a:off x="1350122" y="3848092"/>
            <a:ext cx="408558" cy="653693"/>
          </a:xfrm>
          <a:prstGeom prst="rect">
            <a:avLst/>
          </a:prstGeom>
          <a:solidFill>
            <a:schemeClr val="accent2">
              <a:lumMod val="75000"/>
            </a:schemeClr>
          </a:solidFill>
          <a:extLst/>
        </p:spPr>
      </p:pic>
      <p:pic>
        <p:nvPicPr>
          <p:cNvPr id="29" name="Picture 14" descr="Кома (The Comma) - Opentalk (Пунктуація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2" t="21151" r="40955" b="25353"/>
          <a:stretch/>
        </p:blipFill>
        <p:spPr bwMode="auto">
          <a:xfrm>
            <a:off x="5941297" y="3804720"/>
            <a:ext cx="406870" cy="65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4" descr="Кома (The Comma) - Opentalk (Пунктуація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2" t="21151" r="40955" b="25353"/>
          <a:stretch/>
        </p:blipFill>
        <p:spPr bwMode="auto">
          <a:xfrm>
            <a:off x="5456054" y="3804720"/>
            <a:ext cx="406870" cy="65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4" descr="Кома (The Comma) - Opentalk (Пунктуація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2" t="21151" r="40955" b="25353"/>
          <a:stretch/>
        </p:blipFill>
        <p:spPr bwMode="auto">
          <a:xfrm>
            <a:off x="4935118" y="3801890"/>
            <a:ext cx="406870" cy="65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4" descr="Кома (The Comma) - Opentalk (Пунктуація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2" t="21151" r="40955" b="25353"/>
          <a:stretch/>
        </p:blipFill>
        <p:spPr bwMode="auto">
          <a:xfrm>
            <a:off x="4447563" y="3804720"/>
            <a:ext cx="406870" cy="65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Прямая соединительная линия 33"/>
          <p:cNvCxnSpPr/>
          <p:nvPr/>
        </p:nvCxnSpPr>
        <p:spPr>
          <a:xfrm flipH="1">
            <a:off x="5343668" y="4984061"/>
            <a:ext cx="274841" cy="565609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5522210" y="4988149"/>
            <a:ext cx="274841" cy="565609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5744476" y="4988148"/>
            <a:ext cx="274841" cy="565609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2687" y="1447689"/>
            <a:ext cx="2831130" cy="308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09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31520" y="494530"/>
            <a:ext cx="8000998" cy="75173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4000" b="1" dirty="0">
                <a:solidFill>
                  <a:prstClr val="white"/>
                </a:solidFill>
              </a:rPr>
              <a:t>Гра </a:t>
            </a:r>
            <a:r>
              <a:rPr lang="uk-UA" sz="4000" b="1" dirty="0" smtClean="0">
                <a:solidFill>
                  <a:prstClr val="white"/>
                </a:solidFill>
              </a:rPr>
              <a:t>«</a:t>
            </a:r>
            <a:r>
              <a:rPr lang="uk-UA" sz="4000" b="1" dirty="0" smtClean="0">
                <a:solidFill>
                  <a:prstClr val="white"/>
                </a:solidFill>
              </a:rPr>
              <a:t>Досліджую»</a:t>
            </a:r>
            <a:endParaRPr lang="uk-UA" sz="4000" b="1" dirty="0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354" y="444985"/>
            <a:ext cx="2669012" cy="1475255"/>
          </a:xfrm>
          <a:prstGeom prst="rect">
            <a:avLst/>
          </a:prstGeom>
          <a:solidFill>
            <a:srgbClr val="00B050"/>
          </a:solidFill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731520" y="1509579"/>
            <a:ext cx="5795010" cy="6213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У </a:t>
            </a:r>
            <a:r>
              <a:rPr lang="ru-RU" sz="2800" b="1" dirty="0" err="1"/>
              <a:t>назвах</a:t>
            </a:r>
            <a:r>
              <a:rPr lang="ru-RU" sz="2800" b="1" dirty="0"/>
              <a:t> </a:t>
            </a:r>
            <a:r>
              <a:rPr lang="ru-RU" sz="2800" b="1" dirty="0" err="1"/>
              <a:t>яких</a:t>
            </a:r>
            <a:r>
              <a:rPr lang="ru-RU" sz="2800" b="1" dirty="0"/>
              <a:t> </a:t>
            </a:r>
            <a:r>
              <a:rPr lang="ru-RU" sz="2800" b="1" dirty="0" err="1"/>
              <a:t>професій</a:t>
            </a:r>
            <a:r>
              <a:rPr lang="ru-RU" sz="2800" b="1" dirty="0"/>
              <a:t> є звук [</a:t>
            </a:r>
            <a:r>
              <a:rPr lang="ru-RU" sz="2800" b="1" dirty="0" smtClean="0"/>
              <a:t>ц’]?</a:t>
            </a:r>
            <a:endParaRPr lang="ru-RU" sz="28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31520" y="2225718"/>
            <a:ext cx="5795010" cy="6213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У </a:t>
            </a:r>
            <a:r>
              <a:rPr lang="ru-RU" sz="2800" b="1" dirty="0" err="1"/>
              <a:t>назвах</a:t>
            </a:r>
            <a:r>
              <a:rPr lang="ru-RU" sz="2800" b="1" dirty="0"/>
              <a:t> </a:t>
            </a:r>
            <a:r>
              <a:rPr lang="ru-RU" sz="2800" b="1" dirty="0" err="1"/>
              <a:t>якого</a:t>
            </a:r>
            <a:r>
              <a:rPr lang="ru-RU" sz="2800" b="1" dirty="0"/>
              <a:t> </a:t>
            </a:r>
            <a:r>
              <a:rPr lang="ru-RU" sz="2800" b="1" dirty="0" err="1"/>
              <a:t>одягу</a:t>
            </a:r>
            <a:r>
              <a:rPr lang="ru-RU" sz="2800" b="1" dirty="0"/>
              <a:t> є звук [</a:t>
            </a:r>
            <a:r>
              <a:rPr lang="ru-RU" sz="2800" b="1" dirty="0" smtClean="0"/>
              <a:t>ц’]?</a:t>
            </a:r>
            <a:endParaRPr lang="ru-RU" sz="28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57889" y="3680395"/>
            <a:ext cx="5795010" cy="6213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У </a:t>
            </a:r>
            <a:r>
              <a:rPr lang="ru-RU" sz="2800" b="1" dirty="0" err="1"/>
              <a:t>назвах</a:t>
            </a:r>
            <a:r>
              <a:rPr lang="ru-RU" sz="2800" b="1" dirty="0"/>
              <a:t> </a:t>
            </a:r>
            <a:r>
              <a:rPr lang="ru-RU" sz="2800" b="1" dirty="0" err="1"/>
              <a:t>яких</a:t>
            </a:r>
            <a:r>
              <a:rPr lang="ru-RU" sz="2800" b="1" dirty="0"/>
              <a:t> </a:t>
            </a:r>
            <a:r>
              <a:rPr lang="ru-RU" sz="2800" b="1" dirty="0" err="1"/>
              <a:t>рослин</a:t>
            </a:r>
            <a:r>
              <a:rPr lang="ru-RU" sz="2800" b="1" dirty="0"/>
              <a:t> є звук [</a:t>
            </a:r>
            <a:r>
              <a:rPr lang="ru-RU" sz="2800" b="1" dirty="0" smtClean="0"/>
              <a:t>ц’]?</a:t>
            </a:r>
            <a:endParaRPr lang="ru-RU" sz="28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31520" y="2959651"/>
            <a:ext cx="5795010" cy="621314"/>
          </a:xfrm>
          <a:prstGeom prst="roundRect">
            <a:avLst/>
          </a:prstGeom>
          <a:solidFill>
            <a:srgbClr val="EF71C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У </a:t>
            </a:r>
            <a:r>
              <a:rPr lang="ru-RU" sz="2800" b="1" dirty="0" err="1"/>
              <a:t>назвах</a:t>
            </a:r>
            <a:r>
              <a:rPr lang="ru-RU" sz="2800" b="1" dirty="0"/>
              <a:t> </a:t>
            </a:r>
            <a:r>
              <a:rPr lang="ru-RU" sz="2800" b="1" dirty="0" err="1"/>
              <a:t>яких</a:t>
            </a:r>
            <a:r>
              <a:rPr lang="ru-RU" sz="2800" b="1" dirty="0"/>
              <a:t> </a:t>
            </a:r>
            <a:r>
              <a:rPr lang="ru-RU" sz="2800" b="1" dirty="0" err="1"/>
              <a:t>тварин</a:t>
            </a:r>
            <a:r>
              <a:rPr lang="ru-RU" sz="2800" b="1" dirty="0"/>
              <a:t> є звук [</a:t>
            </a:r>
            <a:r>
              <a:rPr lang="ru-RU" sz="2800" b="1" dirty="0" smtClean="0"/>
              <a:t>ц’]?</a:t>
            </a:r>
            <a:endParaRPr lang="ru-RU" sz="28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57889" y="4419262"/>
            <a:ext cx="5795010" cy="62131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У </a:t>
            </a:r>
            <a:r>
              <a:rPr lang="ru-RU" sz="2800" b="1" dirty="0" err="1"/>
              <a:t>назвах</a:t>
            </a:r>
            <a:r>
              <a:rPr lang="ru-RU" sz="2800" b="1" dirty="0"/>
              <a:t> </a:t>
            </a:r>
            <a:r>
              <a:rPr lang="ru-RU" sz="2800" b="1" dirty="0" err="1"/>
              <a:t>яких</a:t>
            </a:r>
            <a:r>
              <a:rPr lang="ru-RU" sz="2800" b="1" dirty="0"/>
              <a:t> </a:t>
            </a:r>
            <a:r>
              <a:rPr lang="ru-RU" sz="2800" b="1" dirty="0" err="1"/>
              <a:t>овочів</a:t>
            </a:r>
            <a:r>
              <a:rPr lang="ru-RU" sz="2800" b="1" dirty="0"/>
              <a:t> є звук [</a:t>
            </a:r>
            <a:r>
              <a:rPr lang="ru-RU" sz="2800" b="1" dirty="0" smtClean="0"/>
              <a:t>ц’]?</a:t>
            </a:r>
            <a:endParaRPr lang="ru-RU" sz="28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31520" y="5159113"/>
            <a:ext cx="5795010" cy="621314"/>
          </a:xfrm>
          <a:prstGeom prst="round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У </a:t>
            </a:r>
            <a:r>
              <a:rPr lang="ru-RU" sz="2800" b="1" dirty="0" err="1"/>
              <a:t>назвах</a:t>
            </a:r>
            <a:r>
              <a:rPr lang="ru-RU" sz="2800" b="1" dirty="0"/>
              <a:t> </a:t>
            </a:r>
            <a:r>
              <a:rPr lang="ru-RU" sz="2800" b="1" dirty="0" err="1"/>
              <a:t>яких</a:t>
            </a:r>
            <a:r>
              <a:rPr lang="ru-RU" sz="2800" b="1" dirty="0"/>
              <a:t> </a:t>
            </a:r>
            <a:r>
              <a:rPr lang="ru-RU" sz="2800" b="1" dirty="0" err="1" smtClean="0"/>
              <a:t>птахів</a:t>
            </a:r>
            <a:r>
              <a:rPr lang="ru-RU" sz="2800" b="1" dirty="0" smtClean="0"/>
              <a:t> </a:t>
            </a:r>
            <a:r>
              <a:rPr lang="ru-RU" sz="2800" b="1" dirty="0"/>
              <a:t>є звук [</a:t>
            </a:r>
            <a:r>
              <a:rPr lang="ru-RU" sz="2800" b="1" dirty="0" smtClean="0"/>
              <a:t>ц’]?</a:t>
            </a:r>
            <a:endParaRPr lang="ru-RU" sz="2800" b="1" dirty="0"/>
          </a:p>
        </p:txBody>
      </p:sp>
      <p:sp>
        <p:nvSpPr>
          <p:cNvPr id="19" name="Табличка 18"/>
          <p:cNvSpPr/>
          <p:nvPr/>
        </p:nvSpPr>
        <p:spPr>
          <a:xfrm>
            <a:off x="6595109" y="1460128"/>
            <a:ext cx="1977390" cy="739851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/>
              <a:t>митець</a:t>
            </a:r>
            <a:endParaRPr lang="ru-RU" sz="3200" b="1" dirty="0"/>
          </a:p>
        </p:txBody>
      </p:sp>
      <p:sp>
        <p:nvSpPr>
          <p:cNvPr id="20" name="Табличка 19"/>
          <p:cNvSpPr/>
          <p:nvPr/>
        </p:nvSpPr>
        <p:spPr>
          <a:xfrm>
            <a:off x="8503921" y="2235177"/>
            <a:ext cx="2148837" cy="739851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/>
              <a:t>спідниця</a:t>
            </a:r>
            <a:endParaRPr lang="ru-RU" sz="3200" b="1" dirty="0"/>
          </a:p>
        </p:txBody>
      </p:sp>
      <p:sp>
        <p:nvSpPr>
          <p:cNvPr id="21" name="Табличка 20"/>
          <p:cNvSpPr/>
          <p:nvPr/>
        </p:nvSpPr>
        <p:spPr>
          <a:xfrm>
            <a:off x="8503921" y="3723005"/>
            <a:ext cx="2148837" cy="739851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/>
              <a:t>полуниця</a:t>
            </a:r>
            <a:endParaRPr lang="ru-RU" sz="3200" b="1" dirty="0"/>
          </a:p>
        </p:txBody>
      </p:sp>
      <p:sp>
        <p:nvSpPr>
          <p:cNvPr id="22" name="Табличка 21"/>
          <p:cNvSpPr/>
          <p:nvPr/>
        </p:nvSpPr>
        <p:spPr>
          <a:xfrm>
            <a:off x="6595109" y="2982964"/>
            <a:ext cx="1977390" cy="739851"/>
          </a:xfrm>
          <a:prstGeom prst="plaque">
            <a:avLst/>
          </a:prstGeom>
          <a:solidFill>
            <a:srgbClr val="EF71C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/>
              <a:t>лисиця</a:t>
            </a:r>
            <a:endParaRPr lang="ru-RU" sz="3200" b="1" dirty="0"/>
          </a:p>
        </p:txBody>
      </p:sp>
      <p:sp>
        <p:nvSpPr>
          <p:cNvPr id="23" name="Табличка 22"/>
          <p:cNvSpPr/>
          <p:nvPr/>
        </p:nvSpPr>
        <p:spPr>
          <a:xfrm>
            <a:off x="6526529" y="4367267"/>
            <a:ext cx="1977390" cy="739851"/>
          </a:xfrm>
          <a:prstGeom prst="plaque">
            <a:avLst/>
          </a:prstGeom>
          <a:solidFill>
            <a:schemeClr val="accent2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/>
              <a:t>перець</a:t>
            </a:r>
            <a:endParaRPr lang="ru-RU" sz="3200" b="1" dirty="0"/>
          </a:p>
        </p:txBody>
      </p:sp>
      <p:sp>
        <p:nvSpPr>
          <p:cNvPr id="24" name="Табличка 23"/>
          <p:cNvSpPr/>
          <p:nvPr/>
        </p:nvSpPr>
        <p:spPr>
          <a:xfrm>
            <a:off x="8503919" y="5159113"/>
            <a:ext cx="2148837" cy="739851"/>
          </a:xfrm>
          <a:prstGeom prst="plaqu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/>
              <a:t>горобець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84586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1314BE3-6908-492A-AF17-6DEDF24365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5" b="24351"/>
          <a:stretch/>
        </p:blipFill>
        <p:spPr>
          <a:xfrm>
            <a:off x="498646" y="2054860"/>
            <a:ext cx="6424042" cy="3087326"/>
          </a:xfrm>
          <a:prstGeom prst="round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942432" y="512932"/>
            <a:ext cx="8732066" cy="95960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Організація класу</a:t>
            </a:r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="" xmlns:a16="http://schemas.microsoft.com/office/drawing/2014/main" id="{71891ECB-C37E-4FC8-A2F4-E8DB089E46AF}"/>
              </a:ext>
            </a:extLst>
          </p:cNvPr>
          <p:cNvSpPr/>
          <p:nvPr/>
        </p:nvSpPr>
        <p:spPr>
          <a:xfrm>
            <a:off x="7113317" y="1792102"/>
            <a:ext cx="4744753" cy="391596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Вушка, прислухайтесь!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Очка, придивляйтесь!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Носику, глибше дихай!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Ротику, посміхнись!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Спинки, розправляйтесь!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Ручки, підніймайтесь!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Нумо до роботи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Дружно всі взялись!</a:t>
            </a:r>
          </a:p>
        </p:txBody>
      </p:sp>
    </p:spTree>
    <p:extLst>
      <p:ext uri="{BB962C8B-B14F-4D97-AF65-F5344CB8AC3E}">
        <p14:creationId xmlns:p14="http://schemas.microsoft.com/office/powerpoint/2010/main" val="180067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60396" y="583532"/>
            <a:ext cx="8755124" cy="77663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«Мікрофон»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24961" y="1925048"/>
            <a:ext cx="5098999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Пригадай,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яку букву вивчали на уроці.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 звуки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вона </a:t>
            </a: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позначає?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</a:t>
            </a: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 знаєш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</a:t>
            </a: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 звуки?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Добери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 з буквою «</a:t>
            </a:r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</a:t>
            </a:r>
            <a:r>
              <a:rPr lang="ru-RU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вимов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звук, </a:t>
            </a:r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який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вона </a:t>
            </a:r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позначає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твердий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м’який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>
            <a:off x="301845" y="1925048"/>
            <a:ext cx="3428736" cy="41358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030" t="22565" r="14586"/>
          <a:stretch/>
        </p:blipFill>
        <p:spPr>
          <a:xfrm>
            <a:off x="9096647" y="2253627"/>
            <a:ext cx="2773126" cy="347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2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1494686" y="581434"/>
            <a:ext cx="8811364" cy="7468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 dirty="0">
                <a:solidFill>
                  <a:schemeClr val="bg1"/>
                </a:solidFill>
              </a:rPr>
              <a:t>Online </a:t>
            </a:r>
            <a:r>
              <a:rPr lang="uk-UA" altLang="uk-UA" sz="4000" b="1" dirty="0">
                <a:solidFill>
                  <a:schemeClr val="bg1"/>
                </a:solidFill>
              </a:rPr>
              <a:t>завдання</a:t>
            </a:r>
            <a:endParaRPr lang="en-US" altLang="uk-UA" sz="4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415902" y="1870364"/>
            <a:ext cx="2598052" cy="4538966"/>
          </a:xfrm>
          <a:prstGeom prst="rect">
            <a:avLst/>
          </a:prstGeom>
        </p:spPr>
      </p:pic>
      <p:pic>
        <p:nvPicPr>
          <p:cNvPr id="7" name="Рисунок 6">
            <a:hlinkClick r:id="rId6"/>
            <a:extLst>
              <a:ext uri="{FF2B5EF4-FFF2-40B4-BE49-F238E27FC236}">
                <a16:creationId xmlns:a16="http://schemas.microsoft.com/office/drawing/2014/main" xmlns="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271977" y="1821424"/>
            <a:ext cx="4265586" cy="4587906"/>
          </a:xfrm>
          <a:prstGeom prst="rect">
            <a:avLst/>
          </a:prstGeom>
        </p:spPr>
      </p:pic>
      <p:sp>
        <p:nvSpPr>
          <p:cNvPr id="15" name="Бульбашка прямої мови: прямокутна з округленими кутами 14">
            <a:extLst>
              <a:ext uri="{FF2B5EF4-FFF2-40B4-BE49-F238E27FC236}">
                <a16:creationId xmlns:a16="http://schemas.microsoft.com/office/drawing/2014/main" xmlns="" id="{40C535D8-E54A-66BB-B01B-D0A4914AA87E}"/>
              </a:ext>
            </a:extLst>
          </p:cNvPr>
          <p:cNvSpPr/>
          <p:nvPr/>
        </p:nvSpPr>
        <p:spPr>
          <a:xfrm>
            <a:off x="4972096" y="1339730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 descr="https://learningapps.org/qrcode.php?id=p6rbgov9n2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922" y="2196934"/>
            <a:ext cx="1255393" cy="125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59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60170" y="529146"/>
            <a:ext cx="9532620" cy="9110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04635" y="1469726"/>
            <a:ext cx="9544050" cy="77249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Поділися своїми враженнями від уроку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Большие смайлики png на прозрачном фоне - Женский сайт СЖС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460" y="3892447"/>
            <a:ext cx="1994338" cy="186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Большие смайлики png на прозрачном фоне - Женский сайт СЖ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660" y="4114438"/>
            <a:ext cx="2872533" cy="204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Прикольные картинки смайлы приветствие | hockeytape.ru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4" l="0" r="99701">
                        <a14:foregroundMark x1="56320" y1="27571" x2="56320" y2="27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80" r="14294"/>
          <a:stretch/>
        </p:blipFill>
        <p:spPr bwMode="auto">
          <a:xfrm>
            <a:off x="3122240" y="3631409"/>
            <a:ext cx="2703185" cy="1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Большие смайлики png на прозрачном фоне - Женский сайт СЖС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85" y="3812655"/>
            <a:ext cx="2612755" cy="234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772375" y="2310804"/>
            <a:ext cx="2550785" cy="130626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</a:rPr>
              <a:t>Отримав задоволення від своєї роботи</a:t>
            </a:r>
            <a:endParaRPr lang="uk-UA" sz="2400" b="1" dirty="0">
              <a:solidFill>
                <a:srgbClr val="FFFF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469869" y="2310803"/>
            <a:ext cx="2550785" cy="131741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</a:rPr>
              <a:t>Успішно впорався із завданнями</a:t>
            </a:r>
            <a:endParaRPr lang="uk-UA" sz="2400" b="1" dirty="0">
              <a:solidFill>
                <a:srgbClr val="FFFF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76661" y="2310805"/>
            <a:ext cx="2384410" cy="131741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</a:rPr>
              <a:t>Позитивні емоції від спілкування</a:t>
            </a:r>
            <a:endParaRPr lang="uk-UA" sz="2400" b="1" dirty="0">
              <a:solidFill>
                <a:srgbClr val="FFFF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839013" y="2310803"/>
            <a:ext cx="2550785" cy="131687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</a:rPr>
              <a:t>Чекаю зустрічі наступного уроку</a:t>
            </a:r>
            <a:endParaRPr lang="uk-UA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83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48690" y="449136"/>
            <a:ext cx="10143928" cy="13225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Психологічне налаштування. 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«Мій портрет»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48629" y="1789766"/>
            <a:ext cx="9544050" cy="77249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Назви своє ім’я голосно. Закінчи речення про себе 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Большие смайлики png на прозрачном фоне - Женский сайт СЖС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460" y="3892447"/>
            <a:ext cx="1994338" cy="186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Большие смайлики png на прозрачном фоне - Женский сайт СЖ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660" y="4114438"/>
            <a:ext cx="2872533" cy="204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Прикольные картинки смайлы приветствие | hockeytape.ru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4" l="0" r="99701">
                        <a14:foregroundMark x1="56320" y1="27571" x2="56320" y2="27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80" r="14294"/>
          <a:stretch/>
        </p:blipFill>
        <p:spPr bwMode="auto">
          <a:xfrm>
            <a:off x="3122240" y="3631409"/>
            <a:ext cx="2703185" cy="1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Большие смайлики png на прозрачном фоне - Женский сайт СЖС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85" y="3812655"/>
            <a:ext cx="2612755" cy="234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772375" y="2794754"/>
            <a:ext cx="2550785" cy="82231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</a:rPr>
              <a:t>Моя улюблена гра</a:t>
            </a:r>
            <a:endParaRPr lang="uk-UA" sz="2400" b="1" dirty="0">
              <a:solidFill>
                <a:srgbClr val="FFFF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469869" y="2805909"/>
            <a:ext cx="2550785" cy="82231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</a:rPr>
              <a:t>Мій улюблений герой</a:t>
            </a:r>
            <a:endParaRPr lang="uk-UA" sz="2400" b="1" dirty="0">
              <a:solidFill>
                <a:srgbClr val="FFFF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76660" y="2805909"/>
            <a:ext cx="2550785" cy="82231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</a:rPr>
              <a:t>Мій улюблений предмет у школі</a:t>
            </a:r>
            <a:endParaRPr lang="uk-UA" sz="2400" b="1" dirty="0">
              <a:solidFill>
                <a:srgbClr val="FFFF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839013" y="2805367"/>
            <a:ext cx="2550785" cy="82231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</a:rPr>
              <a:t>Мій улюблений друг</a:t>
            </a:r>
            <a:endParaRPr lang="uk-UA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35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7052" y="517389"/>
            <a:ext cx="8732066" cy="7627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Фонетичні загадки</a:t>
            </a:r>
          </a:p>
        </p:txBody>
      </p:sp>
      <p:sp>
        <p:nvSpPr>
          <p:cNvPr id="15" name="Прямокутник: округлені кути 11">
            <a:extLst>
              <a:ext uri="{FF2B5EF4-FFF2-40B4-BE49-F238E27FC236}">
                <a16:creationId xmlns:a16="http://schemas.microsoft.com/office/drawing/2014/main" xmlns="" id="{438A57FA-382A-4A80-8A4E-129BD7E0F5D6}"/>
              </a:ext>
            </a:extLst>
          </p:cNvPr>
          <p:cNvSpPr/>
          <p:nvPr/>
        </p:nvSpPr>
        <p:spPr>
          <a:xfrm>
            <a:off x="754380" y="1354764"/>
            <a:ext cx="2994660" cy="66578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Як мукає </a:t>
            </a:r>
            <a:r>
              <a:rPr lang="uk-UA" sz="2800" b="1" dirty="0" smtClean="0">
                <a:solidFill>
                  <a:schemeClr val="bg1"/>
                </a:solidFill>
              </a:rPr>
              <a:t>корова?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Результат пошуку зображень за запитом клипарт корова">
            <a:extLst>
              <a:ext uri="{FF2B5EF4-FFF2-40B4-BE49-F238E27FC236}">
                <a16:creationId xmlns:a16="http://schemas.microsoft.com/office/drawing/2014/main" xmlns="" id="{735E4042-5570-47BC-B5B7-628D8D44C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" y="2130204"/>
            <a:ext cx="2998666" cy="195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кутник: округлені кути 11">
            <a:extLst>
              <a:ext uri="{FF2B5EF4-FFF2-40B4-BE49-F238E27FC236}">
                <a16:creationId xmlns:a16="http://schemas.microsoft.com/office/drawing/2014/main" xmlns="" id="{438A57FA-382A-4A80-8A4E-129BD7E0F5D6}"/>
              </a:ext>
            </a:extLst>
          </p:cNvPr>
          <p:cNvSpPr/>
          <p:nvPr/>
        </p:nvSpPr>
        <p:spPr>
          <a:xfrm>
            <a:off x="3979721" y="1369515"/>
            <a:ext cx="3112961" cy="65359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Як дзижчить оса?</a:t>
            </a:r>
          </a:p>
        </p:txBody>
      </p:sp>
      <p:pic>
        <p:nvPicPr>
          <p:cNvPr id="9" name="Picture 2" descr="Результат пошуку зображень за запитом клипарт джміль">
            <a:extLst>
              <a:ext uri="{FF2B5EF4-FFF2-40B4-BE49-F238E27FC236}">
                <a16:creationId xmlns:a16="http://schemas.microsoft.com/office/drawing/2014/main" xmlns="" id="{7570CDB7-22D8-44DF-9AE6-AE4028D58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599" y="2092456"/>
            <a:ext cx="1823204" cy="187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кутник: округлені кути 11">
            <a:extLst>
              <a:ext uri="{FF2B5EF4-FFF2-40B4-BE49-F238E27FC236}">
                <a16:creationId xmlns:a16="http://schemas.microsoft.com/office/drawing/2014/main" xmlns="" id="{438A57FA-382A-4A80-8A4E-129BD7E0F5D6}"/>
              </a:ext>
            </a:extLst>
          </p:cNvPr>
          <p:cNvSpPr/>
          <p:nvPr/>
        </p:nvSpPr>
        <p:spPr>
          <a:xfrm>
            <a:off x="7294154" y="1369513"/>
            <a:ext cx="4200616" cy="6535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Як співає комарик?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1" name="Picture 2" descr="Результат пошуку зображень за запитом клипарт  комари">
            <a:extLst>
              <a:ext uri="{FF2B5EF4-FFF2-40B4-BE49-F238E27FC236}">
                <a16:creationId xmlns:a16="http://schemas.microsoft.com/office/drawing/2014/main" xmlns="" id="{9E140788-5DEF-4554-AC24-4600B3449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66" y="2023111"/>
            <a:ext cx="2312432" cy="168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кутник: округлені кути 11">
            <a:extLst>
              <a:ext uri="{FF2B5EF4-FFF2-40B4-BE49-F238E27FC236}">
                <a16:creationId xmlns:a16="http://schemas.microsoft.com/office/drawing/2014/main" xmlns="" id="{438A57FA-382A-4A80-8A4E-129BD7E0F5D6}"/>
              </a:ext>
            </a:extLst>
          </p:cNvPr>
          <p:cNvSpPr/>
          <p:nvPr/>
        </p:nvSpPr>
        <p:spPr>
          <a:xfrm>
            <a:off x="361995" y="4443733"/>
            <a:ext cx="2458332" cy="15597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Як співають пісеньку без слів?</a:t>
            </a:r>
          </a:p>
        </p:txBody>
      </p:sp>
      <p:pic>
        <p:nvPicPr>
          <p:cNvPr id="13" name="Picture 2" descr="Результат пошуку зображень за запитом клипарт пісня">
            <a:extLst>
              <a:ext uri="{FF2B5EF4-FFF2-40B4-BE49-F238E27FC236}">
                <a16:creationId xmlns:a16="http://schemas.microsoft.com/office/drawing/2014/main" xmlns="" id="{FB4EADAB-9B21-4001-94A9-E0A7A47A3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632" y="4170153"/>
            <a:ext cx="2429025" cy="200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кутник: округлені кути 11">
            <a:extLst>
              <a:ext uri="{FF2B5EF4-FFF2-40B4-BE49-F238E27FC236}">
                <a16:creationId xmlns:a16="http://schemas.microsoft.com/office/drawing/2014/main" xmlns="" id="{438A57FA-382A-4A80-8A4E-129BD7E0F5D6}"/>
              </a:ext>
            </a:extLst>
          </p:cNvPr>
          <p:cNvSpPr/>
          <p:nvPr/>
        </p:nvSpPr>
        <p:spPr>
          <a:xfrm>
            <a:off x="9123682" y="4229426"/>
            <a:ext cx="2222497" cy="141759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Як поганяють коня?</a:t>
            </a:r>
          </a:p>
        </p:txBody>
      </p:sp>
      <p:pic>
        <p:nvPicPr>
          <p:cNvPr id="16" name="Picture 2" descr="Результат пошуку зображень за запитом клипарт лошадь">
            <a:extLst>
              <a:ext uri="{FF2B5EF4-FFF2-40B4-BE49-F238E27FC236}">
                <a16:creationId xmlns:a16="http://schemas.microsoft.com/office/drawing/2014/main" xmlns="" id="{7D04A10D-2971-4C21-86E7-8066A70C2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085" y="3029716"/>
            <a:ext cx="2822910" cy="284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31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 animBg="1"/>
      <p:bldP spid="10" grpId="0" animBg="1"/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9437" y="494528"/>
            <a:ext cx="8732066" cy="7488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Василь Сухомлинський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94360" y="1243417"/>
            <a:ext cx="11018520" cy="52373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Покинуте кошеня</a:t>
            </a:r>
          </a:p>
          <a:p>
            <a:r>
              <a:rPr lang="uk-UA" sz="2800" b="1" dirty="0"/>
              <a:t>	</a:t>
            </a:r>
            <a:r>
              <a:rPr lang="ru-RU" sz="2800" b="1" dirty="0" err="1" smtClean="0"/>
              <a:t>Хтось</a:t>
            </a:r>
            <a:r>
              <a:rPr lang="ru-RU" sz="2800" b="1" dirty="0" smtClean="0"/>
              <a:t> </a:t>
            </a:r>
            <a:r>
              <a:rPr lang="ru-RU" sz="2800" b="1" dirty="0" err="1"/>
              <a:t>виніс</a:t>
            </a:r>
            <a:r>
              <a:rPr lang="ru-RU" sz="2800" b="1" dirty="0"/>
              <a:t> </a:t>
            </a:r>
            <a:r>
              <a:rPr lang="ru-RU" sz="2800" b="1" dirty="0" err="1"/>
              <a:t>із</a:t>
            </a:r>
            <a:r>
              <a:rPr lang="ru-RU" sz="2800" b="1" dirty="0"/>
              <a:t> </a:t>
            </a:r>
            <a:r>
              <a:rPr lang="ru-RU" sz="2800" b="1" dirty="0" err="1"/>
              <a:t>хати</a:t>
            </a:r>
            <a:r>
              <a:rPr lang="ru-RU" sz="2800" b="1" dirty="0"/>
              <a:t> </a:t>
            </a:r>
            <a:r>
              <a:rPr lang="ru-RU" sz="2800" b="1" dirty="0" err="1"/>
              <a:t>маленьке</a:t>
            </a:r>
            <a:r>
              <a:rPr lang="ru-RU" sz="2800" b="1" dirty="0"/>
              <a:t> </a:t>
            </a:r>
            <a:r>
              <a:rPr lang="ru-RU" sz="2800" b="1" dirty="0" err="1"/>
              <a:t>сіре</a:t>
            </a:r>
            <a:r>
              <a:rPr lang="ru-RU" sz="2800" b="1" dirty="0"/>
              <a:t> </a:t>
            </a:r>
            <a:r>
              <a:rPr lang="ru-RU" sz="2800" b="1" dirty="0" err="1"/>
              <a:t>кошенятко</a:t>
            </a:r>
            <a:r>
              <a:rPr lang="ru-RU" sz="2800" b="1" dirty="0"/>
              <a:t> й пустив </a:t>
            </a:r>
            <a:r>
              <a:rPr lang="ru-RU" sz="2800" b="1" dirty="0" err="1"/>
              <a:t>його</a:t>
            </a:r>
            <a:r>
              <a:rPr lang="ru-RU" sz="2800" b="1" dirty="0"/>
              <a:t> на дорогу. </a:t>
            </a:r>
            <a:r>
              <a:rPr lang="ru-RU" sz="2800" b="1" dirty="0" err="1"/>
              <a:t>Сидить</a:t>
            </a:r>
            <a:r>
              <a:rPr lang="ru-RU" sz="2800" b="1" dirty="0"/>
              <a:t> </a:t>
            </a:r>
            <a:r>
              <a:rPr lang="ru-RU" sz="2800" b="1" dirty="0" err="1"/>
              <a:t>кошеня</a:t>
            </a:r>
            <a:r>
              <a:rPr lang="ru-RU" sz="2800" b="1" dirty="0"/>
              <a:t> та й </a:t>
            </a:r>
            <a:r>
              <a:rPr lang="ru-RU" sz="2800" b="1" dirty="0" err="1"/>
              <a:t>нявчить</a:t>
            </a:r>
            <a:r>
              <a:rPr lang="ru-RU" sz="2800" b="1" dirty="0"/>
              <a:t>. </a:t>
            </a:r>
            <a:r>
              <a:rPr lang="ru-RU" sz="2800" b="1" dirty="0" err="1"/>
              <a:t>Бо</a:t>
            </a:r>
            <a:r>
              <a:rPr lang="ru-RU" sz="2800" b="1" dirty="0"/>
              <a:t> </a:t>
            </a:r>
            <a:r>
              <a:rPr lang="ru-RU" sz="2800" b="1" dirty="0" err="1"/>
              <a:t>хоче</a:t>
            </a:r>
            <a:r>
              <a:rPr lang="ru-RU" sz="2800" b="1" dirty="0"/>
              <a:t> </a:t>
            </a:r>
            <a:r>
              <a:rPr lang="ru-RU" sz="2800" b="1" dirty="0" err="1"/>
              <a:t>додому</a:t>
            </a:r>
            <a:r>
              <a:rPr lang="ru-RU" sz="2800" b="1" dirty="0"/>
              <a:t>, до </a:t>
            </a:r>
            <a:r>
              <a:rPr lang="ru-RU" sz="2800" b="1" dirty="0" err="1"/>
              <a:t>матусі</a:t>
            </a:r>
            <a:r>
              <a:rPr lang="ru-RU" sz="2800" b="1" dirty="0"/>
              <a:t>. </a:t>
            </a:r>
            <a:r>
              <a:rPr lang="ru-RU" sz="2800" b="1" dirty="0" err="1"/>
              <a:t>Проходять</a:t>
            </a:r>
            <a:r>
              <a:rPr lang="ru-RU" sz="2800" b="1" dirty="0"/>
              <a:t> люди, </a:t>
            </a:r>
            <a:r>
              <a:rPr lang="ru-RU" sz="2800" b="1" dirty="0" err="1"/>
              <a:t>дивляться</a:t>
            </a:r>
            <a:r>
              <a:rPr lang="ru-RU" sz="2800" b="1" dirty="0"/>
              <a:t> на </a:t>
            </a:r>
            <a:r>
              <a:rPr lang="ru-RU" sz="2800" b="1" dirty="0" err="1"/>
              <a:t>кошеня</a:t>
            </a:r>
            <a:r>
              <a:rPr lang="ru-RU" sz="2800" b="1" dirty="0"/>
              <a:t>. </a:t>
            </a:r>
            <a:r>
              <a:rPr lang="ru-RU" sz="2800" b="1" dirty="0" err="1"/>
              <a:t>Хто</a:t>
            </a:r>
            <a:r>
              <a:rPr lang="ru-RU" sz="2800" b="1" dirty="0"/>
              <a:t> </a:t>
            </a:r>
            <a:r>
              <a:rPr lang="ru-RU" sz="2800" b="1" dirty="0" err="1"/>
              <a:t>сумно</a:t>
            </a:r>
            <a:r>
              <a:rPr lang="ru-RU" sz="2800" b="1" dirty="0"/>
              <a:t> </a:t>
            </a:r>
            <a:r>
              <a:rPr lang="ru-RU" sz="2800" b="1" dirty="0" err="1"/>
              <a:t>хитає</a:t>
            </a:r>
            <a:r>
              <a:rPr lang="ru-RU" sz="2800" b="1" dirty="0"/>
              <a:t> головою, </a:t>
            </a:r>
            <a:r>
              <a:rPr lang="ru-RU" sz="2800" b="1" dirty="0" err="1"/>
              <a:t>хто</a:t>
            </a:r>
            <a:r>
              <a:rPr lang="ru-RU" sz="2800" b="1" dirty="0"/>
              <a:t> </a:t>
            </a:r>
            <a:r>
              <a:rPr lang="ru-RU" sz="2800" b="1" dirty="0" err="1"/>
              <a:t>сміється</a:t>
            </a:r>
            <a:r>
              <a:rPr lang="ru-RU" sz="2800" b="1" dirty="0"/>
              <a:t>. </a:t>
            </a:r>
            <a:r>
              <a:rPr lang="ru-RU" sz="2800" b="1" dirty="0" err="1"/>
              <a:t>Хто</a:t>
            </a:r>
            <a:r>
              <a:rPr lang="ru-RU" sz="2800" b="1" dirty="0"/>
              <a:t> </a:t>
            </a:r>
            <a:r>
              <a:rPr lang="ru-RU" sz="2800" b="1" dirty="0" err="1"/>
              <a:t>жаліє</a:t>
            </a:r>
            <a:r>
              <a:rPr lang="ru-RU" sz="2800" b="1" dirty="0"/>
              <a:t>: </a:t>
            </a:r>
            <a:r>
              <a:rPr lang="ru-RU" sz="2800" b="1" dirty="0" err="1"/>
              <a:t>бідне</a:t>
            </a:r>
            <a:r>
              <a:rPr lang="ru-RU" sz="2800" b="1" dirty="0"/>
              <a:t> </a:t>
            </a:r>
            <a:r>
              <a:rPr lang="ru-RU" sz="2800" b="1" dirty="0" err="1"/>
              <a:t>кошенятко</a:t>
            </a:r>
            <a:r>
              <a:rPr lang="ru-RU" sz="2800" b="1" dirty="0"/>
              <a:t>, та й </a:t>
            </a:r>
            <a:r>
              <a:rPr lang="ru-RU" sz="2800" b="1" dirty="0" err="1"/>
              <a:t>іде</a:t>
            </a:r>
            <a:r>
              <a:rPr lang="ru-RU" sz="2800" b="1" dirty="0"/>
              <a:t> </a:t>
            </a:r>
            <a:r>
              <a:rPr lang="ru-RU" sz="2800" b="1" dirty="0" err="1"/>
              <a:t>собі</a:t>
            </a:r>
            <a:r>
              <a:rPr lang="ru-RU" sz="2800" b="1" dirty="0"/>
              <a:t>.</a:t>
            </a:r>
          </a:p>
          <a:p>
            <a:r>
              <a:rPr lang="ru-RU" sz="2800" b="1" dirty="0"/>
              <a:t>Настав </a:t>
            </a:r>
            <a:r>
              <a:rPr lang="ru-RU" sz="2800" b="1" dirty="0" err="1"/>
              <a:t>вечір</a:t>
            </a:r>
            <a:r>
              <a:rPr lang="ru-RU" sz="2800" b="1" dirty="0"/>
              <a:t>. </a:t>
            </a:r>
            <a:r>
              <a:rPr lang="ru-RU" sz="2800" b="1" dirty="0" err="1"/>
              <a:t>Зайшло</a:t>
            </a:r>
            <a:r>
              <a:rPr lang="ru-RU" sz="2800" b="1" dirty="0"/>
              <a:t> </a:t>
            </a:r>
            <a:r>
              <a:rPr lang="ru-RU" sz="2800" b="1" dirty="0" err="1"/>
              <a:t>сонце</a:t>
            </a:r>
            <a:r>
              <a:rPr lang="ru-RU" sz="2800" b="1" dirty="0"/>
              <a:t>. Страшно стало </a:t>
            </a:r>
            <a:r>
              <a:rPr lang="ru-RU" sz="2800" b="1" dirty="0" err="1"/>
              <a:t>кошеняткові</a:t>
            </a:r>
            <a:r>
              <a:rPr lang="ru-RU" sz="2800" b="1" dirty="0"/>
              <a:t>. </a:t>
            </a:r>
            <a:r>
              <a:rPr lang="ru-RU" sz="2800" b="1" dirty="0" smtClean="0"/>
              <a:t>	</a:t>
            </a:r>
            <a:r>
              <a:rPr lang="ru-RU" sz="2800" b="1" dirty="0" err="1" smtClean="0"/>
              <a:t>Притулилося</a:t>
            </a:r>
            <a:r>
              <a:rPr lang="ru-RU" sz="2800" b="1" dirty="0" smtClean="0"/>
              <a:t> </a:t>
            </a:r>
            <a:r>
              <a:rPr lang="ru-RU" sz="2800" b="1" dirty="0" err="1"/>
              <a:t>воно</a:t>
            </a:r>
            <a:r>
              <a:rPr lang="ru-RU" sz="2800" b="1" dirty="0"/>
              <a:t> до куща та й </a:t>
            </a:r>
            <a:r>
              <a:rPr lang="ru-RU" sz="2800" b="1" dirty="0" err="1"/>
              <a:t>сидить</a:t>
            </a:r>
            <a:r>
              <a:rPr lang="ru-RU" sz="2800" b="1" dirty="0"/>
              <a:t> — </a:t>
            </a:r>
            <a:r>
              <a:rPr lang="ru-RU" sz="2800" b="1" dirty="0" err="1"/>
              <a:t>тремтить</a:t>
            </a:r>
            <a:r>
              <a:rPr lang="ru-RU" sz="2800" b="1" dirty="0"/>
              <a:t>. </a:t>
            </a:r>
            <a:r>
              <a:rPr lang="ru-RU" sz="2800" b="1" dirty="0" err="1"/>
              <a:t>Поверталась</a:t>
            </a:r>
            <a:r>
              <a:rPr lang="ru-RU" sz="2800" b="1" dirty="0"/>
              <a:t> </a:t>
            </a:r>
            <a:r>
              <a:rPr lang="ru-RU" sz="2800" b="1" dirty="0" err="1"/>
              <a:t>із</a:t>
            </a:r>
            <a:r>
              <a:rPr lang="ru-RU" sz="2800" b="1" dirty="0"/>
              <a:t> </a:t>
            </a:r>
            <a:r>
              <a:rPr lang="ru-RU" sz="2800" b="1" dirty="0" err="1"/>
              <a:t>школи</a:t>
            </a:r>
            <a:r>
              <a:rPr lang="ru-RU" sz="2800" b="1" dirty="0"/>
              <a:t> </a:t>
            </a:r>
            <a:r>
              <a:rPr lang="ru-RU" sz="2800" b="1" dirty="0" err="1"/>
              <a:t>маленька</a:t>
            </a:r>
            <a:r>
              <a:rPr lang="ru-RU" sz="2800" b="1" dirty="0"/>
              <a:t> </a:t>
            </a:r>
            <a:r>
              <a:rPr lang="ru-RU" sz="2800" b="1" dirty="0" err="1"/>
              <a:t>Наталочка</a:t>
            </a:r>
            <a:r>
              <a:rPr lang="ru-RU" sz="2800" b="1" dirty="0"/>
              <a:t>. </a:t>
            </a:r>
            <a:r>
              <a:rPr lang="ru-RU" sz="2800" b="1" dirty="0" err="1"/>
              <a:t>Чує</a:t>
            </a:r>
            <a:r>
              <a:rPr lang="ru-RU" sz="2800" b="1" dirty="0"/>
              <a:t> — </a:t>
            </a:r>
            <a:r>
              <a:rPr lang="ru-RU" sz="2800" b="1" dirty="0" err="1"/>
              <a:t>нявчить</a:t>
            </a:r>
            <a:r>
              <a:rPr lang="ru-RU" sz="2800" b="1" dirty="0"/>
              <a:t> </a:t>
            </a:r>
            <a:r>
              <a:rPr lang="ru-RU" sz="2800" b="1" dirty="0" err="1"/>
              <a:t>кошеня</a:t>
            </a:r>
            <a:r>
              <a:rPr lang="ru-RU" sz="2800" b="1" dirty="0"/>
              <a:t>. Вона не сказала </a:t>
            </a:r>
            <a:r>
              <a:rPr lang="ru-RU" sz="2800" b="1" dirty="0" err="1"/>
              <a:t>ні</a:t>
            </a:r>
            <a:r>
              <a:rPr lang="ru-RU" sz="2800" b="1" dirty="0"/>
              <a:t> слова, а взяла </a:t>
            </a:r>
            <a:r>
              <a:rPr lang="ru-RU" sz="2800" b="1" dirty="0" err="1"/>
              <a:t>кошеня</a:t>
            </a:r>
            <a:r>
              <a:rPr lang="ru-RU" sz="2800" b="1" dirty="0"/>
              <a:t> й понесла </a:t>
            </a:r>
            <a:r>
              <a:rPr lang="ru-RU" sz="2800" b="1" dirty="0" err="1"/>
              <a:t>додому</a:t>
            </a:r>
            <a:r>
              <a:rPr lang="ru-RU" sz="2800" b="1" dirty="0"/>
              <a:t>. </a:t>
            </a:r>
            <a:r>
              <a:rPr lang="ru-RU" sz="2800" b="1" dirty="0" err="1"/>
              <a:t>Пригорнулося</a:t>
            </a:r>
            <a:r>
              <a:rPr lang="ru-RU" sz="2800" b="1" dirty="0"/>
              <a:t> </a:t>
            </a:r>
            <a:r>
              <a:rPr lang="ru-RU" sz="2800" b="1" dirty="0" err="1"/>
              <a:t>кошенятко</a:t>
            </a:r>
            <a:r>
              <a:rPr lang="ru-RU" sz="2800" b="1" dirty="0"/>
              <a:t> до </a:t>
            </a:r>
            <a:r>
              <a:rPr lang="ru-RU" sz="2800" b="1" dirty="0" err="1"/>
              <a:t>дівчинки</a:t>
            </a:r>
            <a:r>
              <a:rPr lang="ru-RU" sz="2800" b="1" dirty="0"/>
              <a:t>. </a:t>
            </a:r>
            <a:r>
              <a:rPr lang="ru-RU" sz="2800" b="1" dirty="0" err="1"/>
              <a:t>Замуркотіло</a:t>
            </a:r>
            <a:r>
              <a:rPr lang="ru-RU" sz="2800" b="1" dirty="0"/>
              <a:t>. Раде-</a:t>
            </a:r>
            <a:r>
              <a:rPr lang="ru-RU" sz="2800" b="1" dirty="0" err="1"/>
              <a:t>радісіньке</a:t>
            </a:r>
            <a:r>
              <a:rPr lang="ru-RU" sz="28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855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61086" y="540984"/>
            <a:ext cx="8732066" cy="83061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Робота зі скоромовкою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D9F4608-7AD8-4B8E-AC44-2CFDDE2B7A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2912" r="13329" b="11505"/>
          <a:stretch/>
        </p:blipFill>
        <p:spPr>
          <a:xfrm flipH="1">
            <a:off x="915119" y="1680210"/>
            <a:ext cx="1974245" cy="4251960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xmlns="" id="{82EE71A2-5B11-4F4E-AE96-039F9C5E3212}"/>
              </a:ext>
            </a:extLst>
          </p:cNvPr>
          <p:cNvSpPr/>
          <p:nvPr/>
        </p:nvSpPr>
        <p:spPr>
          <a:xfrm>
            <a:off x="3333775" y="1680210"/>
            <a:ext cx="5186688" cy="136016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3200" b="1" dirty="0">
                <a:solidFill>
                  <a:prstClr val="white"/>
                </a:solidFill>
              </a:rPr>
              <a:t>Гриць </a:t>
            </a:r>
            <a:r>
              <a:rPr lang="ru-RU" sz="3200" b="1" dirty="0" err="1">
                <a:solidFill>
                  <a:prstClr val="white"/>
                </a:solidFill>
              </a:rPr>
              <a:t>малює</a:t>
            </a:r>
            <a:r>
              <a:rPr lang="ru-RU" sz="3200" b="1" dirty="0">
                <a:solidFill>
                  <a:prstClr val="white"/>
                </a:solidFill>
              </a:rPr>
              <a:t> </a:t>
            </a:r>
            <a:r>
              <a:rPr lang="ru-RU" sz="3200" b="1" dirty="0" err="1">
                <a:solidFill>
                  <a:prstClr val="white"/>
                </a:solidFill>
              </a:rPr>
              <a:t>олівцем</a:t>
            </a:r>
            <a:endParaRPr lang="ru-RU" sz="3200" b="1" dirty="0">
              <a:solidFill>
                <a:prstClr val="white"/>
              </a:solidFill>
            </a:endParaRPr>
          </a:p>
          <a:p>
            <a:pPr lvl="0" algn="ctr">
              <a:defRPr/>
            </a:pPr>
            <a:r>
              <a:rPr lang="ru-RU" sz="3200" b="1" dirty="0" err="1">
                <a:solidFill>
                  <a:prstClr val="white"/>
                </a:solidFill>
              </a:rPr>
              <a:t>Гусеницю</a:t>
            </a:r>
            <a:r>
              <a:rPr lang="ru-RU" sz="3200" b="1" dirty="0">
                <a:solidFill>
                  <a:prstClr val="white"/>
                </a:solidFill>
              </a:rPr>
              <a:t> з </a:t>
            </a:r>
            <a:r>
              <a:rPr lang="ru-RU" sz="3200" b="1" dirty="0" err="1">
                <a:solidFill>
                  <a:prstClr val="white"/>
                </a:solidFill>
              </a:rPr>
              <a:t>горобцем</a:t>
            </a:r>
            <a:r>
              <a:rPr lang="ru-RU" sz="3200" b="1" dirty="0">
                <a:solidFill>
                  <a:prstClr val="white"/>
                </a:solidFill>
              </a:rPr>
              <a:t>.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026" name="Picture 2" descr="Мистецька сторінка | ДНЗ №45 &quot;Калинк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714" y="1680210"/>
            <a:ext cx="3172932" cy="327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173755" y="3280409"/>
            <a:ext cx="2004035" cy="78319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 </a:t>
            </a:r>
            <a:r>
              <a:rPr lang="ru-RU" sz="4000" b="1" dirty="0">
                <a:solidFill>
                  <a:srgbClr val="0070C0"/>
                </a:solidFill>
              </a:rPr>
              <a:t>– – </a:t>
            </a:r>
            <a:r>
              <a:rPr lang="ru-RU" sz="4000" b="1" dirty="0" smtClean="0">
                <a:solidFill>
                  <a:srgbClr val="FF0000"/>
                </a:solidFill>
              </a:rPr>
              <a:t>о </a:t>
            </a:r>
            <a:r>
              <a:rPr lang="ru-RU" sz="4000" b="1" dirty="0" smtClean="0">
                <a:solidFill>
                  <a:srgbClr val="0070C0"/>
                </a:solidFill>
              </a:rPr>
              <a:t>=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73755" y="4331241"/>
            <a:ext cx="2004035" cy="78319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 </a:t>
            </a:r>
            <a:r>
              <a:rPr lang="ru-RU" sz="4000" b="1" dirty="0" err="1" smtClean="0">
                <a:solidFill>
                  <a:srgbClr val="0070C0"/>
                </a:solidFill>
              </a:rPr>
              <a:t>Гр</a:t>
            </a:r>
            <a:r>
              <a:rPr lang="ru-RU" sz="4000" b="1" dirty="0" err="1" smtClean="0">
                <a:solidFill>
                  <a:srgbClr val="FF0000"/>
                </a:solidFill>
              </a:rPr>
              <a:t>и</a:t>
            </a:r>
            <a:r>
              <a:rPr lang="ru-RU" sz="4000" b="1" dirty="0" err="1" smtClean="0">
                <a:solidFill>
                  <a:srgbClr val="0070C0"/>
                </a:solidFill>
              </a:rPr>
              <a:t>ць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93855" y="3280409"/>
            <a:ext cx="3132987" cy="78319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о</a:t>
            </a:r>
            <a:r>
              <a:rPr lang="ru-RU" sz="4000" b="1" dirty="0" smtClean="0">
                <a:solidFill>
                  <a:srgbClr val="0070C0"/>
                </a:solidFill>
              </a:rPr>
              <a:t>  = </a:t>
            </a:r>
            <a:r>
              <a:rPr lang="ru-RU" sz="4000" b="1" dirty="0" smtClean="0">
                <a:solidFill>
                  <a:srgbClr val="FF0000"/>
                </a:solidFill>
              </a:rPr>
              <a:t>о </a:t>
            </a:r>
            <a:r>
              <a:rPr lang="ru-RU" sz="4000" b="1" dirty="0" smtClean="0">
                <a:solidFill>
                  <a:srgbClr val="0070C0"/>
                </a:solidFill>
              </a:rPr>
              <a:t> </a:t>
            </a:r>
            <a:r>
              <a:rPr lang="ru-RU" sz="4000" b="1" dirty="0">
                <a:solidFill>
                  <a:srgbClr val="0070C0"/>
                </a:solidFill>
              </a:rPr>
              <a:t>– </a:t>
            </a:r>
            <a:r>
              <a:rPr lang="ru-RU" sz="4000" b="1" dirty="0" smtClean="0">
                <a:solidFill>
                  <a:srgbClr val="FF0000"/>
                </a:solidFill>
              </a:rPr>
              <a:t>о </a:t>
            </a:r>
            <a:r>
              <a:rPr lang="ru-RU" sz="4000" b="1" dirty="0" smtClean="0">
                <a:solidFill>
                  <a:srgbClr val="0070C0"/>
                </a:solidFill>
              </a:rPr>
              <a:t>=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3855" y="4298027"/>
            <a:ext cx="3155343" cy="78319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о </a:t>
            </a:r>
            <a:r>
              <a:rPr lang="ru-RU" sz="4000" b="1" dirty="0" smtClean="0">
                <a:solidFill>
                  <a:srgbClr val="0070C0"/>
                </a:solidFill>
              </a:rPr>
              <a:t>– </a:t>
            </a:r>
            <a:r>
              <a:rPr lang="ru-RU" sz="4000" b="1" dirty="0" err="1" smtClean="0">
                <a:solidFill>
                  <a:srgbClr val="0070C0"/>
                </a:solidFill>
              </a:rPr>
              <a:t>л</a:t>
            </a:r>
            <a:r>
              <a:rPr lang="ru-RU" sz="4000" b="1" dirty="0" err="1" smtClean="0">
                <a:solidFill>
                  <a:srgbClr val="FF0000"/>
                </a:solidFill>
              </a:rPr>
              <a:t>і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smtClean="0">
                <a:solidFill>
                  <a:srgbClr val="0070C0"/>
                </a:solidFill>
              </a:rPr>
              <a:t>– </a:t>
            </a:r>
            <a:r>
              <a:rPr lang="ru-RU" sz="4000" b="1" dirty="0" err="1">
                <a:solidFill>
                  <a:srgbClr val="0070C0"/>
                </a:solidFill>
              </a:rPr>
              <a:t>в</a:t>
            </a:r>
            <a:r>
              <a:rPr lang="ru-RU" sz="4000" b="1" dirty="0" err="1" smtClean="0">
                <a:solidFill>
                  <a:srgbClr val="FF0000"/>
                </a:solidFill>
              </a:rPr>
              <a:t>е</a:t>
            </a:r>
            <a:r>
              <a:rPr lang="ru-RU" sz="4000" b="1" dirty="0" err="1" smtClean="0">
                <a:solidFill>
                  <a:srgbClr val="0070C0"/>
                </a:solidFill>
              </a:rPr>
              <a:t>ць</a:t>
            </a:r>
            <a:endParaRPr lang="ru-RU" sz="4000" dirty="0">
              <a:solidFill>
                <a:srgbClr val="0070C0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235729" y="3280411"/>
            <a:ext cx="0" cy="78319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118899" y="3280410"/>
            <a:ext cx="0" cy="78319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14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7168"/>
            <a:ext cx="4006213" cy="400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195900" y="1704054"/>
            <a:ext cx="4699688" cy="39159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уроці читання ми познайомимось з </a:t>
            </a: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малою 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друкованою буквою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«це»</a:t>
            </a:r>
            <a:r>
              <a:rPr lang="uk-UA" sz="2800" dirty="0" smtClean="0"/>
              <a:t>.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uk-UA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Будемо 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удосконалювати вміння читати </a:t>
            </a: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 та речення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працювати з </a:t>
            </a: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прочитаним твором.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817109" y="621006"/>
            <a:ext cx="8756193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2" name="Picture 2" descr="Картинки про букву Ц детям — учим русский алфавит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9" t="10562" r="5179" b="6585"/>
          <a:stretch/>
        </p:blipFill>
        <p:spPr bwMode="auto">
          <a:xfrm>
            <a:off x="9132028" y="1908810"/>
            <a:ext cx="2542772" cy="2777489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44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07670" y="595386"/>
            <a:ext cx="7396600" cy="8334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Гра «Буква загубилася»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07670" y="4680011"/>
            <a:ext cx="2376068" cy="7848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500" b="1" dirty="0">
                <a:solidFill>
                  <a:schemeClr val="accent2">
                    <a:lumMod val="75000"/>
                  </a:schemeClr>
                </a:solidFill>
              </a:rPr>
              <a:t>_</a:t>
            </a:r>
            <a:r>
              <a:rPr lang="uk-UA" sz="4500" b="1" dirty="0" err="1">
                <a:solidFill>
                  <a:schemeClr val="accent2">
                    <a:lumMod val="75000"/>
                  </a:schemeClr>
                </a:solidFill>
              </a:rPr>
              <a:t>укерка</a:t>
            </a:r>
            <a:endParaRPr lang="ru-RU" sz="4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41319" y="4716818"/>
            <a:ext cx="1617296" cy="7848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500" b="1" dirty="0">
                <a:solidFill>
                  <a:schemeClr val="accent2">
                    <a:lumMod val="75000"/>
                  </a:schemeClr>
                </a:solidFill>
              </a:rPr>
              <a:t>_</a:t>
            </a:r>
            <a:r>
              <a:rPr lang="uk-UA" sz="4500" b="1" dirty="0" err="1">
                <a:solidFill>
                  <a:schemeClr val="accent2">
                    <a:lumMod val="75000"/>
                  </a:schemeClr>
                </a:solidFill>
              </a:rPr>
              <a:t>ирк</a:t>
            </a:r>
            <a:endParaRPr lang="ru-RU" sz="4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36285" y="4691802"/>
            <a:ext cx="1977496" cy="7848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500" b="1" dirty="0">
                <a:solidFill>
                  <a:schemeClr val="accent2">
                    <a:lumMod val="75000"/>
                  </a:schemeClr>
                </a:solidFill>
              </a:rPr>
              <a:t>_</a:t>
            </a:r>
            <a:r>
              <a:rPr lang="uk-UA" sz="4500" b="1" dirty="0" err="1">
                <a:solidFill>
                  <a:schemeClr val="accent2">
                    <a:lumMod val="75000"/>
                  </a:schemeClr>
                </a:solidFill>
              </a:rPr>
              <a:t>ибуля</a:t>
            </a:r>
            <a:endParaRPr lang="ru-RU" sz="4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58699" y="4651324"/>
            <a:ext cx="48490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500" b="1" dirty="0">
                <a:solidFill>
                  <a:srgbClr val="0070C0"/>
                </a:solidFill>
              </a:rPr>
              <a:t>ц</a:t>
            </a:r>
            <a:endParaRPr lang="ru-RU" sz="4500" b="1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31369" y="4716818"/>
            <a:ext cx="48490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500" b="1" dirty="0">
                <a:solidFill>
                  <a:srgbClr val="0070C0"/>
                </a:solidFill>
              </a:rPr>
              <a:t>ц</a:t>
            </a:r>
            <a:endParaRPr lang="ru-RU" sz="4500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598720" y="4681383"/>
            <a:ext cx="48490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500" b="1" dirty="0">
                <a:solidFill>
                  <a:srgbClr val="0070C0"/>
                </a:solidFill>
              </a:rPr>
              <a:t>ц</a:t>
            </a:r>
            <a:endParaRPr lang="ru-RU" sz="4500" b="1" dirty="0">
              <a:solidFill>
                <a:srgbClr val="0070C0"/>
              </a:solidFill>
            </a:endParaRPr>
          </a:p>
        </p:txBody>
      </p:sp>
      <p:pic>
        <p:nvPicPr>
          <p:cNvPr id="5124" name="Picture 4" descr="Цирк рисунок для дете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319" y="1697037"/>
            <a:ext cx="2057401" cy="2803553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Завдання для дітей &quot; Пригостимо цуценят цукерками&quot; Мета: визначити місце  звука Ц у слова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70821" y="2190321"/>
            <a:ext cx="2776294" cy="1878570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Рисунки лука для срисовки (20 фото) • Прикольные картинки и позитив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154" y="1673276"/>
            <a:ext cx="1569451" cy="2762233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93667" y="3889577"/>
            <a:ext cx="3033852" cy="2308324"/>
          </a:xfrm>
          <a:prstGeom prst="rect">
            <a:avLst/>
          </a:prstGeom>
          <a:solidFill>
            <a:srgbClr val="EF71CE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Назви слова. Визнач перший звук у кожному слові.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Якою буквою позначається цей звук?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67" y="595386"/>
            <a:ext cx="3059112" cy="3059113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48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Выноска-облако 13"/>
          <p:cNvSpPr/>
          <p:nvPr/>
        </p:nvSpPr>
        <p:spPr>
          <a:xfrm rot="272255">
            <a:off x="3493425" y="1560868"/>
            <a:ext cx="5474908" cy="3701328"/>
          </a:xfrm>
          <a:prstGeom prst="cloudCallout">
            <a:avLst>
              <a:gd name="adj1" fmla="val -63346"/>
              <a:gd name="adj2" fmla="val 21243"/>
            </a:avLst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>
            <a:off x="540385" y="2578024"/>
            <a:ext cx="3022497" cy="364581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18126" y="1954883"/>
            <a:ext cx="47737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</a:rPr>
              <a:t>Виділи перший звук </a:t>
            </a:r>
            <a:r>
              <a:rPr lang="uk-UA" sz="2400" b="1" dirty="0">
                <a:solidFill>
                  <a:srgbClr val="FFFF00"/>
                </a:solidFill>
              </a:rPr>
              <a:t>у </a:t>
            </a:r>
            <a:r>
              <a:rPr lang="uk-UA" sz="2400" b="1" dirty="0" smtClean="0">
                <a:solidFill>
                  <a:srgbClr val="FFFF00"/>
                </a:solidFill>
              </a:rPr>
              <a:t>слові </a:t>
            </a:r>
          </a:p>
          <a:p>
            <a:pPr algn="ctr"/>
            <a:r>
              <a:rPr lang="uk-UA" sz="2400" b="1" i="1" dirty="0" smtClean="0">
                <a:solidFill>
                  <a:schemeClr val="bg1"/>
                </a:solidFill>
              </a:rPr>
              <a:t>цирк</a:t>
            </a:r>
            <a:r>
              <a:rPr lang="uk-UA" sz="2400" b="1" dirty="0" smtClean="0">
                <a:solidFill>
                  <a:srgbClr val="FFFF00"/>
                </a:solidFill>
              </a:rPr>
              <a:t>.</a:t>
            </a:r>
          </a:p>
          <a:p>
            <a:pPr algn="ctr"/>
            <a:r>
              <a:rPr lang="uk-UA" sz="2400" b="1" dirty="0" smtClean="0">
                <a:solidFill>
                  <a:srgbClr val="FFFF00"/>
                </a:solidFill>
              </a:rPr>
              <a:t>Простеж </a:t>
            </a:r>
            <a:r>
              <a:rPr lang="uk-UA" sz="2400" b="1" dirty="0">
                <a:solidFill>
                  <a:srgbClr val="FFFF00"/>
                </a:solidFill>
              </a:rPr>
              <a:t>за </a:t>
            </a:r>
            <a:r>
              <a:rPr lang="uk-UA" sz="2400" b="1" dirty="0" smtClean="0">
                <a:solidFill>
                  <a:srgbClr val="FFFF00"/>
                </a:solidFill>
              </a:rPr>
              <a:t>його вимовою. </a:t>
            </a:r>
          </a:p>
          <a:p>
            <a:pPr algn="ctr"/>
            <a:r>
              <a:rPr lang="uk-UA" sz="2400" b="1" dirty="0" smtClean="0">
                <a:solidFill>
                  <a:srgbClr val="FFFF00"/>
                </a:solidFill>
              </a:rPr>
              <a:t>Під </a:t>
            </a:r>
            <a:r>
              <a:rPr lang="uk-UA" sz="2400" b="1" dirty="0">
                <a:solidFill>
                  <a:srgbClr val="FFFF00"/>
                </a:solidFill>
              </a:rPr>
              <a:t>час вимовляння </a:t>
            </a:r>
            <a:r>
              <a:rPr lang="uk-UA" sz="2400" b="1" dirty="0" smtClean="0">
                <a:solidFill>
                  <a:srgbClr val="FFFF00"/>
                </a:solidFill>
              </a:rPr>
              <a:t>звуку </a:t>
            </a:r>
            <a:r>
              <a:rPr lang="uk-UA" sz="2400" b="1" dirty="0" smtClean="0">
                <a:solidFill>
                  <a:schemeClr val="bg1"/>
                </a:solidFill>
              </a:rPr>
              <a:t>[ц]  </a:t>
            </a:r>
            <a:r>
              <a:rPr lang="uk-UA" sz="2400" b="1" dirty="0" smtClean="0">
                <a:solidFill>
                  <a:srgbClr val="FFFF00"/>
                </a:solidFill>
              </a:rPr>
              <a:t>видихуване </a:t>
            </a:r>
            <a:r>
              <a:rPr lang="uk-UA" sz="2400" b="1" dirty="0">
                <a:solidFill>
                  <a:srgbClr val="FFFF00"/>
                </a:solidFill>
              </a:rPr>
              <a:t>повітря натрапляє на </a:t>
            </a:r>
            <a:r>
              <a:rPr lang="uk-UA" sz="2400" b="1" dirty="0" smtClean="0">
                <a:solidFill>
                  <a:srgbClr val="FFFF00"/>
                </a:solidFill>
              </a:rPr>
              <a:t>перешкоди.</a:t>
            </a:r>
          </a:p>
          <a:p>
            <a:pPr algn="ctr"/>
            <a:r>
              <a:rPr lang="uk-UA" sz="2400" b="1" dirty="0" smtClean="0">
                <a:solidFill>
                  <a:srgbClr val="FFFF00"/>
                </a:solidFill>
              </a:rPr>
              <a:t>Отже</a:t>
            </a:r>
            <a:r>
              <a:rPr lang="uk-UA" sz="2400" b="1" dirty="0">
                <a:solidFill>
                  <a:srgbClr val="FFFF00"/>
                </a:solidFill>
              </a:rPr>
              <a:t>, цей звук </a:t>
            </a:r>
            <a:r>
              <a:rPr lang="uk-UA" sz="2400" b="1" dirty="0">
                <a:solidFill>
                  <a:schemeClr val="bg1"/>
                </a:solidFill>
              </a:rPr>
              <a:t>приголосний</a:t>
            </a:r>
            <a:r>
              <a:rPr lang="uk-UA" sz="2400" b="1" dirty="0">
                <a:solidFill>
                  <a:srgbClr val="FFFF00"/>
                </a:solidFill>
              </a:rPr>
              <a:t>. 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59274" y="472123"/>
            <a:ext cx="8756193" cy="81155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Проведи дослідження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705630" y="3411532"/>
            <a:ext cx="10230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</a:rPr>
              <a:t>[</a:t>
            </a:r>
            <a:r>
              <a:rPr lang="uk-UA" sz="5400" b="1" dirty="0" smtClean="0">
                <a:solidFill>
                  <a:srgbClr val="0070C0"/>
                </a:solidFill>
              </a:rPr>
              <a:t>ц</a:t>
            </a:r>
            <a:r>
              <a:rPr lang="en-US" sz="5400" b="1" dirty="0" smtClean="0">
                <a:solidFill>
                  <a:srgbClr val="0070C0"/>
                </a:solidFill>
              </a:rPr>
              <a:t>]</a:t>
            </a:r>
            <a:endParaRPr lang="ru-RU" sz="5400" dirty="0">
              <a:solidFill>
                <a:srgbClr val="0070C0"/>
              </a:solidFill>
            </a:endParaRPr>
          </a:p>
        </p:txBody>
      </p:sp>
      <p:pic>
        <p:nvPicPr>
          <p:cNvPr id="11" name="Picture 2" descr="Произношение звука рта. анимация фонем губ, говорящие красные выражения губ, синхронизация речи речи произносят набор символов. рот речь на английском, говорить звук и говорить иллюстраци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39" t="66808" r="9988" b="14404"/>
          <a:stretch/>
        </p:blipFill>
        <p:spPr bwMode="auto">
          <a:xfrm>
            <a:off x="9210097" y="1954883"/>
            <a:ext cx="2241756" cy="1246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5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52206</TotalTime>
  <Words>787</Words>
  <Application>Microsoft Office PowerPoint</Application>
  <PresentationFormat>Произвольный</PresentationFormat>
  <Paragraphs>147</Paragraphs>
  <Slides>22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3260</cp:revision>
  <dcterms:created xsi:type="dcterms:W3CDTF">2018-01-05T16:38:53Z</dcterms:created>
  <dcterms:modified xsi:type="dcterms:W3CDTF">2024-02-14T14:45:42Z</dcterms:modified>
</cp:coreProperties>
</file>