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4v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972" r:id="rId3"/>
    <p:sldId id="1001" r:id="rId4"/>
    <p:sldId id="976" r:id="rId5"/>
    <p:sldId id="1002" r:id="rId6"/>
    <p:sldId id="808" r:id="rId7"/>
    <p:sldId id="977" r:id="rId8"/>
    <p:sldId id="978" r:id="rId9"/>
    <p:sldId id="495" r:id="rId10"/>
    <p:sldId id="991" r:id="rId11"/>
    <p:sldId id="944" r:id="rId12"/>
    <p:sldId id="982" r:id="rId13"/>
    <p:sldId id="990" r:id="rId14"/>
    <p:sldId id="994" r:id="rId15"/>
    <p:sldId id="997" r:id="rId16"/>
    <p:sldId id="979" r:id="rId17"/>
    <p:sldId id="984" r:id="rId18"/>
    <p:sldId id="352" r:id="rId19"/>
    <p:sldId id="866" r:id="rId20"/>
    <p:sldId id="100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00CC"/>
    <a:srgbClr val="295FFF"/>
    <a:srgbClr val="78B64E"/>
    <a:srgbClr val="FF66FF"/>
    <a:srgbClr val="F5F6F9"/>
    <a:srgbClr val="F7F8FB"/>
    <a:srgbClr val="FCFCFE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3.emf"/><Relationship Id="rId3" Type="http://schemas.openxmlformats.org/officeDocument/2006/relationships/image" Target="../media/image11.png"/><Relationship Id="rId7" Type="http://schemas.openxmlformats.org/officeDocument/2006/relationships/image" Target="../media/image40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emf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zwipygs523" TargetMode="External"/><Relationship Id="rId5" Type="http://schemas.microsoft.com/office/2007/relationships/hdphoto" Target="../media/hdphoto4.wdp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98311" y="4139776"/>
            <a:ext cx="9413966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Написання </a:t>
            </a:r>
            <a:r>
              <a:rPr lang="ru-RU" sz="4500" b="1" dirty="0" err="1">
                <a:solidFill>
                  <a:schemeClr val="bg1"/>
                </a:solidFill>
              </a:rPr>
              <a:t>малої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букви</a:t>
            </a:r>
            <a:r>
              <a:rPr lang="ru-RU" sz="4500" b="1" dirty="0">
                <a:solidFill>
                  <a:schemeClr val="bg1"/>
                </a:solidFill>
              </a:rPr>
              <a:t> ц, </a:t>
            </a:r>
            <a:r>
              <a:rPr lang="ru-RU" sz="4500" b="1" dirty="0" err="1">
                <a:solidFill>
                  <a:schemeClr val="bg1"/>
                </a:solidFill>
              </a:rPr>
              <a:t>складів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 і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буквами.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3931" y="1357786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Букви Ц ц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3" y="1349130"/>
            <a:ext cx="3072946" cy="230471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7189" r="45078" b="49810"/>
          <a:stretch/>
        </p:blipFill>
        <p:spPr>
          <a:xfrm>
            <a:off x="1046044" y="1685001"/>
            <a:ext cx="8568000" cy="408408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7" t="41389" r="13609" b="44756"/>
          <a:stretch/>
        </p:blipFill>
        <p:spPr>
          <a:xfrm>
            <a:off x="1192018" y="1635240"/>
            <a:ext cx="5929551" cy="113346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4" t="41388" r="5880" b="43942"/>
          <a:stretch/>
        </p:blipFill>
        <p:spPr>
          <a:xfrm>
            <a:off x="8191242" y="1645916"/>
            <a:ext cx="1024577" cy="120014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42993" r="73444" b="43537"/>
          <a:stretch/>
        </p:blipFill>
        <p:spPr>
          <a:xfrm>
            <a:off x="7121569" y="1737957"/>
            <a:ext cx="1580928" cy="115770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39444" r="87288" b="46755"/>
          <a:stretch/>
        </p:blipFill>
        <p:spPr>
          <a:xfrm>
            <a:off x="1245522" y="3416409"/>
            <a:ext cx="675397" cy="11239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7" t="41389" r="13609" b="44756"/>
          <a:stretch/>
        </p:blipFill>
        <p:spPr>
          <a:xfrm>
            <a:off x="1192018" y="2617731"/>
            <a:ext cx="5929551" cy="113346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4" t="41388" r="5880" b="43942"/>
          <a:stretch/>
        </p:blipFill>
        <p:spPr>
          <a:xfrm>
            <a:off x="8202259" y="2617731"/>
            <a:ext cx="1024577" cy="120014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42993" r="73444" b="43537"/>
          <a:stretch/>
        </p:blipFill>
        <p:spPr>
          <a:xfrm>
            <a:off x="7121569" y="2742271"/>
            <a:ext cx="1580928" cy="11577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r="18158"/>
          <a:stretch/>
        </p:blipFill>
        <p:spPr>
          <a:xfrm>
            <a:off x="1893403" y="3554688"/>
            <a:ext cx="1711418" cy="126807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39444" r="58924" b="43948"/>
          <a:stretch/>
        </p:blipFill>
        <p:spPr>
          <a:xfrm>
            <a:off x="3977259" y="3420769"/>
            <a:ext cx="3948788" cy="13525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39444" r="87288" b="46755"/>
          <a:stretch/>
        </p:blipFill>
        <p:spPr>
          <a:xfrm>
            <a:off x="1241270" y="4406585"/>
            <a:ext cx="675397" cy="1123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/>
          <a:srcRect r="18158"/>
          <a:stretch/>
        </p:blipFill>
        <p:spPr>
          <a:xfrm>
            <a:off x="1889151" y="4544864"/>
            <a:ext cx="1711418" cy="126807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39444" r="58924" b="43948"/>
          <a:stretch/>
        </p:blipFill>
        <p:spPr>
          <a:xfrm>
            <a:off x="3973007" y="4410945"/>
            <a:ext cx="3948788" cy="135255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60762" y="497516"/>
            <a:ext cx="10803054" cy="8740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03836" y="1379720"/>
            <a:ext cx="2243179" cy="20848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55995" y="3989797"/>
            <a:ext cx="2175534" cy="20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9608" y="2186609"/>
            <a:ext cx="2347572" cy="28317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6562" y="450968"/>
            <a:ext cx="10190843" cy="15449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 smtClean="0">
                <a:solidFill>
                  <a:schemeClr val="bg1"/>
                </a:solidFill>
              </a:rPr>
              <a:t>зображених </a:t>
            </a:r>
            <a:r>
              <a:rPr lang="uk-UA" sz="2800" b="1" dirty="0">
                <a:solidFill>
                  <a:schemeClr val="bg1"/>
                </a:solidFill>
              </a:rPr>
              <a:t>на малюнку тварин. </a:t>
            </a:r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в цих </a:t>
            </a:r>
            <a:r>
              <a:rPr lang="uk-UA" sz="2800" b="1" dirty="0" smtClean="0">
                <a:solidFill>
                  <a:schemeClr val="bg1"/>
                </a:solidFill>
              </a:rPr>
              <a:t>тваринах </a:t>
            </a:r>
            <a:r>
              <a:rPr lang="uk-UA" sz="2800" b="1" dirty="0" smtClean="0">
                <a:solidFill>
                  <a:schemeClr val="bg1"/>
                </a:solidFill>
              </a:rPr>
              <a:t>незвичайного? Звідки вони? Який </a:t>
            </a:r>
            <a:r>
              <a:rPr lang="uk-UA" sz="2800" b="1" dirty="0">
                <a:solidFill>
                  <a:schemeClr val="bg1"/>
                </a:solidFill>
              </a:rPr>
              <a:t>трюк виконує </a:t>
            </a:r>
            <a:r>
              <a:rPr lang="uk-UA" sz="2800" b="1" dirty="0" smtClean="0">
                <a:solidFill>
                  <a:schemeClr val="bg1"/>
                </a:solidFill>
              </a:rPr>
              <a:t>слон?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Який - </a:t>
            </a:r>
            <a:r>
              <a:rPr lang="uk-UA" sz="2800" b="1" dirty="0" smtClean="0">
                <a:solidFill>
                  <a:schemeClr val="bg1"/>
                </a:solidFill>
              </a:rPr>
              <a:t>собака? Яких </a:t>
            </a:r>
            <a:r>
              <a:rPr lang="uk-UA" sz="2800" b="1" dirty="0">
                <a:solidFill>
                  <a:schemeClr val="bg1"/>
                </a:solidFill>
              </a:rPr>
              <a:t>іще тварин – артистів цирку </a:t>
            </a:r>
            <a:r>
              <a:rPr lang="uk-UA" sz="2800" b="1" dirty="0" smtClean="0">
                <a:solidFill>
                  <a:schemeClr val="bg1"/>
                </a:solidFill>
              </a:rPr>
              <a:t>ти знаєш?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034" t="34440" r="59123" b="27989"/>
          <a:stretch/>
        </p:blipFill>
        <p:spPr>
          <a:xfrm>
            <a:off x="2607180" y="1999128"/>
            <a:ext cx="5297199" cy="321302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Загнутый угол 7"/>
          <p:cNvSpPr/>
          <p:nvPr/>
        </p:nvSpPr>
        <p:spPr>
          <a:xfrm>
            <a:off x="7904379" y="1999128"/>
            <a:ext cx="3209925" cy="3220006"/>
          </a:xfrm>
          <a:prstGeom prst="foldedCorner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379" y="1995948"/>
            <a:ext cx="3213026" cy="321302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t="34583" r="42435" b="34336"/>
          <a:stretch/>
        </p:blipFill>
        <p:spPr>
          <a:xfrm>
            <a:off x="2595915" y="2004284"/>
            <a:ext cx="8510225" cy="321485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95915" y="5302424"/>
            <a:ext cx="8532755" cy="9902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Одну </a:t>
            </a:r>
            <a:r>
              <a:rPr lang="uk-UA" sz="2400" b="1" dirty="0">
                <a:solidFill>
                  <a:schemeClr val="bg1"/>
                </a:solidFill>
              </a:rPr>
              <a:t>з названих </a:t>
            </a:r>
            <a:r>
              <a:rPr lang="uk-UA" sz="2400" b="1" dirty="0" smtClean="0">
                <a:solidFill>
                  <a:schemeClr val="bg1"/>
                </a:solidFill>
              </a:rPr>
              <a:t>тварин </a:t>
            </a:r>
            <a:r>
              <a:rPr lang="uk-UA" sz="2400" b="1" dirty="0" smtClean="0">
                <a:solidFill>
                  <a:schemeClr val="bg1"/>
                </a:solidFill>
              </a:rPr>
              <a:t>намалюй </a:t>
            </a:r>
            <a:r>
              <a:rPr lang="uk-UA" sz="2400" b="1" dirty="0">
                <a:solidFill>
                  <a:schemeClr val="bg1"/>
                </a:solidFill>
              </a:rPr>
              <a:t>на пустій плашці.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усі малюнки кольоровими олівцями</a:t>
            </a:r>
          </a:p>
        </p:txBody>
      </p:sp>
    </p:spTree>
    <p:extLst>
      <p:ext uri="{BB962C8B-B14F-4D97-AF65-F5344CB8AC3E}">
        <p14:creationId xmlns:p14="http://schemas.microsoft.com/office/powerpoint/2010/main" val="7113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22">
            <a:hlinkClick r:id="" action="ppaction://media"/>
            <a:extLst>
              <a:ext uri="{FF2B5EF4-FFF2-40B4-BE49-F238E27FC236}">
                <a16:creationId xmlns:a16="http://schemas.microsoft.com/office/drawing/2014/main" xmlns="" id="{05EDBC5E-23CE-4EF4-8AE5-7F55E8E33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9730" t="22323" r="47813" b="41122"/>
          <a:stretch/>
        </p:blipFill>
        <p:spPr>
          <a:xfrm>
            <a:off x="900000" y="2214540"/>
            <a:ext cx="7200000" cy="348707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8" t="42772" r="52456" b="43758"/>
          <a:stretch/>
        </p:blipFill>
        <p:spPr>
          <a:xfrm>
            <a:off x="4186809" y="2277819"/>
            <a:ext cx="1587347" cy="11624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6" t="42821" r="39048" b="43012"/>
          <a:stretch/>
        </p:blipFill>
        <p:spPr>
          <a:xfrm>
            <a:off x="4980482" y="3400140"/>
            <a:ext cx="2765349" cy="124807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6" t="51182" r="14268" b="35219"/>
          <a:stretch/>
        </p:blipFill>
        <p:spPr>
          <a:xfrm>
            <a:off x="4551781" y="4757907"/>
            <a:ext cx="2150444" cy="993512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9310" y="519208"/>
            <a:ext cx="8978747" cy="1591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частини слів. Утвори з них слова.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вони схожі? Від якого слова утворилися?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 ти гадаєш, чому цукерки мають таку назву? </a:t>
            </a:r>
            <a:r>
              <a:rPr lang="uk-UA" sz="2800" b="1" dirty="0" smtClean="0">
                <a:solidFill>
                  <a:schemeClr val="bg1"/>
                </a:solidFill>
              </a:rPr>
              <a:t>                                                        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Людина\учениця піднімає руку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66" y="2214540"/>
            <a:ext cx="3161842" cy="350166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32644" r="36106" b="41760"/>
          <a:stretch/>
        </p:blipFill>
        <p:spPr>
          <a:xfrm>
            <a:off x="917559" y="3210128"/>
            <a:ext cx="9972000" cy="316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1" t="39444" r="18984" b="44722"/>
          <a:stretch/>
        </p:blipFill>
        <p:spPr>
          <a:xfrm>
            <a:off x="2867368" y="3016914"/>
            <a:ext cx="2771776" cy="128674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8" t="43995" r="40148" b="44338"/>
          <a:stretch/>
        </p:blipFill>
        <p:spPr>
          <a:xfrm>
            <a:off x="6105908" y="3409521"/>
            <a:ext cx="2105608" cy="930901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66116" y="519208"/>
            <a:ext cx="9729566" cy="1591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предмети на малюнках.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їх назви.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друковане речення. Воно правдиве чи хибне? 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речення без помилки рукописними буквами.                                                  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4100" y="4280526"/>
            <a:ext cx="81662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500" dirty="0" err="1"/>
              <a:t>Цукерка</a:t>
            </a:r>
            <a:r>
              <a:rPr lang="ru-RU" sz="4500" dirty="0"/>
              <a:t> </a:t>
            </a:r>
            <a:r>
              <a:rPr lang="ru-RU" sz="4500" dirty="0" err="1"/>
              <a:t>гірка</a:t>
            </a:r>
            <a:r>
              <a:rPr lang="ru-RU" sz="4500" dirty="0"/>
              <a:t>, а цибуля солодка.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39583" r="20312" b="42500"/>
          <a:stretch/>
        </p:blipFill>
        <p:spPr>
          <a:xfrm>
            <a:off x="1241389" y="5090876"/>
            <a:ext cx="9698918" cy="13570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0964" t="59390" r="46694" b="18850"/>
          <a:stretch/>
        </p:blipFill>
        <p:spPr>
          <a:xfrm>
            <a:off x="4407551" y="2110872"/>
            <a:ext cx="3396714" cy="12855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679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25099" r="63019" b="66175"/>
          <a:stretch/>
        </p:blipFill>
        <p:spPr>
          <a:xfrm>
            <a:off x="2818215" y="1820354"/>
            <a:ext cx="5544000" cy="108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44028" r="71972" b="48056"/>
          <a:stretch/>
        </p:blipFill>
        <p:spPr>
          <a:xfrm>
            <a:off x="2926007" y="1930250"/>
            <a:ext cx="3205483" cy="7228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44028" r="62266" b="48056"/>
          <a:stretch/>
        </p:blipFill>
        <p:spPr>
          <a:xfrm>
            <a:off x="2926007" y="1930250"/>
            <a:ext cx="4781035" cy="72286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18631" y="673444"/>
            <a:ext cx="8471972" cy="8468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словосполучення. Допиши його.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80677" y="571801"/>
            <a:ext cx="9352637" cy="1137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Розгадай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ребус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smtClean="0">
                <a:solidFill>
                  <a:schemeClr val="bg1"/>
                </a:solidFill>
              </a:rPr>
              <a:t>запиши </a:t>
            </a:r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фрагменті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робочого</a:t>
            </a:r>
            <a:r>
              <a:rPr lang="ru-RU" sz="2800" b="1" dirty="0">
                <a:solidFill>
                  <a:schemeClr val="bg1"/>
                </a:solidFill>
              </a:rPr>
              <a:t> рядка </a:t>
            </a:r>
            <a:r>
              <a:rPr lang="ru-RU" sz="2800" b="1" dirty="0" smtClean="0">
                <a:solidFill>
                  <a:schemeClr val="bg1"/>
                </a:solidFill>
              </a:rPr>
              <a:t>слово-</a:t>
            </a:r>
            <a:r>
              <a:rPr lang="ru-RU" sz="2800" b="1" dirty="0" err="1" smtClean="0">
                <a:solidFill>
                  <a:schemeClr val="bg1"/>
                </a:solidFill>
              </a:rPr>
              <a:t>відповідь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</a:rPr>
              <a:t>Усно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склади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речення</a:t>
            </a:r>
            <a:r>
              <a:rPr lang="ru-RU" sz="2800" b="1" dirty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цим</a:t>
            </a:r>
            <a:r>
              <a:rPr lang="ru-RU" sz="2800" b="1" dirty="0">
                <a:solidFill>
                  <a:schemeClr val="bg1"/>
                </a:solidFill>
              </a:rPr>
              <a:t> словом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8215" y="3545282"/>
            <a:ext cx="2229879" cy="10926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6500" b="1" dirty="0" smtClean="0">
                <a:solidFill>
                  <a:schemeClr val="accent2">
                    <a:lumMod val="75000"/>
                  </a:schemeClr>
                </a:solidFill>
              </a:rPr>
              <a:t>вік   с</a:t>
            </a:r>
            <a:endParaRPr lang="ru-RU" sz="6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Picture 2" descr="Картинка солнце на прозрачном фоне - Солнце - Картинки PNG - Галерей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53" y="2900324"/>
            <a:ext cx="3191293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7" t="25100" r="28996" b="65972"/>
          <a:stretch/>
        </p:blipFill>
        <p:spPr>
          <a:xfrm>
            <a:off x="8105046" y="3383267"/>
            <a:ext cx="3499427" cy="123692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 t="41763" r="58616" b="47543"/>
          <a:stretch/>
        </p:blipFill>
        <p:spPr>
          <a:xfrm>
            <a:off x="8362215" y="3266083"/>
            <a:ext cx="2519198" cy="1089766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4428969" y="3700003"/>
            <a:ext cx="619125" cy="764803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Картинки до тестів\Людина\Учень знак питання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9"/>
          <a:stretch/>
        </p:blipFill>
        <p:spPr bwMode="auto">
          <a:xfrm>
            <a:off x="203690" y="2514600"/>
            <a:ext cx="2353974" cy="2880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8096" y="579786"/>
            <a:ext cx="8732066" cy="10748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Кулька фольгована 401576 круг 18* з малюнком Цукерка фуксія |  Best-Balloons.com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5" y="2992580"/>
            <a:ext cx="1299955" cy="12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1.48148E-6 C 0.01992 0.11736 0.07213 0.2044 0.11315 0.2044 C 0.15065 0.2044 0.17838 0.11921 0.17838 0.00532 C 0.17838 -0.10833 0.15065 -0.2044 0.11315 -0.2044 C 0.07213 -0.2044 0.06132 -0.10486 0.08841 0.00879 C 0.11979 0.12083 0.17109 0.2044 0.20937 0.2044 C 0.24622 0.2044 0.27786 0.11736 0.27786 0.00532 C 0.27786 -0.10833 0.24622 -0.2044 0.20937 -0.2044 C 0.17109 -0.2044 0.16067 -0.10486 0.18867 0.00717 C 0.21562 0.12083 0.26718 0.2044 0.30481 0.2044 C 0.34596 0.2044 0.37708 0.11736 0.37708 0.00347 C 0.37708 -0.10833 0.34596 -0.2044 0.30481 -0.2044 C 0.27083 -0.2044 0.25976 -0.10486 0.28489 0.00717 C 0.31198 0.11921 0.36731 0.2044 0.40494 0.2044 C 0.4427 0.2044 0.47382 0.11551 0.47382 0.00347 C 0.47382 -0.11204 0.4427 -0.2044 0.40494 -0.2044 C 0.36731 -0.2044 0.35664 -0.10671 0.3845 0.00532 C 0.41145 0.11736 0.46328 0.2044 0.50143 0.2044 C 0.54309 0.2044 0.56966 0.11551 0.56966 0.00185 C 0.56966 -0.11204 0.53932 -0.2044 0.50143 -0.2044 C 0.46328 -0.2044 0.45299 -0.10671 0.48073 0.00532 C 0.50794 0.11736 0.56328 0.2044 0.59804 0.2044 C 0.63554 0.2044 0.66679 0.11389 0.66679 0.00185 C 0.66679 -0.11204 0.63554 -0.2044 0.59804 -0.2044 C 0.56328 -0.2044 0.55377 -0.10833 0.57747 0.00532 C 0.60481 0.11736 0.65976 0.2044 0.69804 0.2044 C 0.73216 0.2044 0.76653 0.11389 0.76653 1.48148E-6 C 0.76653 -0.11389 0.73554 -0.2044 0.69804 -0.2044 C 0.65976 -0.2044 0.64882 -0.10833 0.67708 0.00347 C 0.7052 0.11551 0.75625 0.20625 0.7944 0.2044 C 0.83151 0.20278 0.85976 0.11389 0.85976 1.48148E-6 C 0.85976 -0.11389 0.82877 -0.2044 0.79101 -0.2044 C 0.75625 -0.2044 0.74583 -0.11204 0.77708 1.48148E-6 " pathEditMode="relative" rAng="16200000" ptsTypes="AAAAAAAAAAAAAAAAAAAAAAAAAAAAAAA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2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17456" r="37864" b="65756"/>
          <a:stretch/>
        </p:blipFill>
        <p:spPr>
          <a:xfrm>
            <a:off x="986316" y="3712060"/>
            <a:ext cx="9792000" cy="20775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046250" y="477775"/>
            <a:ext cx="8732066" cy="85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Малюнковий диктант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2628" y="1457315"/>
            <a:ext cx="10283255" cy="197168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723407"/>
              </p:ext>
            </p:extLst>
          </p:nvPr>
        </p:nvGraphicFramePr>
        <p:xfrm>
          <a:off x="1553671" y="1733663"/>
          <a:ext cx="1348310" cy="141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CorelDRAW" r:id="rId4" imgW="1180502" imgH="1243413" progId="CorelDraw.Graphic.18">
                  <p:embed/>
                </p:oleObj>
              </mc:Choice>
              <mc:Fallback>
                <p:oleObj name="CorelDRAW" r:id="rId4" imgW="1180502" imgH="1243413" progId="CorelDraw.Graphic.18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3671" y="1733663"/>
                        <a:ext cx="1348310" cy="141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110090"/>
              </p:ext>
            </p:extLst>
          </p:nvPr>
        </p:nvGraphicFramePr>
        <p:xfrm>
          <a:off x="3519852" y="1856575"/>
          <a:ext cx="121285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CorelDRAW" r:id="rId6" imgW="1212817" imgH="1172910" progId="CorelDraw.Graphic.18">
                  <p:embed/>
                </p:oleObj>
              </mc:Choice>
              <mc:Fallback>
                <p:oleObj name="CorelDRAW" r:id="rId6" imgW="1212817" imgH="1172910" progId="CorelDraw.Graphic.18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19852" y="1856575"/>
                        <a:ext cx="1212850" cy="117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/>
          </p:nvPr>
        </p:nvGraphicFramePr>
        <p:xfrm>
          <a:off x="7158719" y="1914782"/>
          <a:ext cx="1623388" cy="120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CorelDRAW" r:id="rId8" imgW="1033288" imgH="770724" progId="CorelDraw.Graphic.18">
                  <p:embed/>
                </p:oleObj>
              </mc:Choice>
              <mc:Fallback>
                <p:oleObj name="CorelDRAW" r:id="rId8" imgW="1033288" imgH="770724" progId="CorelDraw.Graphic.18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58719" y="1914782"/>
                        <a:ext cx="1623388" cy="1209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626876"/>
              </p:ext>
            </p:extLst>
          </p:nvPr>
        </p:nvGraphicFramePr>
        <p:xfrm>
          <a:off x="8934801" y="1895234"/>
          <a:ext cx="1955470" cy="1483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CorelDRAW" r:id="rId10" imgW="2222168" imgH="1685658" progId="CorelDraw.Graphic.18">
                  <p:embed/>
                </p:oleObj>
              </mc:Choice>
              <mc:Fallback>
                <p:oleObj name="CorelDRAW" r:id="rId10" imgW="2222168" imgH="1685658" progId="CorelDraw.Graphic.18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34801" y="1895234"/>
                        <a:ext cx="1955470" cy="1483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809981"/>
              </p:ext>
            </p:extLst>
          </p:nvPr>
        </p:nvGraphicFramePr>
        <p:xfrm>
          <a:off x="5315342" y="1777105"/>
          <a:ext cx="1437825" cy="1332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CorelDRAW" r:id="rId12" imgW="862935" imgH="799966" progId="CorelDraw.Graphic.18">
                  <p:embed/>
                </p:oleObj>
              </mc:Choice>
              <mc:Fallback>
                <p:oleObj name="CorelDRAW" r:id="rId12" imgW="862935" imgH="799966" progId="CorelDraw.Graphic.18">
                  <p:embed/>
                  <p:pic>
                    <p:nvPicPr>
                      <p:cNvPr id="17" name="Объект 1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15342" y="1777105"/>
                        <a:ext cx="1437825" cy="1332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6" t="45118" r="33902" b="35219"/>
          <a:stretch/>
        </p:blipFill>
        <p:spPr>
          <a:xfrm>
            <a:off x="1118819" y="3511431"/>
            <a:ext cx="4123757" cy="13828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49966" r="71667" b="35354"/>
          <a:stretch/>
        </p:blipFill>
        <p:spPr>
          <a:xfrm>
            <a:off x="631545" y="4825748"/>
            <a:ext cx="2964678" cy="10324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0" t="40808" r="23757" b="36566"/>
          <a:stretch/>
        </p:blipFill>
        <p:spPr>
          <a:xfrm>
            <a:off x="5387992" y="3240638"/>
            <a:ext cx="2521527" cy="15760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6" t="45118" r="12134" b="35219"/>
          <a:stretch/>
        </p:blipFill>
        <p:spPr>
          <a:xfrm>
            <a:off x="8010862" y="3511431"/>
            <a:ext cx="2336800" cy="13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23297" y="538192"/>
            <a:ext cx="8811364" cy="8015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1249" y="218122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5807" y="592500"/>
            <a:ext cx="873206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2952" y="1759137"/>
            <a:ext cx="4773275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chemeClr val="bg1"/>
                </a:solidFill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chemeClr val="bg1"/>
                </a:solidFill>
              </a:rPr>
              <a:t>Добери </a:t>
            </a:r>
            <a:r>
              <a:rPr lang="uk-UA" sz="2600" b="1" dirty="0">
                <a:solidFill>
                  <a:schemeClr val="bg1"/>
                </a:solidFill>
              </a:rPr>
              <a:t>слова, в яких буква </a:t>
            </a:r>
            <a:r>
              <a:rPr lang="uk-UA" sz="2600" b="1" dirty="0" smtClean="0">
                <a:solidFill>
                  <a:schemeClr val="bg1"/>
                </a:solidFill>
              </a:rPr>
              <a:t>«це» стоїть в середині слова, </a:t>
            </a:r>
            <a:r>
              <a:rPr lang="uk-UA" sz="2600" b="1" dirty="0">
                <a:solidFill>
                  <a:schemeClr val="bg1"/>
                </a:solidFill>
              </a:rPr>
              <a:t>а потім </a:t>
            </a:r>
            <a:r>
              <a:rPr lang="uk-UA" sz="2600" b="1" dirty="0" smtClean="0">
                <a:solidFill>
                  <a:schemeClr val="bg1"/>
                </a:solidFill>
              </a:rPr>
              <a:t>слова, в яких – в кінці.</a:t>
            </a:r>
            <a:endParaRPr lang="uk-UA" sz="2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88179" y="2527929"/>
            <a:ext cx="2912294" cy="3512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398472" y="252792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b="7606"/>
          <a:stretch/>
        </p:blipFill>
        <p:spPr>
          <a:xfrm>
            <a:off x="7738211" y="1794609"/>
            <a:ext cx="2660364" cy="416629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91343" y="564148"/>
            <a:ext cx="9432297" cy="883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роботу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91343" y="1794609"/>
            <a:ext cx="5701697" cy="31257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/>
              <a:t>Ось дзвінок сигнал подав —</a:t>
            </a:r>
            <a:endParaRPr lang="ru-RU" sz="3200" b="1" dirty="0"/>
          </a:p>
          <a:p>
            <a:r>
              <a:rPr lang="uk-UA" sz="3200" b="1" dirty="0"/>
              <a:t>До роботи час настав.</a:t>
            </a:r>
          </a:p>
          <a:p>
            <a:r>
              <a:rPr lang="uk-UA" sz="3200" b="1" dirty="0"/>
              <a:t>Всі сідайте тихо, діти,</a:t>
            </a:r>
            <a:endParaRPr lang="ru-RU" sz="3200" b="1" dirty="0"/>
          </a:p>
          <a:p>
            <a:r>
              <a:rPr lang="uk-UA" sz="3200" b="1" dirty="0"/>
              <a:t>Домовляймось не шуміти,</a:t>
            </a:r>
            <a:endParaRPr lang="ru-RU" sz="3200" b="1" dirty="0"/>
          </a:p>
          <a:p>
            <a:r>
              <a:rPr lang="uk-UA" sz="3200" b="1" dirty="0"/>
              <a:t>На уроці не дрімати,</a:t>
            </a:r>
            <a:endParaRPr lang="ru-RU" sz="3200" b="1" dirty="0"/>
          </a:p>
          <a:p>
            <a:r>
              <a:rPr lang="uk-UA" sz="3200" b="1" dirty="0"/>
              <a:t>А старанно працювати.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0849">
            <a:off x="8846017" y="1289166"/>
            <a:ext cx="1746819" cy="19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7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0085" y="494529"/>
            <a:ext cx="9993085" cy="772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З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яким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настро</a:t>
            </a:r>
            <a:r>
              <a:rPr lang="uk-UA" sz="3600" b="1" dirty="0" err="1">
                <a:solidFill>
                  <a:schemeClr val="bg1"/>
                </a:solidFill>
              </a:rPr>
              <a:t>єм</a:t>
            </a:r>
            <a:r>
              <a:rPr lang="uk-UA" sz="3600" b="1" dirty="0">
                <a:solidFill>
                  <a:schemeClr val="bg1"/>
                </a:solidFill>
              </a:rPr>
              <a:t> ти завершуєш </a:t>
            </a:r>
            <a:r>
              <a:rPr lang="uk-UA" sz="3600" b="1" dirty="0" smtClean="0">
                <a:solidFill>
                  <a:schemeClr val="bg1"/>
                </a:solidFill>
              </a:rPr>
              <a:t>урок?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F7C1B5-40CE-4D9A-9E2A-88FB12FCA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4468980" y="2612666"/>
            <a:ext cx="2959801" cy="3876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AF317B-2FE4-4A64-BDFF-F6DA0CF8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>
          <a:xfrm>
            <a:off x="8092878" y="2562225"/>
            <a:ext cx="3137129" cy="37771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455BFE-492A-430B-AF10-0056DD5F2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986150" y="2612667"/>
            <a:ext cx="2772548" cy="3927117"/>
          </a:xfrm>
          <a:prstGeom prst="rect">
            <a:avLst/>
          </a:prstGeom>
        </p:spPr>
      </p:pic>
      <p:sp>
        <p:nvSpPr>
          <p:cNvPr id="12" name="Бульбашка прямої мови: прямокутна з округленими кутами 11">
            <a:extLst>
              <a:ext uri="{FF2B5EF4-FFF2-40B4-BE49-F238E27FC236}">
                <a16:creationId xmlns="" xmlns:a16="http://schemas.microsoft.com/office/drawing/2014/main" id="{4FDA983D-5ADE-4D75-BD37-6BFC74108E18}"/>
              </a:ext>
            </a:extLst>
          </p:cNvPr>
          <p:cNvSpPr/>
          <p:nvPr/>
        </p:nvSpPr>
        <p:spPr>
          <a:xfrm>
            <a:off x="870857" y="1419225"/>
            <a:ext cx="3176128" cy="104775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Це було неперевершено!</a:t>
            </a:r>
          </a:p>
        </p:txBody>
      </p:sp>
      <p:sp>
        <p:nvSpPr>
          <p:cNvPr id="13" name="Бульбашка прямої мови: прямокутна з округленими кутами 12">
            <a:extLst>
              <a:ext uri="{FF2B5EF4-FFF2-40B4-BE49-F238E27FC236}">
                <a16:creationId xmlns="" xmlns:a16="http://schemas.microsoft.com/office/drawing/2014/main" id="{3D58BD0D-87C1-4FE9-8C93-F5547E0A9EF5}"/>
              </a:ext>
            </a:extLst>
          </p:cNvPr>
          <p:cNvSpPr/>
          <p:nvPr/>
        </p:nvSpPr>
        <p:spPr>
          <a:xfrm>
            <a:off x="4468980" y="1413782"/>
            <a:ext cx="2959801" cy="104775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3F2409"/>
                </a:solidFill>
              </a:rPr>
              <a:t>Ну, нормальний урок.</a:t>
            </a:r>
          </a:p>
        </p:txBody>
      </p:sp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="" xmlns:a16="http://schemas.microsoft.com/office/drawing/2014/main" id="{0C0BB654-FCA4-45FE-A3D8-9137D4985562}"/>
              </a:ext>
            </a:extLst>
          </p:cNvPr>
          <p:cNvSpPr/>
          <p:nvPr/>
        </p:nvSpPr>
        <p:spPr>
          <a:xfrm>
            <a:off x="8092879" y="1419225"/>
            <a:ext cx="3130292" cy="104775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пройшов погано.</a:t>
            </a:r>
          </a:p>
        </p:txBody>
      </p:sp>
    </p:spTree>
    <p:extLst>
      <p:ext uri="{BB962C8B-B14F-4D97-AF65-F5344CB8AC3E}">
        <p14:creationId xmlns:p14="http://schemas.microsoft.com/office/powerpoint/2010/main" val="977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0085" y="494529"/>
            <a:ext cx="9993085" cy="772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Подумай, які твої очікування від уроку.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F7C1B5-40CE-4D9A-9E2A-88FB12FCA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4664924" y="2587445"/>
            <a:ext cx="2845314" cy="372672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AF317B-2FE4-4A64-BDFF-F6DA0CF8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>
          <a:xfrm>
            <a:off x="8204614" y="2562225"/>
            <a:ext cx="3025393" cy="364263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455BFE-492A-430B-AF10-0056DD5F2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1230085" y="2562226"/>
            <a:ext cx="2666681" cy="377716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Бульбашка прямої мови: прямокутна з округленими кутами 11">
            <a:extLst>
              <a:ext uri="{FF2B5EF4-FFF2-40B4-BE49-F238E27FC236}">
                <a16:creationId xmlns="" xmlns:a16="http://schemas.microsoft.com/office/drawing/2014/main" id="{4FDA983D-5ADE-4D75-BD37-6BFC74108E18}"/>
              </a:ext>
            </a:extLst>
          </p:cNvPr>
          <p:cNvSpPr/>
          <p:nvPr/>
        </p:nvSpPr>
        <p:spPr>
          <a:xfrm>
            <a:off x="890128" y="1419225"/>
            <a:ext cx="3176128" cy="823232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Це </a:t>
            </a:r>
            <a:r>
              <a:rPr lang="uk-UA" sz="2800" b="1" dirty="0" smtClean="0"/>
              <a:t>буде цікаво</a:t>
            </a:r>
            <a:r>
              <a:rPr lang="uk-UA" sz="2800" b="1" dirty="0"/>
              <a:t>!</a:t>
            </a:r>
          </a:p>
        </p:txBody>
      </p:sp>
      <p:sp>
        <p:nvSpPr>
          <p:cNvPr id="13" name="Бульбашка прямої мови: прямокутна з округленими кутами 12">
            <a:extLst>
              <a:ext uri="{FF2B5EF4-FFF2-40B4-BE49-F238E27FC236}">
                <a16:creationId xmlns="" xmlns:a16="http://schemas.microsoft.com/office/drawing/2014/main" id="{3D58BD0D-87C1-4FE9-8C93-F5547E0A9EF5}"/>
              </a:ext>
            </a:extLst>
          </p:cNvPr>
          <p:cNvSpPr/>
          <p:nvPr/>
        </p:nvSpPr>
        <p:spPr>
          <a:xfrm>
            <a:off x="4468980" y="1413782"/>
            <a:ext cx="2959801" cy="8286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Звичайний </a:t>
            </a:r>
            <a:r>
              <a:rPr lang="uk-UA" sz="2800" b="1" dirty="0">
                <a:solidFill>
                  <a:srgbClr val="7030A0"/>
                </a:solidFill>
              </a:rPr>
              <a:t>урок.</a:t>
            </a:r>
          </a:p>
        </p:txBody>
      </p:sp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="" xmlns:a16="http://schemas.microsoft.com/office/drawing/2014/main" id="{0C0BB654-FCA4-45FE-A3D8-9137D4985562}"/>
              </a:ext>
            </a:extLst>
          </p:cNvPr>
          <p:cNvSpPr/>
          <p:nvPr/>
        </p:nvSpPr>
        <p:spPr>
          <a:xfrm>
            <a:off x="8092878" y="1440996"/>
            <a:ext cx="3130292" cy="823232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роздратує.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27624" y="405925"/>
            <a:ext cx="8732066" cy="6771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Асоціативний кущ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36661" y="1235102"/>
            <a:ext cx="1877849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льодяник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85557" y="1831972"/>
            <a:ext cx="1410339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радість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9766" y="3122654"/>
            <a:ext cx="1998513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обгортка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26104" y="1897478"/>
            <a:ext cx="1598052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коробка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824156" y="3066046"/>
            <a:ext cx="1990365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подарунок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395244" y="2410854"/>
            <a:ext cx="1890586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фабрика</a:t>
            </a:r>
          </a:p>
        </p:txBody>
      </p:sp>
      <p:cxnSp>
        <p:nvCxnSpPr>
          <p:cNvPr id="16" name="Прямая соединительная линия 15"/>
          <p:cNvCxnSpPr>
            <a:stCxn id="24" idx="0"/>
          </p:cNvCxnSpPr>
          <p:nvPr/>
        </p:nvCxnSpPr>
        <p:spPr>
          <a:xfrm flipH="1" flipV="1">
            <a:off x="8061895" y="1800538"/>
            <a:ext cx="22758" cy="25973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7036661" y="2410854"/>
            <a:ext cx="725941" cy="220055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6578279" y="2989736"/>
            <a:ext cx="951943" cy="151616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6048569" y="3644928"/>
            <a:ext cx="1059421" cy="96648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8321623" y="2476360"/>
            <a:ext cx="592887" cy="21139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8244298" y="2989736"/>
            <a:ext cx="1150946" cy="179298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8663879" y="3479365"/>
            <a:ext cx="1260148" cy="11649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6890727" y="4397882"/>
            <a:ext cx="2387852" cy="83551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цукерка</a:t>
            </a:r>
            <a:endParaRPr lang="ru-RU" sz="3200" b="1" dirty="0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01678" y="2410854"/>
            <a:ext cx="1820143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шоколад</a:t>
            </a:r>
          </a:p>
        </p:txBody>
      </p:sp>
      <p:cxnSp>
        <p:nvCxnSpPr>
          <p:cNvPr id="27" name="Прямая соединительная линия 26"/>
          <p:cNvCxnSpPr>
            <a:stCxn id="24" idx="3"/>
          </p:cNvCxnSpPr>
          <p:nvPr/>
        </p:nvCxnSpPr>
        <p:spPr>
          <a:xfrm flipH="1">
            <a:off x="6419916" y="5111036"/>
            <a:ext cx="820504" cy="3794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519126" y="5490462"/>
            <a:ext cx="1382485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біль</a:t>
            </a:r>
            <a:endParaRPr lang="uk-UA" sz="2800" b="1" dirty="0" smtClean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8819771" y="5111036"/>
            <a:ext cx="617082" cy="37942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9232784" y="5490462"/>
            <a:ext cx="1382485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лікар</a:t>
            </a:r>
            <a:endParaRPr lang="uk-UA" sz="28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5974" y="1344397"/>
            <a:ext cx="4038056" cy="15696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В </a:t>
            </a:r>
            <a:r>
              <a:rPr lang="ru-RU" sz="2400" b="1" dirty="0" err="1">
                <a:solidFill>
                  <a:srgbClr val="0070C0"/>
                </a:solidFill>
              </a:rPr>
              <a:t>розмальованій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хустині</a:t>
            </a:r>
            <a:r>
              <a:rPr lang="ru-RU" sz="2400" b="1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rgbClr val="0070C0"/>
                </a:solidFill>
              </a:rPr>
              <a:t>Солоденька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всередині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Коли нею </a:t>
            </a:r>
            <a:r>
              <a:rPr lang="ru-RU" sz="2400" b="1" dirty="0" err="1">
                <a:solidFill>
                  <a:srgbClr val="0070C0"/>
                </a:solidFill>
              </a:rPr>
              <a:t>почастують</a:t>
            </a:r>
            <a:r>
              <a:rPr lang="ru-RU" sz="2400" b="1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rgbClr val="0070C0"/>
                </a:solidFill>
              </a:rPr>
              <a:t>Діти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тішаться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ласують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6785" y="4523251"/>
            <a:ext cx="2830285" cy="584775"/>
          </a:xfrm>
          <a:prstGeom prst="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цукерка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83" y="3053575"/>
            <a:ext cx="2477287" cy="14058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02448" y="5251905"/>
            <a:ext cx="2830285" cy="584775"/>
          </a:xfrm>
          <a:prstGeom prst="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– </a:t>
            </a:r>
            <a:r>
              <a:rPr lang="ru-RU" sz="3200" b="1" dirty="0">
                <a:solidFill>
                  <a:schemeClr val="bg1"/>
                </a:solidFill>
              </a:rPr>
              <a:t>о – </a:t>
            </a:r>
            <a:r>
              <a:rPr lang="ru-RU" sz="3200" b="1" dirty="0" smtClean="0">
                <a:solidFill>
                  <a:schemeClr val="bg1"/>
                </a:solidFill>
              </a:rPr>
              <a:t>о </a:t>
            </a:r>
            <a:r>
              <a:rPr lang="ru-RU" sz="3200" b="1" dirty="0">
                <a:solidFill>
                  <a:schemeClr val="bg1"/>
                </a:solidFill>
              </a:rPr>
              <a:t>– </a:t>
            </a:r>
            <a:r>
              <a:rPr lang="ru-RU" sz="3200" b="1" dirty="0" smtClean="0">
                <a:solidFill>
                  <a:schemeClr val="bg1"/>
                </a:solidFill>
              </a:rPr>
              <a:t>– </a:t>
            </a:r>
            <a:r>
              <a:rPr lang="ru-RU" sz="3200" b="1" dirty="0">
                <a:solidFill>
                  <a:schemeClr val="bg1"/>
                </a:solidFill>
              </a:rPr>
              <a:t>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560391" y="5251905"/>
            <a:ext cx="0" cy="5847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442135" y="5251905"/>
            <a:ext cx="0" cy="5847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1132114" y="357908"/>
            <a:ext cx="10153716" cy="773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Відгадай </a:t>
            </a:r>
            <a:r>
              <a:rPr lang="uk-UA" sz="3200" b="1" dirty="0" smtClean="0">
                <a:solidFill>
                  <a:schemeClr val="bg1"/>
                </a:solidFill>
              </a:rPr>
              <a:t>загадку. Назви звуки, букви слова-відгадки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8154344" y="5229586"/>
            <a:ext cx="0" cy="55031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437286" y="5649979"/>
            <a:ext cx="1382485" cy="57888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10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70C0"/>
                </a:solidFill>
                <a:latin typeface="+mn-lt"/>
              </a:rPr>
              <a:t>зуби</a:t>
            </a:r>
            <a:endParaRPr lang="uk-UA" sz="2800" b="1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77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6" grpId="0" animBg="1"/>
      <p:bldP spid="34" grpId="0" animBg="1"/>
      <p:bldP spid="39" grpId="0" animBg="1"/>
      <p:bldP spid="44" grpId="0" animBg="1"/>
      <p:bldP spid="45" grpId="0" animBg="1"/>
      <p:bldP spid="47" grpId="0" animBg="1"/>
      <p:bldP spid="53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2217" y="528588"/>
            <a:ext cx="8732066" cy="736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2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67198" y="2103266"/>
            <a:ext cx="5976257" cy="255389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</a:rPr>
              <a:t>уроці</a:t>
            </a:r>
            <a:r>
              <a:rPr lang="uk-UA" sz="2400" b="1" dirty="0">
                <a:solidFill>
                  <a:schemeClr val="bg1"/>
                </a:solidFill>
              </a:rPr>
              <a:t> письма ми </a:t>
            </a:r>
            <a:r>
              <a:rPr lang="uk-UA" sz="24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400" b="1" dirty="0">
                <a:solidFill>
                  <a:schemeClr val="bg1"/>
                </a:solidFill>
              </a:rPr>
              <a:t>писати </a:t>
            </a:r>
            <a:r>
              <a:rPr lang="uk-UA" sz="2400" b="1" dirty="0" smtClean="0">
                <a:solidFill>
                  <a:schemeClr val="bg1"/>
                </a:solidFill>
              </a:rPr>
              <a:t>рукописну малу букву </a:t>
            </a:r>
            <a:r>
              <a:rPr lang="uk-UA" sz="2400" b="1" i="1" dirty="0" smtClean="0">
                <a:solidFill>
                  <a:srgbClr val="FFFF00"/>
                </a:solidFill>
              </a:rPr>
              <a:t>«це»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>
                <a:solidFill>
                  <a:schemeClr val="bg1"/>
                </a:solidFill>
              </a:rPr>
              <a:t>з'єднувати її  </a:t>
            </a:r>
            <a:r>
              <a:rPr lang="uk-UA" sz="2400" b="1" dirty="0" smtClean="0">
                <a:solidFill>
                  <a:schemeClr val="bg1"/>
                </a:solidFill>
              </a:rPr>
              <a:t>з іншими </a:t>
            </a:r>
            <a:r>
              <a:rPr lang="uk-UA" sz="2400" b="1" dirty="0">
                <a:solidFill>
                  <a:schemeClr val="bg1"/>
                </a:solidFill>
              </a:rPr>
              <a:t>буквами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Поділимо слова на склади.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речення.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Утворимо слова із частин. 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31739" y="491786"/>
            <a:ext cx="9610432" cy="13043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зображено </a:t>
            </a:r>
            <a:r>
              <a:rPr lang="uk-UA" sz="2800" b="1" dirty="0" smtClean="0">
                <a:solidFill>
                  <a:schemeClr val="bg1"/>
                </a:solidFill>
              </a:rPr>
              <a:t>на малюнку? Хто виступає на арені цирку? Скільки левів? Які трюки і команди дресирувальника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вони </a:t>
            </a:r>
            <a:r>
              <a:rPr lang="uk-UA" sz="2800" b="1" dirty="0" smtClean="0">
                <a:solidFill>
                  <a:schemeClr val="bg1"/>
                </a:solidFill>
              </a:rPr>
              <a:t>виконують?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76" t="20978" r="33016" b="33245"/>
          <a:stretch/>
        </p:blipFill>
        <p:spPr>
          <a:xfrm>
            <a:off x="550474" y="1984970"/>
            <a:ext cx="8234572" cy="364294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862624" y="1984969"/>
            <a:ext cx="2795976" cy="31422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</a:t>
            </a:r>
            <a:r>
              <a:rPr lang="uk-UA" sz="2400" b="1" dirty="0" smtClean="0">
                <a:solidFill>
                  <a:schemeClr val="bg1"/>
                </a:solidFill>
              </a:rPr>
              <a:t>бував </a:t>
            </a:r>
            <a:r>
              <a:rPr lang="uk-UA" sz="2400" b="1" dirty="0" smtClean="0">
                <a:solidFill>
                  <a:schemeClr val="bg1"/>
                </a:solidFill>
              </a:rPr>
              <a:t>ти у </a:t>
            </a:r>
            <a:r>
              <a:rPr lang="uk-UA" sz="2400" b="1" dirty="0" smtClean="0">
                <a:solidFill>
                  <a:schemeClr val="bg1"/>
                </a:solidFill>
              </a:rPr>
              <a:t>цирку? Чи був там виступ левів?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 smtClean="0">
                <a:solidFill>
                  <a:schemeClr val="bg1"/>
                </a:solidFill>
              </a:rPr>
              <a:t>трюки виконували леви? Хто ще виступав у цирковій програмі?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17172" y="5497287"/>
            <a:ext cx="8349342" cy="8734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З’ясуй, з </a:t>
            </a:r>
            <a:r>
              <a:rPr lang="uk-UA" sz="2400" b="1" dirty="0" smtClean="0">
                <a:solidFill>
                  <a:schemeClr val="bg1"/>
                </a:solidFill>
              </a:rPr>
              <a:t>яких елементів </a:t>
            </a:r>
            <a:r>
              <a:rPr lang="uk-UA" sz="2400" b="1" dirty="0">
                <a:solidFill>
                  <a:schemeClr val="bg1"/>
                </a:solidFill>
              </a:rPr>
              <a:t>складається </a:t>
            </a:r>
            <a:r>
              <a:rPr lang="uk-UA" sz="2400" b="1" dirty="0" smtClean="0">
                <a:solidFill>
                  <a:schemeClr val="bg1"/>
                </a:solidFill>
              </a:rPr>
              <a:t>мала </a:t>
            </a:r>
            <a:r>
              <a:rPr lang="uk-UA" sz="24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400" b="1" dirty="0" smtClean="0">
                <a:solidFill>
                  <a:schemeClr val="bg1"/>
                </a:solidFill>
              </a:rPr>
              <a:t>«це»? Знайди </a:t>
            </a:r>
            <a:r>
              <a:rPr lang="uk-UA" sz="2400" b="1" dirty="0" smtClean="0">
                <a:solidFill>
                  <a:schemeClr val="bg1"/>
                </a:solidFill>
              </a:rPr>
              <a:t>елементи на малюнку й наведи їх олівцем.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0426" y="514577"/>
            <a:ext cx="8485498" cy="1042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ілінія: фігура 1">
            <a:extLst>
              <a:ext uri="{FF2B5EF4-FFF2-40B4-BE49-F238E27FC236}">
                <a16:creationId xmlns:a16="http://schemas.microsoft.com/office/drawing/2014/main" xmlns="" id="{5C3B7F5C-8990-45B6-B671-611694FDC62C}"/>
              </a:ext>
            </a:extLst>
          </p:cNvPr>
          <p:cNvSpPr/>
          <p:nvPr/>
        </p:nvSpPr>
        <p:spPr>
          <a:xfrm>
            <a:off x="5515894" y="3714750"/>
            <a:ext cx="1431604" cy="1467556"/>
          </a:xfrm>
          <a:custGeom>
            <a:avLst/>
            <a:gdLst>
              <a:gd name="connsiteX0" fmla="*/ 338609 w 1431603"/>
              <a:gd name="connsiteY0" fmla="*/ 0 h 1467556"/>
              <a:gd name="connsiteX1" fmla="*/ 19522 w 1431603"/>
              <a:gd name="connsiteY1" fmla="*/ 731044 h 1467556"/>
              <a:gd name="connsiteX2" fmla="*/ 76672 w 1431603"/>
              <a:gd name="connsiteY2" fmla="*/ 954882 h 1467556"/>
              <a:gd name="connsiteX3" fmla="*/ 419572 w 1431603"/>
              <a:gd name="connsiteY3" fmla="*/ 878682 h 1467556"/>
              <a:gd name="connsiteX4" fmla="*/ 705322 w 1431603"/>
              <a:gd name="connsiteY4" fmla="*/ 500063 h 1467556"/>
              <a:gd name="connsiteX5" fmla="*/ 960115 w 1431603"/>
              <a:gd name="connsiteY5" fmla="*/ 23813 h 1467556"/>
              <a:gd name="connsiteX6" fmla="*/ 633884 w 1431603"/>
              <a:gd name="connsiteY6" fmla="*/ 678657 h 1467556"/>
              <a:gd name="connsiteX7" fmla="*/ 605309 w 1431603"/>
              <a:gd name="connsiteY7" fmla="*/ 852488 h 1467556"/>
              <a:gd name="connsiteX8" fmla="*/ 733897 w 1431603"/>
              <a:gd name="connsiteY8" fmla="*/ 957263 h 1467556"/>
              <a:gd name="connsiteX9" fmla="*/ 1145853 w 1431603"/>
              <a:gd name="connsiteY9" fmla="*/ 607219 h 1467556"/>
              <a:gd name="connsiteX10" fmla="*/ 886297 w 1431603"/>
              <a:gd name="connsiteY10" fmla="*/ 1409700 h 1467556"/>
              <a:gd name="connsiteX11" fmla="*/ 683890 w 1431603"/>
              <a:gd name="connsiteY11" fmla="*/ 1373982 h 1467556"/>
              <a:gd name="connsiteX12" fmla="*/ 862484 w 1431603"/>
              <a:gd name="connsiteY12" fmla="*/ 1131094 h 1467556"/>
              <a:gd name="connsiteX13" fmla="*/ 1431603 w 1431603"/>
              <a:gd name="connsiteY13" fmla="*/ 711994 h 1467556"/>
              <a:gd name="connsiteX0" fmla="*/ 338609 w 1431603"/>
              <a:gd name="connsiteY0" fmla="*/ 0 h 1467556"/>
              <a:gd name="connsiteX1" fmla="*/ 19522 w 1431603"/>
              <a:gd name="connsiteY1" fmla="*/ 731044 h 1467556"/>
              <a:gd name="connsiteX2" fmla="*/ 76672 w 1431603"/>
              <a:gd name="connsiteY2" fmla="*/ 954882 h 1467556"/>
              <a:gd name="connsiteX3" fmla="*/ 419572 w 1431603"/>
              <a:gd name="connsiteY3" fmla="*/ 878682 h 1467556"/>
              <a:gd name="connsiteX4" fmla="*/ 705322 w 1431603"/>
              <a:gd name="connsiteY4" fmla="*/ 500063 h 1467556"/>
              <a:gd name="connsiteX5" fmla="*/ 960115 w 1431603"/>
              <a:gd name="connsiteY5" fmla="*/ 23813 h 1467556"/>
              <a:gd name="connsiteX6" fmla="*/ 633884 w 1431603"/>
              <a:gd name="connsiteY6" fmla="*/ 678657 h 1467556"/>
              <a:gd name="connsiteX7" fmla="*/ 605309 w 1431603"/>
              <a:gd name="connsiteY7" fmla="*/ 852488 h 1467556"/>
              <a:gd name="connsiteX8" fmla="*/ 733897 w 1431603"/>
              <a:gd name="connsiteY8" fmla="*/ 957263 h 1467556"/>
              <a:gd name="connsiteX9" fmla="*/ 1145853 w 1431603"/>
              <a:gd name="connsiteY9" fmla="*/ 607219 h 1467556"/>
              <a:gd name="connsiteX10" fmla="*/ 886297 w 1431603"/>
              <a:gd name="connsiteY10" fmla="*/ 1409700 h 1467556"/>
              <a:gd name="connsiteX11" fmla="*/ 683890 w 1431603"/>
              <a:gd name="connsiteY11" fmla="*/ 1373982 h 1467556"/>
              <a:gd name="connsiteX12" fmla="*/ 862484 w 1431603"/>
              <a:gd name="connsiteY12" fmla="*/ 1131094 h 1467556"/>
              <a:gd name="connsiteX13" fmla="*/ 1431603 w 1431603"/>
              <a:gd name="connsiteY13" fmla="*/ 711994 h 1467556"/>
              <a:gd name="connsiteX0" fmla="*/ 1040699 w 2133693"/>
              <a:gd name="connsiteY0" fmla="*/ 0 h 1467556"/>
              <a:gd name="connsiteX1" fmla="*/ 721612 w 2133693"/>
              <a:gd name="connsiteY1" fmla="*/ 731044 h 1467556"/>
              <a:gd name="connsiteX2" fmla="*/ 778762 w 2133693"/>
              <a:gd name="connsiteY2" fmla="*/ 954882 h 1467556"/>
              <a:gd name="connsiteX3" fmla="*/ 1121662 w 2133693"/>
              <a:gd name="connsiteY3" fmla="*/ 878682 h 1467556"/>
              <a:gd name="connsiteX4" fmla="*/ 1407412 w 2133693"/>
              <a:gd name="connsiteY4" fmla="*/ 500063 h 1467556"/>
              <a:gd name="connsiteX5" fmla="*/ 93 w 2133693"/>
              <a:gd name="connsiteY5" fmla="*/ 561976 h 1467556"/>
              <a:gd name="connsiteX6" fmla="*/ 1335974 w 2133693"/>
              <a:gd name="connsiteY6" fmla="*/ 678657 h 1467556"/>
              <a:gd name="connsiteX7" fmla="*/ 1307399 w 2133693"/>
              <a:gd name="connsiteY7" fmla="*/ 852488 h 1467556"/>
              <a:gd name="connsiteX8" fmla="*/ 1435987 w 2133693"/>
              <a:gd name="connsiteY8" fmla="*/ 957263 h 1467556"/>
              <a:gd name="connsiteX9" fmla="*/ 1847943 w 2133693"/>
              <a:gd name="connsiteY9" fmla="*/ 607219 h 1467556"/>
              <a:gd name="connsiteX10" fmla="*/ 1588387 w 2133693"/>
              <a:gd name="connsiteY10" fmla="*/ 1409700 h 1467556"/>
              <a:gd name="connsiteX11" fmla="*/ 1385980 w 2133693"/>
              <a:gd name="connsiteY11" fmla="*/ 1373982 h 1467556"/>
              <a:gd name="connsiteX12" fmla="*/ 1564574 w 2133693"/>
              <a:gd name="connsiteY12" fmla="*/ 1131094 h 1467556"/>
              <a:gd name="connsiteX13" fmla="*/ 2133693 w 2133693"/>
              <a:gd name="connsiteY13" fmla="*/ 711994 h 1467556"/>
              <a:gd name="connsiteX0" fmla="*/ 338610 w 1431604"/>
              <a:gd name="connsiteY0" fmla="*/ 0 h 1467556"/>
              <a:gd name="connsiteX1" fmla="*/ 19523 w 1431604"/>
              <a:gd name="connsiteY1" fmla="*/ 731044 h 1467556"/>
              <a:gd name="connsiteX2" fmla="*/ 76673 w 1431604"/>
              <a:gd name="connsiteY2" fmla="*/ 954882 h 1467556"/>
              <a:gd name="connsiteX3" fmla="*/ 419573 w 1431604"/>
              <a:gd name="connsiteY3" fmla="*/ 878682 h 1467556"/>
              <a:gd name="connsiteX4" fmla="*/ 705323 w 1431604"/>
              <a:gd name="connsiteY4" fmla="*/ 500063 h 1467556"/>
              <a:gd name="connsiteX5" fmla="*/ 891060 w 1431604"/>
              <a:gd name="connsiteY5" fmla="*/ 47626 h 1467556"/>
              <a:gd name="connsiteX6" fmla="*/ 633885 w 1431604"/>
              <a:gd name="connsiteY6" fmla="*/ 678657 h 1467556"/>
              <a:gd name="connsiteX7" fmla="*/ 605310 w 1431604"/>
              <a:gd name="connsiteY7" fmla="*/ 852488 h 1467556"/>
              <a:gd name="connsiteX8" fmla="*/ 733898 w 1431604"/>
              <a:gd name="connsiteY8" fmla="*/ 957263 h 1467556"/>
              <a:gd name="connsiteX9" fmla="*/ 1145854 w 1431604"/>
              <a:gd name="connsiteY9" fmla="*/ 607219 h 1467556"/>
              <a:gd name="connsiteX10" fmla="*/ 886298 w 1431604"/>
              <a:gd name="connsiteY10" fmla="*/ 1409700 h 1467556"/>
              <a:gd name="connsiteX11" fmla="*/ 683891 w 1431604"/>
              <a:gd name="connsiteY11" fmla="*/ 1373982 h 1467556"/>
              <a:gd name="connsiteX12" fmla="*/ 862485 w 1431604"/>
              <a:gd name="connsiteY12" fmla="*/ 1131094 h 1467556"/>
              <a:gd name="connsiteX13" fmla="*/ 1431604 w 1431604"/>
              <a:gd name="connsiteY13" fmla="*/ 711994 h 1467556"/>
              <a:gd name="connsiteX0" fmla="*/ 338610 w 1431604"/>
              <a:gd name="connsiteY0" fmla="*/ 0 h 1467556"/>
              <a:gd name="connsiteX1" fmla="*/ 19523 w 1431604"/>
              <a:gd name="connsiteY1" fmla="*/ 731044 h 1467556"/>
              <a:gd name="connsiteX2" fmla="*/ 76673 w 1431604"/>
              <a:gd name="connsiteY2" fmla="*/ 954882 h 1467556"/>
              <a:gd name="connsiteX3" fmla="*/ 419573 w 1431604"/>
              <a:gd name="connsiteY3" fmla="*/ 878682 h 1467556"/>
              <a:gd name="connsiteX4" fmla="*/ 705323 w 1431604"/>
              <a:gd name="connsiteY4" fmla="*/ 500063 h 1467556"/>
              <a:gd name="connsiteX5" fmla="*/ 914872 w 1431604"/>
              <a:gd name="connsiteY5" fmla="*/ 33338 h 1467556"/>
              <a:gd name="connsiteX6" fmla="*/ 633885 w 1431604"/>
              <a:gd name="connsiteY6" fmla="*/ 678657 h 1467556"/>
              <a:gd name="connsiteX7" fmla="*/ 605310 w 1431604"/>
              <a:gd name="connsiteY7" fmla="*/ 852488 h 1467556"/>
              <a:gd name="connsiteX8" fmla="*/ 733898 w 1431604"/>
              <a:gd name="connsiteY8" fmla="*/ 957263 h 1467556"/>
              <a:gd name="connsiteX9" fmla="*/ 1145854 w 1431604"/>
              <a:gd name="connsiteY9" fmla="*/ 607219 h 1467556"/>
              <a:gd name="connsiteX10" fmla="*/ 886298 w 1431604"/>
              <a:gd name="connsiteY10" fmla="*/ 1409700 h 1467556"/>
              <a:gd name="connsiteX11" fmla="*/ 683891 w 1431604"/>
              <a:gd name="connsiteY11" fmla="*/ 1373982 h 1467556"/>
              <a:gd name="connsiteX12" fmla="*/ 862485 w 1431604"/>
              <a:gd name="connsiteY12" fmla="*/ 1131094 h 1467556"/>
              <a:gd name="connsiteX13" fmla="*/ 1431604 w 1431604"/>
              <a:gd name="connsiteY13" fmla="*/ 711994 h 1467556"/>
              <a:gd name="connsiteX0" fmla="*/ 338610 w 1431604"/>
              <a:gd name="connsiteY0" fmla="*/ 12692 h 1480248"/>
              <a:gd name="connsiteX1" fmla="*/ 19523 w 1431604"/>
              <a:gd name="connsiteY1" fmla="*/ 743736 h 1480248"/>
              <a:gd name="connsiteX2" fmla="*/ 76673 w 1431604"/>
              <a:gd name="connsiteY2" fmla="*/ 967574 h 1480248"/>
              <a:gd name="connsiteX3" fmla="*/ 419573 w 1431604"/>
              <a:gd name="connsiteY3" fmla="*/ 891374 h 1480248"/>
              <a:gd name="connsiteX4" fmla="*/ 705323 w 1431604"/>
              <a:gd name="connsiteY4" fmla="*/ 512755 h 1480248"/>
              <a:gd name="connsiteX5" fmla="*/ 914872 w 1431604"/>
              <a:gd name="connsiteY5" fmla="*/ 46030 h 1480248"/>
              <a:gd name="connsiteX6" fmla="*/ 633885 w 1431604"/>
              <a:gd name="connsiteY6" fmla="*/ 691349 h 1480248"/>
              <a:gd name="connsiteX7" fmla="*/ 605310 w 1431604"/>
              <a:gd name="connsiteY7" fmla="*/ 865180 h 1480248"/>
              <a:gd name="connsiteX8" fmla="*/ 733898 w 1431604"/>
              <a:gd name="connsiteY8" fmla="*/ 969955 h 1480248"/>
              <a:gd name="connsiteX9" fmla="*/ 1145854 w 1431604"/>
              <a:gd name="connsiteY9" fmla="*/ 619911 h 1480248"/>
              <a:gd name="connsiteX10" fmla="*/ 886298 w 1431604"/>
              <a:gd name="connsiteY10" fmla="*/ 1422392 h 1480248"/>
              <a:gd name="connsiteX11" fmla="*/ 683891 w 1431604"/>
              <a:gd name="connsiteY11" fmla="*/ 1386674 h 1480248"/>
              <a:gd name="connsiteX12" fmla="*/ 862485 w 1431604"/>
              <a:gd name="connsiteY12" fmla="*/ 1143786 h 1480248"/>
              <a:gd name="connsiteX13" fmla="*/ 1431604 w 1431604"/>
              <a:gd name="connsiteY13" fmla="*/ 724686 h 1480248"/>
              <a:gd name="connsiteX0" fmla="*/ 338610 w 1431604"/>
              <a:gd name="connsiteY0" fmla="*/ 0 h 1467556"/>
              <a:gd name="connsiteX1" fmla="*/ 19523 w 1431604"/>
              <a:gd name="connsiteY1" fmla="*/ 731044 h 1467556"/>
              <a:gd name="connsiteX2" fmla="*/ 76673 w 1431604"/>
              <a:gd name="connsiteY2" fmla="*/ 954882 h 1467556"/>
              <a:gd name="connsiteX3" fmla="*/ 419573 w 1431604"/>
              <a:gd name="connsiteY3" fmla="*/ 878682 h 1467556"/>
              <a:gd name="connsiteX4" fmla="*/ 705323 w 1431604"/>
              <a:gd name="connsiteY4" fmla="*/ 500063 h 1467556"/>
              <a:gd name="connsiteX5" fmla="*/ 914872 w 1431604"/>
              <a:gd name="connsiteY5" fmla="*/ 33338 h 1467556"/>
              <a:gd name="connsiteX6" fmla="*/ 633885 w 1431604"/>
              <a:gd name="connsiteY6" fmla="*/ 678657 h 1467556"/>
              <a:gd name="connsiteX7" fmla="*/ 605310 w 1431604"/>
              <a:gd name="connsiteY7" fmla="*/ 852488 h 1467556"/>
              <a:gd name="connsiteX8" fmla="*/ 733898 w 1431604"/>
              <a:gd name="connsiteY8" fmla="*/ 957263 h 1467556"/>
              <a:gd name="connsiteX9" fmla="*/ 1145854 w 1431604"/>
              <a:gd name="connsiteY9" fmla="*/ 607219 h 1467556"/>
              <a:gd name="connsiteX10" fmla="*/ 886298 w 1431604"/>
              <a:gd name="connsiteY10" fmla="*/ 1409700 h 1467556"/>
              <a:gd name="connsiteX11" fmla="*/ 683891 w 1431604"/>
              <a:gd name="connsiteY11" fmla="*/ 1373982 h 1467556"/>
              <a:gd name="connsiteX12" fmla="*/ 862485 w 1431604"/>
              <a:gd name="connsiteY12" fmla="*/ 1131094 h 1467556"/>
              <a:gd name="connsiteX13" fmla="*/ 1431604 w 1431604"/>
              <a:gd name="connsiteY13" fmla="*/ 711994 h 146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1604" h="1467556">
                <a:moveTo>
                  <a:pt x="338610" y="0"/>
                </a:moveTo>
                <a:cubicBezTo>
                  <a:pt x="200894" y="285948"/>
                  <a:pt x="63179" y="571897"/>
                  <a:pt x="19523" y="731044"/>
                </a:cubicBezTo>
                <a:cubicBezTo>
                  <a:pt x="-24133" y="890191"/>
                  <a:pt x="9998" y="930276"/>
                  <a:pt x="76673" y="954882"/>
                </a:cubicBezTo>
                <a:cubicBezTo>
                  <a:pt x="143348" y="979488"/>
                  <a:pt x="314798" y="954485"/>
                  <a:pt x="419573" y="878682"/>
                </a:cubicBezTo>
                <a:cubicBezTo>
                  <a:pt x="524348" y="802879"/>
                  <a:pt x="622773" y="640954"/>
                  <a:pt x="705323" y="500063"/>
                </a:cubicBezTo>
                <a:cubicBezTo>
                  <a:pt x="787873" y="359172"/>
                  <a:pt x="919633" y="29766"/>
                  <a:pt x="914872" y="33338"/>
                </a:cubicBezTo>
                <a:cubicBezTo>
                  <a:pt x="910111" y="36910"/>
                  <a:pt x="685479" y="542132"/>
                  <a:pt x="633885" y="678657"/>
                </a:cubicBezTo>
                <a:cubicBezTo>
                  <a:pt x="582291" y="815182"/>
                  <a:pt x="607691" y="851297"/>
                  <a:pt x="605310" y="852488"/>
                </a:cubicBezTo>
                <a:cubicBezTo>
                  <a:pt x="602929" y="853679"/>
                  <a:pt x="643807" y="998141"/>
                  <a:pt x="733898" y="957263"/>
                </a:cubicBezTo>
                <a:cubicBezTo>
                  <a:pt x="823989" y="916385"/>
                  <a:pt x="1120454" y="531813"/>
                  <a:pt x="1145854" y="607219"/>
                </a:cubicBezTo>
                <a:cubicBezTo>
                  <a:pt x="1171254" y="682625"/>
                  <a:pt x="963292" y="1281906"/>
                  <a:pt x="886298" y="1409700"/>
                </a:cubicBezTo>
                <a:cubicBezTo>
                  <a:pt x="809304" y="1537494"/>
                  <a:pt x="687860" y="1420416"/>
                  <a:pt x="683891" y="1373982"/>
                </a:cubicBezTo>
                <a:cubicBezTo>
                  <a:pt x="679922" y="1327548"/>
                  <a:pt x="737866" y="1241425"/>
                  <a:pt x="862485" y="1131094"/>
                </a:cubicBezTo>
                <a:cubicBezTo>
                  <a:pt x="987104" y="1020763"/>
                  <a:pt x="1209354" y="866378"/>
                  <a:pt x="1431604" y="711994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6" name="Овал 25"/>
          <p:cNvSpPr/>
          <p:nvPr/>
        </p:nvSpPr>
        <p:spPr>
          <a:xfrm>
            <a:off x="5762588" y="3703511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1677" y="2847008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7" y="2015914"/>
            <a:ext cx="3743634" cy="37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9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02135 0.08519 L -0.025 0.11297 L -0.02396 0.12963 L -0.00521 0.13426 L 0.01667 0.11389 L 0.04844 -4.07407E-6 L 0.02917 0.07963 L 0.025 0.10371 L 0.02448 0.1213 L 0.02813 0.13334 L 0.03281 0.13612 L 0.04688 0.1176 L 0.06302 0.08797 L 0.06875 0.08334 L 0.05261 0.18519 L 0.04584 0.20649 L 0.03646 0.21019 L 0.03021 0.19908 L 0.03281 0.18241 L 0.05261 0.1463 L 0.08959 0.1 " pathEditMode="relative" rAng="0" ptsTypes="AAAAAAAAAAAAAAAAAAAAAA">
                                      <p:cBhvr>
                                        <p:cTn id="1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17189" r="35257" b="57814"/>
          <a:stretch/>
        </p:blipFill>
        <p:spPr>
          <a:xfrm>
            <a:off x="718254" y="2028666"/>
            <a:ext cx="10188000" cy="309348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508884" y="2128282"/>
            <a:ext cx="1074514" cy="102547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1579410" y="2128282"/>
            <a:ext cx="1074514" cy="102547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2660158" y="2128282"/>
            <a:ext cx="1074514" cy="102547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3832495" y="2123230"/>
            <a:ext cx="1074514" cy="102547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5113650" y="2123230"/>
            <a:ext cx="1074514" cy="102547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6194398" y="2123230"/>
            <a:ext cx="1074514" cy="10254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7366735" y="2118178"/>
            <a:ext cx="1074514" cy="102547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8641246" y="2123230"/>
            <a:ext cx="1074514" cy="102547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48814" r="66137" b="36566"/>
          <a:stretch/>
        </p:blipFill>
        <p:spPr>
          <a:xfrm>
            <a:off x="9532930" y="2128282"/>
            <a:ext cx="1074514" cy="1025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42993" r="84031" b="43537"/>
          <a:stretch/>
        </p:blipFill>
        <p:spPr>
          <a:xfrm>
            <a:off x="735448" y="3064075"/>
            <a:ext cx="1142628" cy="113510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42993" r="84031" b="43537"/>
          <a:stretch/>
        </p:blipFill>
        <p:spPr>
          <a:xfrm>
            <a:off x="2043095" y="3066385"/>
            <a:ext cx="1142628" cy="11351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t="45596" r="73299" b="47321"/>
          <a:stretch/>
        </p:blipFill>
        <p:spPr>
          <a:xfrm>
            <a:off x="3348355" y="3295037"/>
            <a:ext cx="772634" cy="57947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45014" r="65308" b="47903"/>
          <a:stretch/>
        </p:blipFill>
        <p:spPr>
          <a:xfrm>
            <a:off x="5812254" y="3240012"/>
            <a:ext cx="772634" cy="57947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 t="45247" r="57186" b="47670"/>
          <a:stretch/>
        </p:blipFill>
        <p:spPr>
          <a:xfrm>
            <a:off x="8342153" y="3252247"/>
            <a:ext cx="772634" cy="57947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t="45596" r="73299" b="47321"/>
          <a:stretch/>
        </p:blipFill>
        <p:spPr>
          <a:xfrm>
            <a:off x="4548199" y="3308572"/>
            <a:ext cx="772634" cy="57947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45014" r="65308" b="47903"/>
          <a:stretch/>
        </p:blipFill>
        <p:spPr>
          <a:xfrm>
            <a:off x="7036910" y="3242118"/>
            <a:ext cx="772634" cy="57947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 t="45247" r="57186" b="47670"/>
          <a:stretch/>
        </p:blipFill>
        <p:spPr>
          <a:xfrm>
            <a:off x="9532930" y="3308572"/>
            <a:ext cx="772634" cy="579477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42993" r="73444" b="43537"/>
          <a:stretch/>
        </p:blipFill>
        <p:spPr>
          <a:xfrm>
            <a:off x="675016" y="4035986"/>
            <a:ext cx="1550059" cy="1135103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42993" r="73444" b="43537"/>
          <a:stretch/>
        </p:blipFill>
        <p:spPr>
          <a:xfrm>
            <a:off x="2731220" y="4035985"/>
            <a:ext cx="1550059" cy="113510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42561" r="60761" b="47299"/>
          <a:stretch/>
        </p:blipFill>
        <p:spPr>
          <a:xfrm>
            <a:off x="5113649" y="3993291"/>
            <a:ext cx="1783368" cy="862158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42561" r="60761" b="47299"/>
          <a:stretch/>
        </p:blipFill>
        <p:spPr>
          <a:xfrm>
            <a:off x="7749562" y="3993291"/>
            <a:ext cx="1783368" cy="862158"/>
          </a:xfrm>
          <a:prstGeom prst="rect">
            <a:avLst/>
          </a:prstGeom>
        </p:spPr>
      </p:pic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29841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ц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84763" y="497515"/>
            <a:ext cx="9040744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на склади.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15760" y="381468"/>
            <a:ext cx="2175534" cy="201213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84664" y="2993576"/>
            <a:ext cx="2243179" cy="2084815"/>
          </a:xfrm>
          <a:prstGeom prst="rect">
            <a:avLst/>
          </a:prstGeom>
        </p:spPr>
      </p:pic>
      <p:sp>
        <p:nvSpPr>
          <p:cNvPr id="36" name="Дуга 35"/>
          <p:cNvSpPr/>
          <p:nvPr/>
        </p:nvSpPr>
        <p:spPr>
          <a:xfrm rot="10010609">
            <a:off x="847462" y="4017649"/>
            <a:ext cx="2391265" cy="68788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108959">
            <a:off x="5007446" y="4093614"/>
            <a:ext cx="986456" cy="5974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9108959">
            <a:off x="5590060" y="4101716"/>
            <a:ext cx="986456" cy="5974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/>
          <p:cNvSpPr/>
          <p:nvPr/>
        </p:nvSpPr>
        <p:spPr>
          <a:xfrm rot="9108959">
            <a:off x="6167868" y="4125657"/>
            <a:ext cx="986456" cy="5974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1886" y="391651"/>
            <a:ext cx="3570513" cy="2589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3200" b="1" dirty="0" err="1">
                <a:solidFill>
                  <a:schemeClr val="bg1"/>
                </a:solidFill>
              </a:rPr>
              <a:t>Ютуб</a:t>
            </a:r>
            <a:r>
              <a:rPr lang="uk-UA" sz="3200" b="1" dirty="0">
                <a:solidFill>
                  <a:schemeClr val="bg1"/>
                </a:solidFill>
              </a:rPr>
              <a:t> від каналу «</a:t>
            </a:r>
            <a:r>
              <a:rPr lang="uk-UA" sz="3200" b="1" dirty="0"/>
              <a:t>Дистанційна </a:t>
            </a:r>
            <a:r>
              <a:rPr lang="uk-UA" sz="3200" b="1" dirty="0" err="1"/>
              <a:t>копілочка</a:t>
            </a:r>
            <a:r>
              <a:rPr lang="uk-UA" sz="3200" b="1" dirty="0" smtClean="0"/>
              <a:t>»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4581502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53" y="2981609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912" y="108622"/>
            <a:ext cx="4855316" cy="606914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860351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44234</TotalTime>
  <Words>490</Words>
  <Application>Microsoft Office PowerPoint</Application>
  <PresentationFormat>Произвольный</PresentationFormat>
  <Paragraphs>95</Paragraphs>
  <Slides>20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2853</cp:revision>
  <dcterms:created xsi:type="dcterms:W3CDTF">2018-01-05T16:38:53Z</dcterms:created>
  <dcterms:modified xsi:type="dcterms:W3CDTF">2024-02-14T20:19:50Z</dcterms:modified>
</cp:coreProperties>
</file>