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1009" r:id="rId3"/>
    <p:sldId id="1010" r:id="rId4"/>
    <p:sldId id="1014" r:id="rId5"/>
    <p:sldId id="1011" r:id="rId6"/>
    <p:sldId id="990" r:id="rId7"/>
    <p:sldId id="1012" r:id="rId8"/>
    <p:sldId id="1013" r:id="rId9"/>
    <p:sldId id="992" r:id="rId10"/>
    <p:sldId id="994" r:id="rId11"/>
    <p:sldId id="993" r:id="rId12"/>
    <p:sldId id="1001" r:id="rId13"/>
    <p:sldId id="1003" r:id="rId14"/>
    <p:sldId id="995" r:id="rId15"/>
    <p:sldId id="1006" r:id="rId16"/>
    <p:sldId id="988" r:id="rId17"/>
    <p:sldId id="997" r:id="rId18"/>
    <p:sldId id="352" r:id="rId19"/>
    <p:sldId id="866" r:id="rId20"/>
    <p:sldId id="101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CC00CC"/>
    <a:srgbClr val="78B64E"/>
    <a:srgbClr val="FF66FF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Relationship Id="rId4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35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35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43.png"/><Relationship Id="rId3" Type="http://schemas.openxmlformats.org/officeDocument/2006/relationships/image" Target="../media/image42.png"/><Relationship Id="rId7" Type="http://schemas.openxmlformats.org/officeDocument/2006/relationships/image" Target="../media/image39.emf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1.emf"/><Relationship Id="rId5" Type="http://schemas.openxmlformats.org/officeDocument/2006/relationships/image" Target="../media/image38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4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qmrfk73n23" TargetMode="External"/><Relationship Id="rId5" Type="http://schemas.microsoft.com/office/2007/relationships/hdphoto" Target="../media/hdphoto4.wdp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77284" y="4040410"/>
            <a:ext cx="9539088" cy="19409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Написання </a:t>
            </a:r>
            <a:r>
              <a:rPr lang="ru-RU" sz="3600" b="1" dirty="0" err="1">
                <a:solidFill>
                  <a:schemeClr val="bg1"/>
                </a:solidFill>
              </a:rPr>
              <a:t>великої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букви</a:t>
            </a:r>
            <a:r>
              <a:rPr lang="ru-RU" sz="3600" b="1" dirty="0">
                <a:solidFill>
                  <a:schemeClr val="bg1"/>
                </a:solidFill>
              </a:rPr>
              <a:t> Ц. Письмо </a:t>
            </a:r>
            <a:r>
              <a:rPr lang="ru-RU" sz="3600" b="1" dirty="0" err="1">
                <a:solidFill>
                  <a:schemeClr val="bg1"/>
                </a:solidFill>
              </a:rPr>
              <a:t>складів</a:t>
            </a:r>
            <a:r>
              <a:rPr lang="ru-RU" sz="3600" b="1" dirty="0">
                <a:solidFill>
                  <a:schemeClr val="bg1"/>
                </a:solidFill>
              </a:rPr>
              <a:t>, </a:t>
            </a:r>
            <a:r>
              <a:rPr lang="ru-RU" sz="3600" b="1" dirty="0" err="1">
                <a:solidFill>
                  <a:schemeClr val="bg1"/>
                </a:solidFill>
              </a:rPr>
              <a:t>слів</a:t>
            </a:r>
            <a:r>
              <a:rPr lang="ru-RU" sz="3600" b="1" dirty="0">
                <a:solidFill>
                  <a:schemeClr val="bg1"/>
                </a:solidFill>
              </a:rPr>
              <a:t> і </a:t>
            </a:r>
            <a:r>
              <a:rPr lang="ru-RU" sz="3600" b="1" dirty="0" err="1">
                <a:solidFill>
                  <a:schemeClr val="bg1"/>
                </a:solidFill>
              </a:rPr>
              <a:t>речень</a:t>
            </a:r>
            <a:r>
              <a:rPr lang="ru-RU" sz="3600" b="1" dirty="0">
                <a:solidFill>
                  <a:schemeClr val="bg1"/>
                </a:solidFill>
              </a:rPr>
              <a:t> з </a:t>
            </a:r>
            <a:r>
              <a:rPr lang="ru-RU" sz="3600" b="1" dirty="0" err="1">
                <a:solidFill>
                  <a:schemeClr val="bg1"/>
                </a:solidFill>
              </a:rPr>
              <a:t>вивченими</a:t>
            </a:r>
            <a:r>
              <a:rPr lang="ru-RU" sz="3600" b="1" dirty="0">
                <a:solidFill>
                  <a:schemeClr val="bg1"/>
                </a:solidFill>
              </a:rPr>
              <a:t> буквами. </a:t>
            </a:r>
            <a:r>
              <a:rPr lang="ru-RU" sz="3600" b="1" dirty="0" err="1" smtClean="0">
                <a:solidFill>
                  <a:schemeClr val="bg1"/>
                </a:solidFill>
              </a:rPr>
              <a:t>Записування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відповіді</a:t>
            </a:r>
            <a:r>
              <a:rPr lang="ru-RU" sz="3600" b="1" dirty="0">
                <a:solidFill>
                  <a:schemeClr val="bg1"/>
                </a:solidFill>
              </a:rPr>
              <a:t> на </a:t>
            </a:r>
            <a:r>
              <a:rPr lang="ru-RU" sz="3600" b="1" dirty="0" err="1">
                <a:solidFill>
                  <a:schemeClr val="bg1"/>
                </a:solidFill>
              </a:rPr>
              <a:t>запитання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912" y="1371601"/>
            <a:ext cx="3839002" cy="2159438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213862" y="1371601"/>
            <a:ext cx="3343597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76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76954" y="511363"/>
            <a:ext cx="8732066" cy="6969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Вправа для очей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Кулька фольгована 401576 круг 18* з малюнком Цукерка фуксія |  Best-Balloons.com.u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45" y="2992580"/>
            <a:ext cx="1299955" cy="129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46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path" presetSubtype="0" repeatCount="3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9 1.48148E-6 C 0.01992 0.11736 0.07213 0.2044 0.11315 0.2044 C 0.15065 0.2044 0.17838 0.11921 0.17838 0.00532 C 0.17838 -0.10833 0.15065 -0.2044 0.11315 -0.2044 C 0.07213 -0.2044 0.06132 -0.10486 0.08841 0.00879 C 0.11979 0.12083 0.17109 0.2044 0.20937 0.2044 C 0.24622 0.2044 0.27786 0.11736 0.27786 0.00532 C 0.27786 -0.10833 0.24622 -0.2044 0.20937 -0.2044 C 0.17109 -0.2044 0.16067 -0.10486 0.18867 0.00717 C 0.21562 0.12083 0.26718 0.2044 0.30481 0.2044 C 0.34596 0.2044 0.37708 0.11736 0.37708 0.00347 C 0.37708 -0.10833 0.34596 -0.2044 0.30481 -0.2044 C 0.27083 -0.2044 0.25976 -0.10486 0.28489 0.00717 C 0.31198 0.11921 0.36731 0.2044 0.40494 0.2044 C 0.4427 0.2044 0.47382 0.11551 0.47382 0.00347 C 0.47382 -0.11204 0.4427 -0.2044 0.40494 -0.2044 C 0.36731 -0.2044 0.35664 -0.10671 0.3845 0.00532 C 0.41145 0.11736 0.46328 0.2044 0.50143 0.2044 C 0.54309 0.2044 0.56966 0.11551 0.56966 0.00185 C 0.56966 -0.11204 0.53932 -0.2044 0.50143 -0.2044 C 0.46328 -0.2044 0.45299 -0.10671 0.48073 0.00532 C 0.50794 0.11736 0.56328 0.2044 0.59804 0.2044 C 0.63554 0.2044 0.66679 0.11389 0.66679 0.00185 C 0.66679 -0.11204 0.63554 -0.2044 0.59804 -0.2044 C 0.56328 -0.2044 0.55377 -0.10833 0.57747 0.00532 C 0.60481 0.11736 0.65976 0.2044 0.69804 0.2044 C 0.73216 0.2044 0.76653 0.11389 0.76653 1.48148E-6 C 0.76653 -0.11389 0.73554 -0.2044 0.69804 -0.2044 C 0.65976 -0.2044 0.64882 -0.10833 0.67708 0.00347 C 0.7052 0.11551 0.75625 0.20625 0.7944 0.2044 C 0.83151 0.20278 0.85976 0.11389 0.85976 1.48148E-6 C 0.85976 -0.11389 0.82877 -0.2044 0.79101 -0.2044 C 0.75625 -0.2044 0.74583 -0.11204 0.77708 1.48148E-6 " pathEditMode="relative" rAng="16200000" ptsTypes="AAAAAAAAAAAAAAAAAAAAAAAAAAAAAAAAA">
                                      <p:cBhvr>
                                        <p:cTn id="6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2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" t="17189" r="41446" b="50340"/>
          <a:stretch/>
        </p:blipFill>
        <p:spPr>
          <a:xfrm>
            <a:off x="810036" y="1797278"/>
            <a:ext cx="9216000" cy="401838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5" t="43502" r="62677" b="36835"/>
          <a:stretch/>
        </p:blipFill>
        <p:spPr>
          <a:xfrm>
            <a:off x="762663" y="1557944"/>
            <a:ext cx="1071419" cy="134851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5" t="43502" r="62677" b="36835"/>
          <a:stretch/>
        </p:blipFill>
        <p:spPr>
          <a:xfrm>
            <a:off x="2246287" y="1572990"/>
            <a:ext cx="1071419" cy="134851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5" t="43502" r="62677" b="36835"/>
          <a:stretch/>
        </p:blipFill>
        <p:spPr>
          <a:xfrm>
            <a:off x="3728822" y="1582760"/>
            <a:ext cx="1071419" cy="134851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5" t="43502" r="62677" b="36835"/>
          <a:stretch/>
        </p:blipFill>
        <p:spPr>
          <a:xfrm>
            <a:off x="5043717" y="1582760"/>
            <a:ext cx="1071419" cy="134851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5" t="43502" r="62677" b="36835"/>
          <a:stretch/>
        </p:blipFill>
        <p:spPr>
          <a:xfrm>
            <a:off x="6358612" y="1582760"/>
            <a:ext cx="1071419" cy="134851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5" t="43502" r="62677" b="36835"/>
          <a:stretch/>
        </p:blipFill>
        <p:spPr>
          <a:xfrm>
            <a:off x="7645205" y="1557944"/>
            <a:ext cx="1071419" cy="134851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5" t="43502" r="62677" b="36835"/>
          <a:stretch/>
        </p:blipFill>
        <p:spPr>
          <a:xfrm>
            <a:off x="8960100" y="1582760"/>
            <a:ext cx="1071419" cy="1348510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9" t="39043" r="74729" b="47489"/>
          <a:stretch/>
        </p:blipFill>
        <p:spPr>
          <a:xfrm>
            <a:off x="564471" y="2574581"/>
            <a:ext cx="1356908" cy="1068430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9" t="39043" r="74729" b="47489"/>
          <a:stretch/>
        </p:blipFill>
        <p:spPr>
          <a:xfrm>
            <a:off x="2049256" y="2574581"/>
            <a:ext cx="1356908" cy="10684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1" t="39865" r="71222" b="46686"/>
          <a:stretch/>
        </p:blipFill>
        <p:spPr>
          <a:xfrm>
            <a:off x="3945136" y="2609983"/>
            <a:ext cx="807668" cy="1093644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1" t="39865" r="71222" b="46686"/>
          <a:stretch/>
        </p:blipFill>
        <p:spPr>
          <a:xfrm>
            <a:off x="5307468" y="2627879"/>
            <a:ext cx="807668" cy="109364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4" t="41586" r="62379" b="44965"/>
          <a:stretch/>
        </p:blipFill>
        <p:spPr>
          <a:xfrm>
            <a:off x="6776098" y="2763771"/>
            <a:ext cx="807668" cy="1093644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4" t="41586" r="62379" b="44965"/>
          <a:stretch/>
        </p:blipFill>
        <p:spPr>
          <a:xfrm>
            <a:off x="8312790" y="2765118"/>
            <a:ext cx="807668" cy="1093644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1" t="41911" r="13776" b="44808"/>
          <a:stretch/>
        </p:blipFill>
        <p:spPr>
          <a:xfrm>
            <a:off x="1052735" y="3744000"/>
            <a:ext cx="6592470" cy="108000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4" t="41586" r="5839" b="44965"/>
          <a:stretch/>
        </p:blipFill>
        <p:spPr>
          <a:xfrm>
            <a:off x="7392496" y="3703627"/>
            <a:ext cx="807668" cy="109364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1" t="41012" r="13776" b="43925"/>
          <a:stretch/>
        </p:blipFill>
        <p:spPr>
          <a:xfrm>
            <a:off x="1052735" y="4623899"/>
            <a:ext cx="6592470" cy="122482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4" t="41586" r="5839" b="44965"/>
          <a:stretch/>
        </p:blipFill>
        <p:spPr>
          <a:xfrm>
            <a:off x="7392496" y="4689487"/>
            <a:ext cx="807668" cy="1093644"/>
          </a:xfrm>
          <a:prstGeom prst="rect">
            <a:avLst/>
          </a:prstGeom>
        </p:spPr>
      </p:pic>
      <p:sp>
        <p:nvSpPr>
          <p:cNvPr id="2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98413" y="497515"/>
            <a:ext cx="8404523" cy="11656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велику рукописну букву </a:t>
            </a:r>
            <a:r>
              <a:rPr lang="uk-UA" sz="3200" b="1" i="1" dirty="0" smtClean="0">
                <a:solidFill>
                  <a:schemeClr val="bg1"/>
                </a:solidFill>
              </a:rPr>
              <a:t>Ц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 першому рядку </a:t>
            </a:r>
            <a:r>
              <a:rPr lang="uk-UA" sz="3200" b="1" dirty="0">
                <a:solidFill>
                  <a:schemeClr val="bg1"/>
                </a:solidFill>
              </a:rPr>
              <a:t>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31256" y="423026"/>
            <a:ext cx="9040744" cy="13146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склади, речення у наступних рядках.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Поділи слова на склади.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715760" y="381468"/>
            <a:ext cx="2175534" cy="201213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343989" y="2962258"/>
            <a:ext cx="2243179" cy="2084815"/>
          </a:xfrm>
          <a:prstGeom prst="rect">
            <a:avLst/>
          </a:prstGeom>
        </p:spPr>
      </p:pic>
      <p:sp>
        <p:nvSpPr>
          <p:cNvPr id="33" name="Дуга 32"/>
          <p:cNvSpPr/>
          <p:nvPr/>
        </p:nvSpPr>
        <p:spPr>
          <a:xfrm rot="9108959">
            <a:off x="1021018" y="3835664"/>
            <a:ext cx="1213777" cy="684807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Дуга 33"/>
          <p:cNvSpPr/>
          <p:nvPr/>
        </p:nvSpPr>
        <p:spPr>
          <a:xfrm rot="9108959">
            <a:off x="1753058" y="3919060"/>
            <a:ext cx="986456" cy="597422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Дуга 34"/>
          <p:cNvSpPr/>
          <p:nvPr/>
        </p:nvSpPr>
        <p:spPr>
          <a:xfrm rot="9108959">
            <a:off x="2280054" y="3876500"/>
            <a:ext cx="1193487" cy="612496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Дуга 35"/>
          <p:cNvSpPr/>
          <p:nvPr/>
        </p:nvSpPr>
        <p:spPr>
          <a:xfrm rot="9385793">
            <a:off x="3462029" y="3695740"/>
            <a:ext cx="1639693" cy="780964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Дуга 36"/>
          <p:cNvSpPr/>
          <p:nvPr/>
        </p:nvSpPr>
        <p:spPr>
          <a:xfrm rot="9108959">
            <a:off x="4367228" y="3902896"/>
            <a:ext cx="1066182" cy="552479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Дуга 40"/>
          <p:cNvSpPr/>
          <p:nvPr/>
        </p:nvSpPr>
        <p:spPr>
          <a:xfrm rot="9108959">
            <a:off x="5588254" y="3828438"/>
            <a:ext cx="1213777" cy="684807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Дуга 50"/>
          <p:cNvSpPr/>
          <p:nvPr/>
        </p:nvSpPr>
        <p:spPr>
          <a:xfrm rot="9108959">
            <a:off x="6280072" y="3852933"/>
            <a:ext cx="1223888" cy="645181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Дуга 55"/>
          <p:cNvSpPr/>
          <p:nvPr/>
        </p:nvSpPr>
        <p:spPr>
          <a:xfrm rot="9330207">
            <a:off x="6962990" y="3812671"/>
            <a:ext cx="1473361" cy="660654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Минус 37"/>
          <p:cNvSpPr/>
          <p:nvPr/>
        </p:nvSpPr>
        <p:spPr>
          <a:xfrm>
            <a:off x="2453019" y="3761737"/>
            <a:ext cx="368737" cy="229996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Блок-схема: узел 49"/>
          <p:cNvSpPr/>
          <p:nvPr/>
        </p:nvSpPr>
        <p:spPr>
          <a:xfrm>
            <a:off x="2876797" y="3721523"/>
            <a:ext cx="194335" cy="22554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Минус 56"/>
          <p:cNvSpPr/>
          <p:nvPr/>
        </p:nvSpPr>
        <p:spPr>
          <a:xfrm>
            <a:off x="2455901" y="3654717"/>
            <a:ext cx="368737" cy="229996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Минус 57"/>
          <p:cNvSpPr/>
          <p:nvPr/>
        </p:nvSpPr>
        <p:spPr>
          <a:xfrm>
            <a:off x="5826405" y="3582398"/>
            <a:ext cx="368737" cy="229996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Блок-схема: узел 58"/>
          <p:cNvSpPr/>
          <p:nvPr/>
        </p:nvSpPr>
        <p:spPr>
          <a:xfrm>
            <a:off x="6261444" y="3731664"/>
            <a:ext cx="194335" cy="22554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Минус 59"/>
          <p:cNvSpPr/>
          <p:nvPr/>
        </p:nvSpPr>
        <p:spPr>
          <a:xfrm>
            <a:off x="5818514" y="3664858"/>
            <a:ext cx="368737" cy="229996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31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1" grpId="0" animBg="1"/>
      <p:bldP spid="51" grpId="0" animBg="1"/>
      <p:bldP spid="56" grpId="0" animBg="1"/>
      <p:bldP spid="38" grpId="0" animBg="1"/>
      <p:bldP spid="50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" t="32771" r="41872" b="50340"/>
          <a:stretch/>
        </p:blipFill>
        <p:spPr>
          <a:xfrm>
            <a:off x="527050" y="3349689"/>
            <a:ext cx="9144000" cy="209005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8" t="41012" r="13776" b="46434"/>
          <a:stretch/>
        </p:blipFill>
        <p:spPr>
          <a:xfrm>
            <a:off x="821094" y="3280618"/>
            <a:ext cx="2195326" cy="10207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02671" y="2218831"/>
            <a:ext cx="7568739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4000" b="1" dirty="0" err="1">
                <a:solidFill>
                  <a:srgbClr val="0070C0"/>
                </a:solidFill>
              </a:rPr>
              <a:t>Цяточку</a:t>
            </a:r>
            <a:r>
              <a:rPr lang="ru-RU" sz="4000" b="1" dirty="0">
                <a:solidFill>
                  <a:srgbClr val="0070C0"/>
                </a:solidFill>
              </a:rPr>
              <a:t> </a:t>
            </a:r>
            <a:r>
              <a:rPr lang="ru-RU" sz="4000" b="1" dirty="0" err="1">
                <a:solidFill>
                  <a:srgbClr val="0070C0"/>
                </a:solidFill>
              </a:rPr>
              <a:t>подарував</a:t>
            </a:r>
            <a:r>
              <a:rPr lang="ru-RU" sz="4000" b="1" dirty="0">
                <a:solidFill>
                  <a:srgbClr val="0070C0"/>
                </a:solidFill>
              </a:rPr>
              <a:t> </a:t>
            </a:r>
            <a:r>
              <a:rPr lang="ru-RU" sz="4000" b="1" dirty="0" err="1">
                <a:solidFill>
                  <a:srgbClr val="0070C0"/>
                </a:solidFill>
              </a:rPr>
              <a:t>Марійці</a:t>
            </a:r>
            <a:r>
              <a:rPr lang="ru-RU" sz="4000" b="1" dirty="0">
                <a:solidFill>
                  <a:srgbClr val="0070C0"/>
                </a:solidFill>
              </a:rPr>
              <a:t> </a:t>
            </a:r>
            <a:r>
              <a:rPr lang="ru-RU" sz="4000" b="1" dirty="0" err="1">
                <a:solidFill>
                  <a:srgbClr val="0070C0"/>
                </a:solidFill>
              </a:rPr>
              <a:t>тато</a:t>
            </a:r>
            <a:r>
              <a:rPr lang="ru-RU" sz="40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5" t="40137" r="33227" b="44546"/>
          <a:stretch/>
        </p:blipFill>
        <p:spPr>
          <a:xfrm>
            <a:off x="756000" y="4198877"/>
            <a:ext cx="2088000" cy="124086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56662" y="497515"/>
            <a:ext cx="9287100" cy="13965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друковане речення у наступному ряду</a:t>
            </a:r>
            <a:r>
              <a:rPr lang="uk-UA" sz="3200" b="1" dirty="0" smtClean="0">
                <a:solidFill>
                  <a:schemeClr val="bg1"/>
                </a:solidFill>
              </a:rPr>
              <a:t>. Побудуй звукову схему слова </a:t>
            </a:r>
            <a:r>
              <a:rPr lang="uk-UA" sz="3200" b="1" i="1" dirty="0" smtClean="0">
                <a:solidFill>
                  <a:schemeClr val="bg1"/>
                </a:solidFill>
              </a:rPr>
              <a:t>Марійці</a:t>
            </a:r>
            <a:r>
              <a:rPr lang="uk-UA" sz="32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речення.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35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610632" y="1750268"/>
            <a:ext cx="2243179" cy="20848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491341" y="3959891"/>
            <a:ext cx="2175534" cy="20121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3" t="40137" r="45145" b="44546"/>
          <a:stretch/>
        </p:blipFill>
        <p:spPr>
          <a:xfrm>
            <a:off x="2615341" y="3214649"/>
            <a:ext cx="6876000" cy="1240869"/>
          </a:xfrm>
          <a:prstGeom prst="rect">
            <a:avLst/>
          </a:prstGeom>
        </p:spPr>
      </p:pic>
      <p:sp>
        <p:nvSpPr>
          <p:cNvPr id="13" name="Минус 12"/>
          <p:cNvSpPr/>
          <p:nvPr/>
        </p:nvSpPr>
        <p:spPr>
          <a:xfrm>
            <a:off x="5923279" y="1985865"/>
            <a:ext cx="277037" cy="229996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Минус 16"/>
          <p:cNvSpPr/>
          <p:nvPr/>
        </p:nvSpPr>
        <p:spPr>
          <a:xfrm>
            <a:off x="6485756" y="1950759"/>
            <a:ext cx="293546" cy="268072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6290112" y="2050835"/>
            <a:ext cx="171934" cy="161512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6803203" y="2046380"/>
            <a:ext cx="171934" cy="161512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Минус 19"/>
          <p:cNvSpPr/>
          <p:nvPr/>
        </p:nvSpPr>
        <p:spPr>
          <a:xfrm>
            <a:off x="7019552" y="2029422"/>
            <a:ext cx="277037" cy="229996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Минус 20"/>
          <p:cNvSpPr/>
          <p:nvPr/>
        </p:nvSpPr>
        <p:spPr>
          <a:xfrm>
            <a:off x="6491604" y="2063735"/>
            <a:ext cx="293546" cy="268072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Минус 21"/>
          <p:cNvSpPr/>
          <p:nvPr/>
        </p:nvSpPr>
        <p:spPr>
          <a:xfrm>
            <a:off x="7014600" y="1929619"/>
            <a:ext cx="266860" cy="268072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Минус 22"/>
          <p:cNvSpPr/>
          <p:nvPr/>
        </p:nvSpPr>
        <p:spPr>
          <a:xfrm>
            <a:off x="7285703" y="2029422"/>
            <a:ext cx="293546" cy="268072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Минус 23"/>
          <p:cNvSpPr/>
          <p:nvPr/>
        </p:nvSpPr>
        <p:spPr>
          <a:xfrm>
            <a:off x="7312759" y="1921613"/>
            <a:ext cx="266860" cy="268072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узел 24"/>
          <p:cNvSpPr/>
          <p:nvPr/>
        </p:nvSpPr>
        <p:spPr>
          <a:xfrm>
            <a:off x="7562561" y="2007278"/>
            <a:ext cx="171934" cy="161512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17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163286" y="1780082"/>
            <a:ext cx="2449286" cy="29543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73630" y="448247"/>
            <a:ext cx="9590314" cy="127243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800" b="1" dirty="0">
                <a:solidFill>
                  <a:schemeClr val="bg1"/>
                </a:solidFill>
              </a:rPr>
              <a:t>зображених на малюнку дітей. Чим зайняті діти на малюнках? З яким настроєм вони годують </a:t>
            </a:r>
            <a:r>
              <a:rPr lang="uk-UA" sz="2800" b="1" dirty="0" smtClean="0">
                <a:solidFill>
                  <a:schemeClr val="bg1"/>
                </a:solidFill>
              </a:rPr>
              <a:t>тваринок?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8" name="Загнутый угол 7"/>
          <p:cNvSpPr/>
          <p:nvPr/>
        </p:nvSpPr>
        <p:spPr>
          <a:xfrm>
            <a:off x="8412550" y="1822727"/>
            <a:ext cx="2559504" cy="3042290"/>
          </a:xfrm>
          <a:prstGeom prst="foldedCorner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8364" t="28825" r="56227" b="37826"/>
          <a:stretch/>
        </p:blipFill>
        <p:spPr>
          <a:xfrm>
            <a:off x="2612572" y="1822727"/>
            <a:ext cx="5742547" cy="304229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0995" y="2200872"/>
            <a:ext cx="2000250" cy="228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6" t="37959" r="18724" b="36463"/>
          <a:stretch/>
        </p:blipFill>
        <p:spPr>
          <a:xfrm>
            <a:off x="2612571" y="1822727"/>
            <a:ext cx="5761545" cy="304229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6" t="39015" r="30345" b="38400"/>
          <a:stretch/>
        </p:blipFill>
        <p:spPr>
          <a:xfrm>
            <a:off x="8500995" y="2177152"/>
            <a:ext cx="2000250" cy="230972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2263484" y="5036472"/>
            <a:ext cx="8708570" cy="9833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Намалюй </a:t>
            </a:r>
            <a:r>
              <a:rPr lang="uk-UA" sz="2400" b="1" dirty="0" smtClean="0">
                <a:solidFill>
                  <a:schemeClr val="bg1"/>
                </a:solidFill>
              </a:rPr>
              <a:t>тваринку, яка </a:t>
            </a:r>
            <a:r>
              <a:rPr lang="uk-UA" sz="2400" b="1" dirty="0">
                <a:solidFill>
                  <a:schemeClr val="bg1"/>
                </a:solidFill>
              </a:rPr>
              <a:t>є </a:t>
            </a:r>
            <a:r>
              <a:rPr lang="uk-UA" sz="2400" b="1" dirty="0" smtClean="0">
                <a:solidFill>
                  <a:schemeClr val="bg1"/>
                </a:solidFill>
              </a:rPr>
              <a:t>в тебе </a:t>
            </a:r>
            <a:r>
              <a:rPr lang="uk-UA" sz="2400" b="1" dirty="0">
                <a:solidFill>
                  <a:schemeClr val="bg1"/>
                </a:solidFill>
              </a:rPr>
              <a:t>вдома або </a:t>
            </a:r>
            <a:r>
              <a:rPr lang="uk-UA" sz="2400" b="1" dirty="0" smtClean="0">
                <a:solidFill>
                  <a:schemeClr val="bg1"/>
                </a:solidFill>
              </a:rPr>
              <a:t>ту, </a:t>
            </a:r>
            <a:r>
              <a:rPr lang="uk-UA" sz="2400" b="1" dirty="0">
                <a:solidFill>
                  <a:schemeClr val="bg1"/>
                </a:solidFill>
              </a:rPr>
              <a:t>про які </a:t>
            </a:r>
            <a:r>
              <a:rPr lang="uk-UA" sz="2400" b="1" dirty="0" smtClean="0">
                <a:solidFill>
                  <a:schemeClr val="bg1"/>
                </a:solidFill>
              </a:rPr>
              <a:t>ти мрієш. Зафарбуй </a:t>
            </a:r>
            <a:r>
              <a:rPr lang="uk-UA" sz="2400" b="1" dirty="0">
                <a:solidFill>
                  <a:schemeClr val="bg1"/>
                </a:solidFill>
              </a:rPr>
              <a:t>усі малюнки кольоровими олівцями</a:t>
            </a:r>
          </a:p>
        </p:txBody>
      </p:sp>
      <p:sp>
        <p:nvSpPr>
          <p:cNvPr id="1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35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20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" t="17189" r="42560" b="65948"/>
          <a:stretch/>
        </p:blipFill>
        <p:spPr>
          <a:xfrm>
            <a:off x="1448064" y="1822918"/>
            <a:ext cx="9000000" cy="208694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6" t="40408" r="45548" b="44306"/>
          <a:stretch/>
        </p:blipFill>
        <p:spPr>
          <a:xfrm>
            <a:off x="3661682" y="1720615"/>
            <a:ext cx="6637536" cy="12234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8" t="40022" r="20373" b="44359"/>
          <a:stretch/>
        </p:blipFill>
        <p:spPr>
          <a:xfrm>
            <a:off x="1531774" y="1678695"/>
            <a:ext cx="1728043" cy="126535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448064" y="497514"/>
            <a:ext cx="9000000" cy="11811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200" b="1" dirty="0" smtClean="0">
                <a:solidFill>
                  <a:schemeClr val="bg1"/>
                </a:solidFill>
              </a:rPr>
              <a:t>речення на </a:t>
            </a:r>
            <a:r>
              <a:rPr lang="uk-UA" sz="3200" b="1" dirty="0" err="1" smtClean="0">
                <a:solidFill>
                  <a:schemeClr val="bg1"/>
                </a:solidFill>
              </a:rPr>
              <a:t>ст</a:t>
            </a:r>
            <a:r>
              <a:rPr lang="uk-UA" sz="3200" b="1" dirty="0" smtClean="0">
                <a:solidFill>
                  <a:schemeClr val="bg1"/>
                </a:solidFill>
              </a:rPr>
              <a:t> 36. </a:t>
            </a:r>
          </a:p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речення за зразком.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36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12490" t="17764" r="38585" b="23588"/>
          <a:stretch/>
        </p:blipFill>
        <p:spPr>
          <a:xfrm>
            <a:off x="1448064" y="3976718"/>
            <a:ext cx="3798850" cy="256151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9" t="40408" r="46827" b="44306"/>
          <a:stretch/>
        </p:blipFill>
        <p:spPr>
          <a:xfrm>
            <a:off x="3520562" y="2709736"/>
            <a:ext cx="2118049" cy="122343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6" t="38893" r="33799" b="47430"/>
          <a:stretch/>
        </p:blipFill>
        <p:spPr>
          <a:xfrm>
            <a:off x="1683848" y="2582253"/>
            <a:ext cx="1258215" cy="110433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0" t="38310" r="14337" b="46404"/>
          <a:stretch/>
        </p:blipFill>
        <p:spPr>
          <a:xfrm>
            <a:off x="6466866" y="2495859"/>
            <a:ext cx="2381475" cy="1266799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5342027" y="4069705"/>
            <a:ext cx="5106037" cy="14275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Склади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розповідь</a:t>
            </a:r>
            <a:r>
              <a:rPr lang="ru-RU" sz="2400" b="1" dirty="0">
                <a:solidFill>
                  <a:schemeClr val="bg1"/>
                </a:solidFill>
              </a:rPr>
              <a:t> про </a:t>
            </a:r>
            <a:r>
              <a:rPr lang="ru-RU" sz="2400" b="1" dirty="0" err="1">
                <a:solidFill>
                  <a:schemeClr val="bg1"/>
                </a:solidFill>
              </a:rPr>
              <a:t>Гриця</a:t>
            </a:r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err="1">
                <a:solidFill>
                  <a:schemeClr val="bg1"/>
                </a:solidFill>
              </a:rPr>
              <a:t>його</a:t>
            </a:r>
            <a:r>
              <a:rPr lang="ru-RU" sz="2400" b="1" dirty="0">
                <a:solidFill>
                  <a:schemeClr val="bg1"/>
                </a:solidFill>
              </a:rPr>
              <a:t> село за </a:t>
            </a:r>
            <a:r>
              <a:rPr lang="ru-RU" sz="2400" b="1" dirty="0" err="1">
                <a:solidFill>
                  <a:schemeClr val="bg1"/>
                </a:solidFill>
              </a:rPr>
              <a:t>поданим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малюнком</a:t>
            </a:r>
            <a:r>
              <a:rPr lang="ru-RU" sz="2400" b="1" dirty="0">
                <a:solidFill>
                  <a:schemeClr val="bg1"/>
                </a:solidFill>
              </a:rPr>
              <a:t>. </a:t>
            </a:r>
            <a:r>
              <a:rPr lang="ru-RU" sz="2400" b="1" dirty="0" smtClean="0">
                <a:solidFill>
                  <a:schemeClr val="bg1"/>
                </a:solidFill>
              </a:rPr>
              <a:t>Поясни, </a:t>
            </a:r>
            <a:r>
              <a:rPr lang="ru-RU" sz="2400" b="1" dirty="0" err="1">
                <a:solidFill>
                  <a:schemeClr val="bg1"/>
                </a:solidFill>
              </a:rPr>
              <a:t>чому</a:t>
            </a:r>
            <a:r>
              <a:rPr lang="ru-RU" sz="2400" b="1" dirty="0">
                <a:solidFill>
                  <a:schemeClr val="bg1"/>
                </a:solidFill>
              </a:rPr>
              <a:t> село </a:t>
            </a:r>
            <a:r>
              <a:rPr lang="ru-RU" sz="2400" b="1" dirty="0" err="1" smtClean="0">
                <a:solidFill>
                  <a:schemeClr val="bg1"/>
                </a:solidFill>
              </a:rPr>
              <a:t>красиве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2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" t="17189" r="56231" b="65948"/>
          <a:stretch/>
        </p:blipFill>
        <p:spPr>
          <a:xfrm>
            <a:off x="900000" y="2835554"/>
            <a:ext cx="6588000" cy="208694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 t="38504" r="77805" b="43796"/>
          <a:stretch/>
        </p:blipFill>
        <p:spPr>
          <a:xfrm>
            <a:off x="1203513" y="2600288"/>
            <a:ext cx="1959566" cy="13854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90342" y="1815457"/>
            <a:ext cx="4007315" cy="78483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4500" dirty="0">
                <a:solidFill>
                  <a:srgbClr val="0070C0"/>
                </a:solidFill>
              </a:rPr>
              <a:t>А де </a:t>
            </a:r>
            <a:r>
              <a:rPr lang="ru-RU" sz="4500" dirty="0" err="1">
                <a:solidFill>
                  <a:srgbClr val="0070C0"/>
                </a:solidFill>
              </a:rPr>
              <a:t>живеш</a:t>
            </a:r>
            <a:r>
              <a:rPr lang="ru-RU" sz="4500" dirty="0">
                <a:solidFill>
                  <a:srgbClr val="0070C0"/>
                </a:solidFill>
              </a:rPr>
              <a:t> </a:t>
            </a:r>
            <a:r>
              <a:rPr lang="ru-RU" sz="4500" dirty="0" err="1">
                <a:solidFill>
                  <a:srgbClr val="0070C0"/>
                </a:solidFill>
              </a:rPr>
              <a:t>ти</a:t>
            </a:r>
            <a:r>
              <a:rPr lang="ru-RU" sz="4500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5" t="39338" r="9089" b="42962"/>
          <a:stretch/>
        </p:blipFill>
        <p:spPr>
          <a:xfrm>
            <a:off x="1203511" y="3638835"/>
            <a:ext cx="5633443" cy="138542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6" t="38504" r="54461" b="43796"/>
          <a:stretch/>
        </p:blipFill>
        <p:spPr>
          <a:xfrm>
            <a:off x="3346525" y="2600287"/>
            <a:ext cx="1828800" cy="138542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4" t="44235" r="69035" b="47779"/>
          <a:stretch/>
        </p:blipFill>
        <p:spPr>
          <a:xfrm>
            <a:off x="5607697" y="3057733"/>
            <a:ext cx="1138335" cy="62515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9" t="38504" r="51402" b="47950"/>
          <a:stretch/>
        </p:blipFill>
        <p:spPr>
          <a:xfrm>
            <a:off x="6864669" y="2600287"/>
            <a:ext cx="425704" cy="106032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448064" y="497516"/>
            <a:ext cx="8852926" cy="11571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200" b="1" dirty="0" smtClean="0">
                <a:solidFill>
                  <a:schemeClr val="bg1"/>
                </a:solidFill>
              </a:rPr>
              <a:t>речення на наступних рядках. </a:t>
            </a:r>
          </a:p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речення.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36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Картинки до тестів\Людина\робота в парах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155" y="2835554"/>
            <a:ext cx="3891684" cy="318137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90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38942" y="304565"/>
            <a:ext cx="10354921" cy="9709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Пальчикова гімнастика з сайту </a:t>
            </a:r>
            <a:r>
              <a:rPr lang="uk-UA" sz="2800" b="1" dirty="0" err="1">
                <a:solidFill>
                  <a:schemeClr val="bg1"/>
                </a:solidFill>
              </a:rPr>
              <a:t>Ютуб</a:t>
            </a:r>
            <a:r>
              <a:rPr lang="uk-UA" sz="2800" b="1" dirty="0">
                <a:solidFill>
                  <a:schemeClr val="bg1"/>
                </a:solidFill>
              </a:rPr>
              <a:t> від каналу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«</a:t>
            </a:r>
            <a:r>
              <a:rPr lang="uk-UA" sz="2800" b="1" dirty="0"/>
              <a:t>Дистанційна </a:t>
            </a:r>
            <a:r>
              <a:rPr lang="uk-UA" sz="2800" b="1" dirty="0" err="1"/>
              <a:t>копілочка</a:t>
            </a:r>
            <a:r>
              <a:rPr lang="uk-UA" sz="2800" b="1" dirty="0"/>
              <a:t>»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26" name="Picture 2" descr="Народні пальчикові ігр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61" y="3711479"/>
            <a:ext cx="3183750" cy="17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xmlns="" id="{3F5C2261-627A-4205-A5CD-53C660740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2252" y="1643093"/>
            <a:ext cx="2751758" cy="159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альчикові ігри з олівцями, дрібна моторика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0198" y="1275507"/>
            <a:ext cx="4245655" cy="5307069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5134" name="Picture 14" descr="Animated Pencil Clipart Png Transparent Png (#5472725) - PinClipar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9" b="97098" l="21136" r="80000">
                        <a14:foregroundMark x1="36477" y1="37731" x2="36477" y2="37731"/>
                        <a14:foregroundMark x1="43068" y1="37863" x2="43068" y2="37863"/>
                        <a14:backgroundMark x1="27500" y1="54617" x2="27500" y2="54617"/>
                        <a14:backgroundMark x1="28295" y1="51583" x2="28295" y2="51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05" r="21736"/>
          <a:stretch/>
        </p:blipFill>
        <p:spPr bwMode="auto">
          <a:xfrm flipH="1">
            <a:off x="8860351" y="1768767"/>
            <a:ext cx="2833513" cy="422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32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t="17456" r="31167" b="65756"/>
          <a:stretch/>
        </p:blipFill>
        <p:spPr>
          <a:xfrm>
            <a:off x="1152608" y="3447934"/>
            <a:ext cx="9215392" cy="207754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455975" y="600325"/>
            <a:ext cx="9020882" cy="6462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Малюнковий диктант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347117" y="1426951"/>
            <a:ext cx="9129740" cy="1688941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2966002"/>
              </p:ext>
            </p:extLst>
          </p:nvPr>
        </p:nvGraphicFramePr>
        <p:xfrm>
          <a:off x="5911987" y="1712992"/>
          <a:ext cx="898071" cy="1116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CorelDRAW" r:id="rId4" imgW="683805" imgH="850841" progId="CorelDraw.Graphic.18">
                  <p:embed/>
                </p:oleObj>
              </mc:Choice>
              <mc:Fallback>
                <p:oleObj name="CorelDRAW" r:id="rId4" imgW="683805" imgH="850841" progId="CorelDraw.Graphic.18">
                  <p:embed/>
                  <p:pic>
                    <p:nvPicPr>
                      <p:cNvPr id="23" name="Объект 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11987" y="1712992"/>
                        <a:ext cx="898071" cy="1116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Объект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1612469"/>
              </p:ext>
            </p:extLst>
          </p:nvPr>
        </p:nvGraphicFramePr>
        <p:xfrm>
          <a:off x="4063667" y="1747065"/>
          <a:ext cx="1407742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CorelDRAW" r:id="rId6" imgW="936342" imgH="529973" progId="CorelDraw.Graphic.18">
                  <p:embed/>
                </p:oleObj>
              </mc:Choice>
              <mc:Fallback>
                <p:oleObj name="CorelDRAW" r:id="rId6" imgW="936342" imgH="529973" progId="CorelDraw.Graphic.18">
                  <p:embed/>
                  <p:pic>
                    <p:nvPicPr>
                      <p:cNvPr id="24" name="Объект 2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63667" y="1747065"/>
                        <a:ext cx="1407742" cy="796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Объект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7101603"/>
              </p:ext>
            </p:extLst>
          </p:nvPr>
        </p:nvGraphicFramePr>
        <p:xfrm>
          <a:off x="1690397" y="1948742"/>
          <a:ext cx="1905230" cy="322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CorelDRAW" r:id="rId8" imgW="1274654" imgH="216315" progId="CorelDraw.Graphic.18">
                  <p:embed/>
                </p:oleObj>
              </mc:Choice>
              <mc:Fallback>
                <p:oleObj name="CorelDRAW" r:id="rId8" imgW="1274654" imgH="216315" progId="CorelDraw.Graphic.18">
                  <p:embed/>
                  <p:pic>
                    <p:nvPicPr>
                      <p:cNvPr id="25" name="Объект 2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90397" y="1948742"/>
                        <a:ext cx="1905230" cy="322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489242"/>
              </p:ext>
            </p:extLst>
          </p:nvPr>
        </p:nvGraphicFramePr>
        <p:xfrm>
          <a:off x="7191706" y="1538382"/>
          <a:ext cx="2810679" cy="1466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CorelDRAW" r:id="rId10" imgW="2131206" imgH="1111220" progId="CorelDraw.Graphic.18">
                  <p:embed/>
                </p:oleObj>
              </mc:Choice>
              <mc:Fallback>
                <p:oleObj name="CorelDRAW" r:id="rId10" imgW="2131206" imgH="1111220" progId="CorelDraw.Graphic.18">
                  <p:embed/>
                  <p:pic>
                    <p:nvPicPr>
                      <p:cNvPr id="27" name="Объект 2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191706" y="1538382"/>
                        <a:ext cx="2810679" cy="1466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34" t="43502" r="2728" b="36835"/>
          <a:stretch/>
        </p:blipFill>
        <p:spPr>
          <a:xfrm>
            <a:off x="1152608" y="3164159"/>
            <a:ext cx="2443019" cy="134851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46330" r="39471" b="35623"/>
          <a:stretch/>
        </p:blipFill>
        <p:spPr>
          <a:xfrm>
            <a:off x="3335645" y="3305579"/>
            <a:ext cx="6839915" cy="131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3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475636" y="516422"/>
            <a:ext cx="8811364" cy="7136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9739" y="2222240"/>
            <a:ext cx="1195873" cy="119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1486" y="603386"/>
            <a:ext cx="9413738" cy="9315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smtClean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9983" y="2147685"/>
            <a:ext cx="4368800" cy="16927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чого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потрібна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велика буква </a:t>
            </a:r>
            <a:r>
              <a:rPr lang="uk-UA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uk-UA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»?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53652" y="2147685"/>
            <a:ext cx="3489300" cy="42088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518214" y="2725821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 b="7606"/>
          <a:stretch/>
        </p:blipFill>
        <p:spPr>
          <a:xfrm>
            <a:off x="7738211" y="1794609"/>
            <a:ext cx="2660364" cy="4166293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491343" y="564148"/>
            <a:ext cx="9432297" cy="8836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Прослухай </a:t>
            </a:r>
            <a:r>
              <a:rPr lang="uk-UA" sz="3600" b="1" dirty="0">
                <a:solidFill>
                  <a:schemeClr val="bg1"/>
                </a:solidFill>
              </a:rPr>
              <a:t>вірш та </a:t>
            </a:r>
            <a:r>
              <a:rPr lang="uk-UA" sz="3600" b="1" dirty="0" smtClean="0">
                <a:solidFill>
                  <a:schemeClr val="bg1"/>
                </a:solidFill>
              </a:rPr>
              <a:t>налаштуйся </a:t>
            </a:r>
            <a:r>
              <a:rPr lang="uk-UA" sz="3600" b="1" dirty="0">
                <a:solidFill>
                  <a:schemeClr val="bg1"/>
                </a:solidFill>
              </a:rPr>
              <a:t>на роботу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491343" y="1794609"/>
            <a:ext cx="5701697" cy="312573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200" b="1" dirty="0"/>
              <a:t>Ось дзвінок сигнал подав —</a:t>
            </a:r>
            <a:endParaRPr lang="ru-RU" sz="3200" b="1" dirty="0"/>
          </a:p>
          <a:p>
            <a:r>
              <a:rPr lang="uk-UA" sz="3200" b="1" dirty="0"/>
              <a:t>До роботи час настав.</a:t>
            </a:r>
          </a:p>
          <a:p>
            <a:r>
              <a:rPr lang="uk-UA" sz="3200" b="1" dirty="0"/>
              <a:t>Всі сідайте тихо, діти,</a:t>
            </a:r>
            <a:endParaRPr lang="ru-RU" sz="3200" b="1" dirty="0"/>
          </a:p>
          <a:p>
            <a:r>
              <a:rPr lang="uk-UA" sz="3200" b="1" dirty="0"/>
              <a:t>Домовляймось не шуміти,</a:t>
            </a:r>
            <a:endParaRPr lang="ru-RU" sz="3200" b="1" dirty="0"/>
          </a:p>
          <a:p>
            <a:r>
              <a:rPr lang="uk-UA" sz="3200" b="1" dirty="0"/>
              <a:t>На уроці не дрімати,</a:t>
            </a:r>
            <a:endParaRPr lang="ru-RU" sz="3200" b="1" dirty="0"/>
          </a:p>
          <a:p>
            <a:r>
              <a:rPr lang="uk-UA" sz="3200" b="1" dirty="0"/>
              <a:t>А старанно працювати.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231" y="1060220"/>
            <a:ext cx="1746819" cy="192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8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230085" y="494529"/>
            <a:ext cx="9993085" cy="7722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Рефлексія. З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яким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настро</a:t>
            </a:r>
            <a:r>
              <a:rPr lang="uk-UA" sz="3600" b="1" dirty="0" err="1">
                <a:solidFill>
                  <a:schemeClr val="bg1"/>
                </a:solidFill>
              </a:rPr>
              <a:t>єм</a:t>
            </a:r>
            <a:r>
              <a:rPr lang="uk-UA" sz="3600" b="1" dirty="0">
                <a:solidFill>
                  <a:schemeClr val="bg1"/>
                </a:solidFill>
              </a:rPr>
              <a:t> ти завершуєш </a:t>
            </a:r>
            <a:r>
              <a:rPr lang="uk-UA" sz="3600" b="1" dirty="0" smtClean="0">
                <a:solidFill>
                  <a:schemeClr val="bg1"/>
                </a:solidFill>
              </a:rPr>
              <a:t>урок?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EF7C1B5-40CE-4D9A-9E2A-88FB12FCA3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5"/>
          <a:stretch/>
        </p:blipFill>
        <p:spPr>
          <a:xfrm>
            <a:off x="4468980" y="2612666"/>
            <a:ext cx="2959801" cy="38766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6AF317B-2FE4-4A64-BDFF-F6DA0CF870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2"/>
          <a:stretch/>
        </p:blipFill>
        <p:spPr>
          <a:xfrm>
            <a:off x="8092878" y="2562225"/>
            <a:ext cx="3137129" cy="37771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9455BFE-492A-430B-AF10-0056DD5F27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5"/>
          <a:stretch/>
        </p:blipFill>
        <p:spPr>
          <a:xfrm>
            <a:off x="986150" y="2612667"/>
            <a:ext cx="2772548" cy="3927117"/>
          </a:xfrm>
          <a:prstGeom prst="rect">
            <a:avLst/>
          </a:prstGeom>
        </p:spPr>
      </p:pic>
      <p:sp>
        <p:nvSpPr>
          <p:cNvPr id="12" name="Бульбашка прямої мови: прямокутна з округленими кутами 11">
            <a:extLst>
              <a:ext uri="{FF2B5EF4-FFF2-40B4-BE49-F238E27FC236}">
                <a16:creationId xmlns="" xmlns:a16="http://schemas.microsoft.com/office/drawing/2014/main" id="{4FDA983D-5ADE-4D75-BD37-6BFC74108E18}"/>
              </a:ext>
            </a:extLst>
          </p:cNvPr>
          <p:cNvSpPr/>
          <p:nvPr/>
        </p:nvSpPr>
        <p:spPr>
          <a:xfrm>
            <a:off x="870857" y="1419225"/>
            <a:ext cx="3176128" cy="1047750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Це було неперевершено!</a:t>
            </a:r>
          </a:p>
        </p:txBody>
      </p:sp>
      <p:sp>
        <p:nvSpPr>
          <p:cNvPr id="13" name="Бульбашка прямої мови: прямокутна з округленими кутами 12">
            <a:extLst>
              <a:ext uri="{FF2B5EF4-FFF2-40B4-BE49-F238E27FC236}">
                <a16:creationId xmlns="" xmlns:a16="http://schemas.microsoft.com/office/drawing/2014/main" id="{3D58BD0D-87C1-4FE9-8C93-F5547E0A9EF5}"/>
              </a:ext>
            </a:extLst>
          </p:cNvPr>
          <p:cNvSpPr/>
          <p:nvPr/>
        </p:nvSpPr>
        <p:spPr>
          <a:xfrm>
            <a:off x="4468980" y="1413782"/>
            <a:ext cx="2959801" cy="104775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3F2409"/>
                </a:solidFill>
              </a:rPr>
              <a:t>Ну, нормальний урок.</a:t>
            </a:r>
          </a:p>
        </p:txBody>
      </p:sp>
      <p:sp>
        <p:nvSpPr>
          <p:cNvPr id="14" name="Бульбашка прямої мови: прямокутна з округленими кутами 13">
            <a:extLst>
              <a:ext uri="{FF2B5EF4-FFF2-40B4-BE49-F238E27FC236}">
                <a16:creationId xmlns="" xmlns:a16="http://schemas.microsoft.com/office/drawing/2014/main" id="{0C0BB654-FCA4-45FE-A3D8-9137D4985562}"/>
              </a:ext>
            </a:extLst>
          </p:cNvPr>
          <p:cNvSpPr/>
          <p:nvPr/>
        </p:nvSpPr>
        <p:spPr>
          <a:xfrm>
            <a:off x="8092879" y="1419225"/>
            <a:ext cx="3130292" cy="104775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Урок пройшов погано.</a:t>
            </a:r>
          </a:p>
        </p:txBody>
      </p:sp>
    </p:spTree>
    <p:extLst>
      <p:ext uri="{BB962C8B-B14F-4D97-AF65-F5344CB8AC3E}">
        <p14:creationId xmlns:p14="http://schemas.microsoft.com/office/powerpoint/2010/main" val="139514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230085" y="494529"/>
            <a:ext cx="9993085" cy="7722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Подумай, які твої очікування від уроку.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EF7C1B5-40CE-4D9A-9E2A-88FB12FCA3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5"/>
          <a:stretch/>
        </p:blipFill>
        <p:spPr>
          <a:xfrm>
            <a:off x="4664924" y="2587445"/>
            <a:ext cx="2845314" cy="3726723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6AF317B-2FE4-4A64-BDFF-F6DA0CF870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2"/>
          <a:stretch/>
        </p:blipFill>
        <p:spPr>
          <a:xfrm>
            <a:off x="8204614" y="2562225"/>
            <a:ext cx="3025393" cy="3642632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9455BFE-492A-430B-AF10-0056DD5F27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5"/>
          <a:stretch/>
        </p:blipFill>
        <p:spPr>
          <a:xfrm>
            <a:off x="1230085" y="2562226"/>
            <a:ext cx="2666681" cy="3777164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2" name="Бульбашка прямої мови: прямокутна з округленими кутами 11">
            <a:extLst>
              <a:ext uri="{FF2B5EF4-FFF2-40B4-BE49-F238E27FC236}">
                <a16:creationId xmlns="" xmlns:a16="http://schemas.microsoft.com/office/drawing/2014/main" id="{4FDA983D-5ADE-4D75-BD37-6BFC74108E18}"/>
              </a:ext>
            </a:extLst>
          </p:cNvPr>
          <p:cNvSpPr/>
          <p:nvPr/>
        </p:nvSpPr>
        <p:spPr>
          <a:xfrm>
            <a:off x="890128" y="1419225"/>
            <a:ext cx="3176128" cy="823232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Це </a:t>
            </a:r>
            <a:r>
              <a:rPr lang="uk-UA" sz="2800" b="1" dirty="0" smtClean="0"/>
              <a:t>буде цікаво</a:t>
            </a:r>
            <a:r>
              <a:rPr lang="uk-UA" sz="2800" b="1" dirty="0"/>
              <a:t>!</a:t>
            </a:r>
          </a:p>
        </p:txBody>
      </p:sp>
      <p:sp>
        <p:nvSpPr>
          <p:cNvPr id="13" name="Бульбашка прямої мови: прямокутна з округленими кутами 12">
            <a:extLst>
              <a:ext uri="{FF2B5EF4-FFF2-40B4-BE49-F238E27FC236}">
                <a16:creationId xmlns="" xmlns:a16="http://schemas.microsoft.com/office/drawing/2014/main" id="{3D58BD0D-87C1-4FE9-8C93-F5547E0A9EF5}"/>
              </a:ext>
            </a:extLst>
          </p:cNvPr>
          <p:cNvSpPr/>
          <p:nvPr/>
        </p:nvSpPr>
        <p:spPr>
          <a:xfrm>
            <a:off x="4468980" y="1413782"/>
            <a:ext cx="2959801" cy="8286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Звичайний </a:t>
            </a:r>
            <a:r>
              <a:rPr lang="uk-UA" sz="2800" b="1" dirty="0">
                <a:solidFill>
                  <a:srgbClr val="7030A0"/>
                </a:solidFill>
              </a:rPr>
              <a:t>урок.</a:t>
            </a:r>
          </a:p>
        </p:txBody>
      </p:sp>
      <p:sp>
        <p:nvSpPr>
          <p:cNvPr id="14" name="Бульбашка прямої мови: прямокутна з округленими кутами 13">
            <a:extLst>
              <a:ext uri="{FF2B5EF4-FFF2-40B4-BE49-F238E27FC236}">
                <a16:creationId xmlns="" xmlns:a16="http://schemas.microsoft.com/office/drawing/2014/main" id="{0C0BB654-FCA4-45FE-A3D8-9137D4985562}"/>
              </a:ext>
            </a:extLst>
          </p:cNvPr>
          <p:cNvSpPr/>
          <p:nvPr/>
        </p:nvSpPr>
        <p:spPr>
          <a:xfrm>
            <a:off x="8092878" y="1440996"/>
            <a:ext cx="3130292" cy="823232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Урок </a:t>
            </a:r>
            <a:r>
              <a:rPr lang="uk-UA" sz="2800" b="1" dirty="0" smtClean="0">
                <a:solidFill>
                  <a:schemeClr val="bg1"/>
                </a:solidFill>
              </a:rPr>
              <a:t>роздратує.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5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79346" y="524448"/>
            <a:ext cx="9513443" cy="8692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Пригадай</a:t>
            </a:r>
            <a:endParaRPr lang="ru-RU" sz="40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94112" y="1463621"/>
            <a:ext cx="9498678" cy="442674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Чим відрізняються звуки від букв</a:t>
            </a:r>
            <a:r>
              <a:rPr lang="uk-UA" sz="2000" b="1" dirty="0">
                <a:solidFill>
                  <a:srgbClr val="0070C0"/>
                </a:solidFill>
              </a:rPr>
              <a:t>? Розкажи за </a:t>
            </a:r>
            <a:r>
              <a:rPr lang="uk-UA" sz="2000" b="1" dirty="0" smtClean="0">
                <a:solidFill>
                  <a:srgbClr val="0070C0"/>
                </a:solidFill>
              </a:rPr>
              <a:t>схемами, які бувають звуки, букви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798818" y="2120370"/>
            <a:ext cx="2244239" cy="919401"/>
          </a:xfrm>
          <a:prstGeom prst="roundRect">
            <a:avLst/>
          </a:prstGeom>
          <a:solidFill>
            <a:srgbClr val="FF505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Звуки 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70755" y="2188473"/>
            <a:ext cx="2288799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 </a:t>
            </a:r>
            <a:r>
              <a:rPr lang="uk-UA" sz="3200" b="1" dirty="0" smtClean="0"/>
              <a:t>голосні</a:t>
            </a:r>
            <a:endParaRPr lang="ru-RU" sz="32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871729" y="2143794"/>
            <a:ext cx="2382936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 </a:t>
            </a:r>
            <a:r>
              <a:rPr lang="ru-RU" sz="3200" b="1" dirty="0" err="1" smtClean="0"/>
              <a:t>приг</a:t>
            </a:r>
            <a:r>
              <a:rPr lang="uk-UA" sz="3200" b="1" dirty="0" err="1" smtClean="0"/>
              <a:t>олосні</a:t>
            </a:r>
            <a:endParaRPr lang="ru-RU" sz="32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1123" y="3291958"/>
            <a:ext cx="2699265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 </a:t>
            </a:r>
            <a:r>
              <a:rPr lang="uk-UA" sz="3200" b="1" dirty="0" smtClean="0"/>
              <a:t>наголошені</a:t>
            </a:r>
            <a:endParaRPr lang="ru-RU" sz="32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71847" y="3303388"/>
            <a:ext cx="3031137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 не</a:t>
            </a:r>
            <a:r>
              <a:rPr lang="uk-UA" sz="3200" b="1" dirty="0" smtClean="0"/>
              <a:t>наголошені</a:t>
            </a:r>
            <a:endParaRPr lang="ru-RU" sz="32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295875" y="3310853"/>
            <a:ext cx="1773677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 </a:t>
            </a:r>
            <a:r>
              <a:rPr lang="uk-UA" sz="3200" b="1" dirty="0" smtClean="0"/>
              <a:t>тверді</a:t>
            </a:r>
            <a:endParaRPr lang="ru-RU" sz="32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298152" y="3310853"/>
            <a:ext cx="1594638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 </a:t>
            </a:r>
            <a:r>
              <a:rPr lang="uk-UA" sz="3200" b="1" dirty="0" smtClean="0"/>
              <a:t>м’які</a:t>
            </a:r>
            <a:endParaRPr lang="ru-RU" sz="3200" b="1" dirty="0"/>
          </a:p>
        </p:txBody>
      </p:sp>
      <p:cxnSp>
        <p:nvCxnSpPr>
          <p:cNvPr id="3" name="Прямая со стрелкой 2"/>
          <p:cNvCxnSpPr>
            <a:stCxn id="15" idx="1"/>
          </p:cNvCxnSpPr>
          <p:nvPr/>
        </p:nvCxnSpPr>
        <p:spPr>
          <a:xfrm flipH="1">
            <a:off x="4059554" y="2580071"/>
            <a:ext cx="739264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7069847" y="2588759"/>
            <a:ext cx="801882" cy="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2046412" y="2869510"/>
            <a:ext cx="479618" cy="388395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3496087" y="2879780"/>
            <a:ext cx="367253" cy="41217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9380998" y="2835459"/>
            <a:ext cx="505952" cy="456499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endCxn id="16" idx="0"/>
          </p:cNvCxnSpPr>
          <p:nvPr/>
        </p:nvCxnSpPr>
        <p:spPr>
          <a:xfrm flipH="1">
            <a:off x="8182714" y="2835459"/>
            <a:ext cx="468014" cy="475394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4787415" y="4717593"/>
            <a:ext cx="2255642" cy="919401"/>
          </a:xfrm>
          <a:prstGeom prst="roundRect">
            <a:avLst/>
          </a:prstGeom>
          <a:solidFill>
            <a:srgbClr val="FF505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err="1" smtClean="0">
                <a:solidFill>
                  <a:schemeClr val="bg1"/>
                </a:solidFill>
              </a:rPr>
              <a:t>Букви</a:t>
            </a:r>
            <a:r>
              <a:rPr lang="ru-RU" sz="4800" b="1" dirty="0" smtClean="0">
                <a:solidFill>
                  <a:schemeClr val="bg1"/>
                </a:solidFill>
              </a:rPr>
              <a:t> 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091816" y="4307743"/>
            <a:ext cx="2269260" cy="646986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 </a:t>
            </a:r>
            <a:r>
              <a:rPr lang="uk-UA" sz="3200" b="1" dirty="0" smtClean="0"/>
              <a:t>друковані</a:t>
            </a:r>
            <a:endParaRPr lang="ru-RU" sz="3200" b="1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091816" y="5313501"/>
            <a:ext cx="2382936" cy="646986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 </a:t>
            </a:r>
            <a:r>
              <a:rPr lang="uk-UA" sz="3200" b="1" dirty="0" smtClean="0"/>
              <a:t>рукописні</a:t>
            </a:r>
            <a:endParaRPr lang="ru-RU" sz="3200" b="1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770755" y="4345225"/>
            <a:ext cx="1733705" cy="6469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 </a:t>
            </a:r>
            <a:r>
              <a:rPr lang="uk-UA" sz="3200" b="1" dirty="0" smtClean="0"/>
              <a:t>малі</a:t>
            </a:r>
            <a:endParaRPr lang="ru-RU" sz="3200" b="1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770755" y="5387628"/>
            <a:ext cx="1733705" cy="6469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 </a:t>
            </a:r>
            <a:r>
              <a:rPr lang="uk-UA" sz="3200" b="1" dirty="0" smtClean="0"/>
              <a:t>великі</a:t>
            </a:r>
            <a:endParaRPr lang="ru-RU" sz="3200" b="1" dirty="0"/>
          </a:p>
        </p:txBody>
      </p:sp>
      <p:cxnSp>
        <p:nvCxnSpPr>
          <p:cNvPr id="28" name="Прямая со стрелкой 27"/>
          <p:cNvCxnSpPr/>
          <p:nvPr/>
        </p:nvCxnSpPr>
        <p:spPr>
          <a:xfrm flipH="1" flipV="1">
            <a:off x="3504461" y="4674415"/>
            <a:ext cx="1282954" cy="317796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29" name="Прямая со стрелкой 28"/>
          <p:cNvCxnSpPr>
            <a:endCxn id="22" idx="1"/>
          </p:cNvCxnSpPr>
          <p:nvPr/>
        </p:nvCxnSpPr>
        <p:spPr>
          <a:xfrm flipV="1">
            <a:off x="7043057" y="4631236"/>
            <a:ext cx="1048759" cy="360976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3496088" y="5313501"/>
            <a:ext cx="1302730" cy="32919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7034683" y="5313501"/>
            <a:ext cx="1048759" cy="286011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707572" y="4307743"/>
            <a:ext cx="671774" cy="70788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а</a:t>
            </a: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33817" y="5375712"/>
            <a:ext cx="760295" cy="70788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А</a:t>
            </a: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9" t="45476" r="74509" b="48870"/>
          <a:stretch/>
        </p:blipFill>
        <p:spPr>
          <a:xfrm>
            <a:off x="10640789" y="5315215"/>
            <a:ext cx="644216" cy="55218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7" name="Прямоугольник 46"/>
          <p:cNvSpPr/>
          <p:nvPr/>
        </p:nvSpPr>
        <p:spPr>
          <a:xfrm>
            <a:off x="10556903" y="4284326"/>
            <a:ext cx="671774" cy="70788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7030A0"/>
                </a:solidFill>
              </a:rPr>
              <a:t>х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48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9" t="66808" r="9988" b="14404"/>
          <a:stretch/>
        </p:blipFill>
        <p:spPr bwMode="auto">
          <a:xfrm>
            <a:off x="10361076" y="2078460"/>
            <a:ext cx="1470264" cy="817379"/>
          </a:xfrm>
          <a:prstGeom prst="roundRect">
            <a:avLst/>
          </a:prstGeom>
          <a:ln w="28575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Картинки до тестів\Людина\2024-02-13_2306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32" y="2178799"/>
            <a:ext cx="1070054" cy="802541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68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  <p:bldP spid="12" grpId="0" animBg="1"/>
      <p:bldP spid="13" grpId="0" animBg="1"/>
      <p:bldP spid="16" grpId="0" animBg="1"/>
      <p:bldP spid="18" grpId="0" animBg="1"/>
      <p:bldP spid="22" grpId="0" animBg="1"/>
      <p:bldP spid="23" grpId="0" animBg="1"/>
      <p:bldP spid="25" grpId="0" animBg="1"/>
      <p:bldP spid="27" grpId="0" animBg="1"/>
      <p:bldP spid="42" grpId="0" animBg="1"/>
      <p:bldP spid="45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32000" y="541634"/>
            <a:ext cx="9333971" cy="80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92054" y="1685094"/>
            <a:ext cx="728475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/>
              <a:t>З чого складається слово?  </a:t>
            </a:r>
            <a:r>
              <a:rPr lang="uk-UA" sz="2400" b="1" dirty="0" smtClean="0"/>
              <a:t>Які </a:t>
            </a:r>
            <a:r>
              <a:rPr lang="uk-UA" sz="2400" b="1" dirty="0"/>
              <a:t>бувають звуки</a:t>
            </a:r>
            <a:r>
              <a:rPr lang="uk-UA" sz="2400" b="1" dirty="0" smtClean="0"/>
              <a:t>?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521726" y="2274686"/>
            <a:ext cx="724424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Як </a:t>
            </a:r>
            <a:r>
              <a:rPr lang="uk-UA" sz="2400" b="1" dirty="0"/>
              <a:t>вимовляються голосні, приголосні звуки</a:t>
            </a:r>
            <a:r>
              <a:rPr lang="uk-UA" sz="2400" b="1" dirty="0" smtClean="0"/>
              <a:t>?</a:t>
            </a:r>
            <a:endParaRPr lang="ru-RU" sz="24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21724" y="2887219"/>
            <a:ext cx="7255087" cy="830997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Чим </a:t>
            </a:r>
            <a:r>
              <a:rPr lang="uk-UA" sz="2400" b="1" dirty="0"/>
              <a:t>позначаються звуки на письмі</a:t>
            </a:r>
            <a:r>
              <a:rPr lang="uk-UA" sz="2400" b="1" dirty="0" smtClean="0"/>
              <a:t>? </a:t>
            </a:r>
          </a:p>
          <a:p>
            <a:pPr algn="ctr"/>
            <a:r>
              <a:rPr lang="uk-UA" sz="2400" b="1" dirty="0" smtClean="0"/>
              <a:t>Які бувають букви?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492053" y="3866369"/>
            <a:ext cx="7273917" cy="830997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Яка буква позначає завжди м’який приголосний звук?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21724" y="4857750"/>
            <a:ext cx="7255088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Яка буква не позначає звуку?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501467" y="5446347"/>
            <a:ext cx="7255088" cy="461665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Яка буква іноді позначає два звука?</a:t>
            </a:r>
            <a:endParaRPr lang="ru-RU" sz="2400" b="1" dirty="0"/>
          </a:p>
        </p:txBody>
      </p:sp>
      <p:pic>
        <p:nvPicPr>
          <p:cNvPr id="2050" name="Picture 2" descr="D:\Картинки до тестів\Людина\Дівчинка запитує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93" y="2830639"/>
            <a:ext cx="2417936" cy="307737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25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3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19230" y="410064"/>
            <a:ext cx="9195996" cy="9339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«Так чи ні?»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58"/>
          <a:stretch/>
        </p:blipFill>
        <p:spPr>
          <a:xfrm>
            <a:off x="1733068" y="4594898"/>
            <a:ext cx="7065836" cy="154061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73829" y="5191035"/>
            <a:ext cx="10232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b="1" dirty="0"/>
              <a:t>ні</a:t>
            </a:r>
            <a:endParaRPr lang="ru-RU" sz="45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483929" y="5200045"/>
            <a:ext cx="15055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b="1" dirty="0"/>
              <a:t>так</a:t>
            </a:r>
            <a:endParaRPr lang="ru-RU" sz="45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419230" y="1527640"/>
            <a:ext cx="9195996" cy="224676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70C0"/>
                </a:solidFill>
              </a:rPr>
              <a:t>Перше слово в </a:t>
            </a:r>
            <a:r>
              <a:rPr lang="ru-RU" sz="2800" b="1" dirty="0" err="1">
                <a:solidFill>
                  <a:srgbClr val="0070C0"/>
                </a:solidFill>
              </a:rPr>
              <a:t>реченні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пишеться</a:t>
            </a:r>
            <a:r>
              <a:rPr lang="ru-RU" sz="2800" b="1" dirty="0">
                <a:solidFill>
                  <a:srgbClr val="0070C0"/>
                </a:solidFill>
              </a:rPr>
              <a:t> з </a:t>
            </a:r>
            <a:r>
              <a:rPr lang="ru-RU" sz="2800" b="1" dirty="0" err="1">
                <a:solidFill>
                  <a:srgbClr val="0070C0"/>
                </a:solidFill>
              </a:rPr>
              <a:t>маленької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літери</a:t>
            </a:r>
            <a:r>
              <a:rPr lang="ru-RU" sz="2800" b="1" dirty="0">
                <a:solidFill>
                  <a:srgbClr val="0070C0"/>
                </a:solidFill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b="1" dirty="0" err="1">
                <a:solidFill>
                  <a:srgbClr val="0070C0"/>
                </a:solidFill>
              </a:rPr>
              <a:t>Деякі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імена</a:t>
            </a:r>
            <a:r>
              <a:rPr lang="ru-RU" sz="2800" b="1" dirty="0">
                <a:solidFill>
                  <a:srgbClr val="0070C0"/>
                </a:solidFill>
              </a:rPr>
              <a:t> та </a:t>
            </a:r>
            <a:r>
              <a:rPr lang="ru-RU" sz="2800" b="1" dirty="0" err="1">
                <a:solidFill>
                  <a:srgbClr val="0070C0"/>
                </a:solidFill>
              </a:rPr>
              <a:t>прізвища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пишуться</a:t>
            </a:r>
            <a:r>
              <a:rPr lang="ru-RU" sz="2800" b="1" dirty="0">
                <a:solidFill>
                  <a:srgbClr val="0070C0"/>
                </a:solidFill>
              </a:rPr>
              <a:t> з </a:t>
            </a:r>
            <a:r>
              <a:rPr lang="ru-RU" sz="2800" b="1" dirty="0" err="1">
                <a:solidFill>
                  <a:srgbClr val="0070C0"/>
                </a:solidFill>
              </a:rPr>
              <a:t>великої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літери</a:t>
            </a:r>
            <a:r>
              <a:rPr lang="ru-RU" sz="2800" b="1" dirty="0">
                <a:solidFill>
                  <a:srgbClr val="0070C0"/>
                </a:solidFill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b="1" dirty="0" err="1">
                <a:solidFill>
                  <a:srgbClr val="0070C0"/>
                </a:solidFill>
              </a:rPr>
              <a:t>Усі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назви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міст</a:t>
            </a:r>
            <a:r>
              <a:rPr lang="ru-RU" sz="2800" b="1" dirty="0" smtClean="0">
                <a:solidFill>
                  <a:srgbClr val="0070C0"/>
                </a:solidFill>
              </a:rPr>
              <a:t>, </a:t>
            </a:r>
            <a:r>
              <a:rPr lang="ru-RU" sz="2800" b="1" dirty="0" err="1" smtClean="0">
                <a:solidFill>
                  <a:srgbClr val="0070C0"/>
                </a:solidFill>
              </a:rPr>
              <a:t>водойм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пишуться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>
                <a:solidFill>
                  <a:srgbClr val="0070C0"/>
                </a:solidFill>
              </a:rPr>
              <a:t>з </a:t>
            </a:r>
            <a:r>
              <a:rPr lang="ru-RU" sz="2800" b="1" dirty="0" err="1">
                <a:solidFill>
                  <a:srgbClr val="0070C0"/>
                </a:solidFill>
              </a:rPr>
              <a:t>великої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літери</a:t>
            </a:r>
            <a:r>
              <a:rPr lang="ru-RU" sz="2800" b="1" dirty="0">
                <a:solidFill>
                  <a:srgbClr val="0070C0"/>
                </a:solidFill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70C0"/>
                </a:solidFill>
              </a:rPr>
              <a:t>Клички </a:t>
            </a:r>
            <a:r>
              <a:rPr lang="ru-RU" sz="2800" b="1" dirty="0" err="1">
                <a:solidFill>
                  <a:srgbClr val="0070C0"/>
                </a:solidFill>
              </a:rPr>
              <a:t>тварин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завжди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пишуться</a:t>
            </a:r>
            <a:r>
              <a:rPr lang="ru-RU" sz="2800" b="1" dirty="0">
                <a:solidFill>
                  <a:srgbClr val="0070C0"/>
                </a:solidFill>
              </a:rPr>
              <a:t> з </a:t>
            </a:r>
            <a:r>
              <a:rPr lang="ru-RU" sz="2800" b="1" dirty="0" err="1">
                <a:solidFill>
                  <a:srgbClr val="0070C0"/>
                </a:solidFill>
              </a:rPr>
              <a:t>великої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літери</a:t>
            </a:r>
            <a:r>
              <a:rPr lang="ru-RU" sz="2800" b="1" dirty="0">
                <a:solidFill>
                  <a:srgbClr val="0070C0"/>
                </a:solidFill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70C0"/>
                </a:solidFill>
              </a:rPr>
              <a:t>У </a:t>
            </a:r>
            <a:r>
              <a:rPr lang="ru-RU" sz="2800" b="1" dirty="0" err="1">
                <a:solidFill>
                  <a:srgbClr val="0070C0"/>
                </a:solidFill>
              </a:rPr>
              <a:t>кінці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речення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завжди</a:t>
            </a:r>
            <a:r>
              <a:rPr lang="ru-RU" sz="2800" b="1" dirty="0" smtClean="0">
                <a:solidFill>
                  <a:srgbClr val="0070C0"/>
                </a:solidFill>
              </a:rPr>
              <a:t> ставиться </a:t>
            </a:r>
            <a:r>
              <a:rPr lang="ru-RU" sz="2800" b="1" dirty="0" err="1">
                <a:solidFill>
                  <a:srgbClr val="0070C0"/>
                </a:solidFill>
              </a:rPr>
              <a:t>крапка</a:t>
            </a:r>
            <a:r>
              <a:rPr lang="ru-RU" sz="28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486" y="3331845"/>
            <a:ext cx="1903826" cy="307068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145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92217" y="528588"/>
            <a:ext cx="8732066" cy="7367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2" y="1701074"/>
            <a:ext cx="3526439" cy="352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40084" y="1918117"/>
            <a:ext cx="3951515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/>
              <a:t>Приніс учора татко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маленьке </a:t>
            </a:r>
            <a:r>
              <a:rPr lang="uk-UA" sz="2400" b="1" dirty="0"/>
              <a:t>цуценятко.</a:t>
            </a:r>
            <a:endParaRPr lang="ru-RU" sz="2400" b="1" dirty="0"/>
          </a:p>
          <a:p>
            <a:pPr algn="ctr"/>
            <a:r>
              <a:rPr lang="uk-UA" sz="2400" b="1" dirty="0"/>
              <a:t>Воно із нами грається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і </a:t>
            </a:r>
            <a:r>
              <a:rPr lang="uk-UA" sz="2400" b="1" dirty="0"/>
              <a:t>зовсім не кусається.</a:t>
            </a:r>
            <a:endParaRPr lang="ru-RU" sz="2400" b="1" dirty="0"/>
          </a:p>
          <a:p>
            <a:pPr algn="ctr"/>
            <a:r>
              <a:rPr lang="uk-UA" sz="2400" b="1" dirty="0"/>
              <a:t>На молочка, маленьке,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та </a:t>
            </a:r>
            <a:r>
              <a:rPr lang="uk-UA" sz="2400" b="1" dirty="0"/>
              <a:t>підростай швиденько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169226" y="1795333"/>
            <a:ext cx="5976257" cy="2962513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Сьогодні на </a:t>
            </a:r>
            <a:r>
              <a:rPr lang="uk-UA" sz="2400" b="1" dirty="0" err="1">
                <a:solidFill>
                  <a:schemeClr val="bg1"/>
                </a:solidFill>
              </a:rPr>
              <a:t>уроці</a:t>
            </a:r>
            <a:r>
              <a:rPr lang="uk-UA" sz="2400" b="1" dirty="0">
                <a:solidFill>
                  <a:schemeClr val="bg1"/>
                </a:solidFill>
              </a:rPr>
              <a:t> письма ми </a:t>
            </a:r>
            <a:r>
              <a:rPr lang="uk-UA" sz="2400" b="1" dirty="0" smtClean="0">
                <a:solidFill>
                  <a:schemeClr val="bg1"/>
                </a:solidFill>
              </a:rPr>
              <a:t>навчимося </a:t>
            </a:r>
            <a:r>
              <a:rPr lang="uk-UA" sz="2400" b="1" dirty="0">
                <a:solidFill>
                  <a:schemeClr val="bg1"/>
                </a:solidFill>
              </a:rPr>
              <a:t>писати </a:t>
            </a:r>
            <a:r>
              <a:rPr lang="uk-UA" sz="2400" b="1" dirty="0" smtClean="0">
                <a:solidFill>
                  <a:schemeClr val="bg1"/>
                </a:solidFill>
              </a:rPr>
              <a:t>рукописну велику букву </a:t>
            </a:r>
            <a:r>
              <a:rPr lang="uk-UA" sz="2400" b="1" i="1" dirty="0" smtClean="0">
                <a:solidFill>
                  <a:srgbClr val="FFFF00"/>
                </a:solidFill>
              </a:rPr>
              <a:t>«Це</a:t>
            </a:r>
            <a:r>
              <a:rPr lang="uk-UA" sz="2400" b="1" i="1" dirty="0" smtClean="0">
                <a:solidFill>
                  <a:srgbClr val="FFFF00"/>
                </a:solidFill>
              </a:rPr>
              <a:t>»</a:t>
            </a:r>
            <a:r>
              <a:rPr lang="uk-UA" sz="2400" b="1" dirty="0" smtClean="0">
                <a:solidFill>
                  <a:schemeClr val="bg1"/>
                </a:solidFill>
              </a:rPr>
              <a:t>, </a:t>
            </a:r>
            <a:r>
              <a:rPr lang="uk-UA" sz="2400" b="1" dirty="0">
                <a:solidFill>
                  <a:schemeClr val="bg1"/>
                </a:solidFill>
              </a:rPr>
              <a:t>з'єднувати її  </a:t>
            </a:r>
            <a:r>
              <a:rPr lang="uk-UA" sz="2400" b="1" dirty="0" smtClean="0">
                <a:solidFill>
                  <a:schemeClr val="bg1"/>
                </a:solidFill>
              </a:rPr>
              <a:t>з іншими </a:t>
            </a:r>
            <a:r>
              <a:rPr lang="uk-UA" sz="2400" b="1" dirty="0">
                <a:solidFill>
                  <a:schemeClr val="bg1"/>
                </a:solidFill>
              </a:rPr>
              <a:t>буквами</a:t>
            </a:r>
            <a:r>
              <a:rPr lang="uk-UA" sz="24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Поділимо слова на склади.</a:t>
            </a:r>
          </a:p>
          <a:p>
            <a:pPr algn="ctr"/>
            <a:r>
              <a:rPr lang="uk-UA" sz="2400" b="1" dirty="0" err="1" smtClean="0">
                <a:solidFill>
                  <a:schemeClr val="bg1"/>
                </a:solidFill>
              </a:rPr>
              <a:t>Запишемо</a:t>
            </a: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питальне речення</a:t>
            </a:r>
            <a:r>
              <a:rPr lang="uk-UA" sz="2400" b="1" dirty="0" smtClean="0">
                <a:solidFill>
                  <a:schemeClr val="bg1"/>
                </a:solidFill>
              </a:rPr>
              <a:t>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Складемо і </a:t>
            </a:r>
            <a:r>
              <a:rPr lang="uk-UA" sz="2400" b="1" dirty="0" err="1" smtClean="0">
                <a:solidFill>
                  <a:schemeClr val="bg1"/>
                </a:solidFill>
              </a:rPr>
              <a:t>запишемо</a:t>
            </a:r>
            <a:r>
              <a:rPr lang="uk-UA" sz="2400" b="1" dirty="0" smtClean="0">
                <a:solidFill>
                  <a:schemeClr val="bg1"/>
                </a:solidFill>
              </a:rPr>
              <a:t> відповідь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 нього.</a:t>
            </a:r>
            <a:endParaRPr lang="uk-UA" sz="2400" b="1" dirty="0" smtClean="0">
              <a:solidFill>
                <a:schemeClr val="bg1"/>
              </a:solidFill>
            </a:endParaRPr>
          </a:p>
        </p:txBody>
      </p:sp>
      <p:pic>
        <p:nvPicPr>
          <p:cNvPr id="3074" name="Picture 2" descr="Головні помилки власників цуценят Центр Современной Ветеринарной Медицин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217" y="4226441"/>
            <a:ext cx="2670531" cy="2447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71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31739" y="491786"/>
            <a:ext cx="9610432" cy="13043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Кого </a:t>
            </a:r>
            <a:r>
              <a:rPr lang="uk-UA" sz="2800" b="1" dirty="0" smtClean="0">
                <a:solidFill>
                  <a:schemeClr val="bg1"/>
                </a:solidFill>
              </a:rPr>
              <a:t>ти бачиш </a:t>
            </a:r>
            <a:r>
              <a:rPr lang="uk-UA" sz="2800" b="1" dirty="0">
                <a:solidFill>
                  <a:schemeClr val="bg1"/>
                </a:solidFill>
              </a:rPr>
              <a:t>на малюнку? Кого подарував дівчинці тато? Який вигляд має цуценя? Як поставилася до подарунка дівчинка? Який настрій у тата, дівчинки і цуценяти?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922495" y="2224456"/>
            <a:ext cx="2676233" cy="22386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З якої букви треба писати слово цуценя, якщо воно стоїть на початку речення</a:t>
            </a:r>
            <a:r>
              <a:rPr lang="uk-UA" sz="2400" b="1" dirty="0" smtClean="0">
                <a:solidFill>
                  <a:schemeClr val="bg1"/>
                </a:solidFill>
              </a:rPr>
              <a:t>?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17172" y="5397410"/>
            <a:ext cx="8943440" cy="87348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З’ясуй, з яких елементів </a:t>
            </a:r>
            <a:r>
              <a:rPr lang="uk-UA" sz="2400" b="1" dirty="0">
                <a:solidFill>
                  <a:schemeClr val="bg1"/>
                </a:solidFill>
              </a:rPr>
              <a:t>складається </a:t>
            </a:r>
            <a:r>
              <a:rPr lang="uk-UA" sz="2400" b="1" dirty="0" smtClean="0">
                <a:solidFill>
                  <a:schemeClr val="bg1"/>
                </a:solidFill>
              </a:rPr>
              <a:t>велика </a:t>
            </a:r>
            <a:r>
              <a:rPr lang="uk-UA" sz="2400" b="1" dirty="0">
                <a:solidFill>
                  <a:schemeClr val="bg1"/>
                </a:solidFill>
              </a:rPr>
              <a:t>рукописна буква </a:t>
            </a:r>
            <a:r>
              <a:rPr lang="uk-UA" sz="2400" b="1" dirty="0" smtClean="0">
                <a:solidFill>
                  <a:schemeClr val="bg1"/>
                </a:solidFill>
              </a:rPr>
              <a:t>«Це»? Знайди елементи на малюнку й наведи їх олівцем.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8975" t="24577" r="35183" b="31422"/>
          <a:stretch/>
        </p:blipFill>
        <p:spPr>
          <a:xfrm>
            <a:off x="1231739" y="1870569"/>
            <a:ext cx="7605744" cy="3371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71339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95487" y="514577"/>
            <a:ext cx="8485498" cy="7263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Вчимося </a:t>
            </a:r>
            <a:r>
              <a:rPr lang="ru-RU" sz="4000" b="1" dirty="0" err="1">
                <a:solidFill>
                  <a:schemeClr val="bg1"/>
                </a:solidFill>
              </a:rPr>
              <a:t>писати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33450" y="37147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33450" y="47053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33450" y="215265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33450" y="628650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93345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925830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5095875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олілінія: фігура 2">
            <a:extLst>
              <a:ext uri="{FF2B5EF4-FFF2-40B4-BE49-F238E27FC236}">
                <a16:creationId xmlns:a16="http://schemas.microsoft.com/office/drawing/2014/main" xmlns="" id="{63F466E9-7057-44C1-8AE0-145DDCC7500A}"/>
              </a:ext>
            </a:extLst>
          </p:cNvPr>
          <p:cNvSpPr/>
          <p:nvPr/>
        </p:nvSpPr>
        <p:spPr>
          <a:xfrm>
            <a:off x="5095875" y="2152650"/>
            <a:ext cx="1890507" cy="3096556"/>
          </a:xfrm>
          <a:custGeom>
            <a:avLst/>
            <a:gdLst>
              <a:gd name="connsiteX0" fmla="*/ 123619 w 1890507"/>
              <a:gd name="connsiteY0" fmla="*/ 436035 h 3096556"/>
              <a:gd name="connsiteX1" fmla="*/ 485569 w 1890507"/>
              <a:gd name="connsiteY1" fmla="*/ 88373 h 3096556"/>
              <a:gd name="connsiteX2" fmla="*/ 795132 w 1890507"/>
              <a:gd name="connsiteY2" fmla="*/ 21698 h 3096556"/>
              <a:gd name="connsiteX3" fmla="*/ 861807 w 1890507"/>
              <a:gd name="connsiteY3" fmla="*/ 307448 h 3096556"/>
              <a:gd name="connsiteX4" fmla="*/ 537957 w 1890507"/>
              <a:gd name="connsiteY4" fmla="*/ 1026585 h 3096556"/>
              <a:gd name="connsiteX5" fmla="*/ 23607 w 1890507"/>
              <a:gd name="connsiteY5" fmla="*/ 2074335 h 3096556"/>
              <a:gd name="connsiteX6" fmla="*/ 128382 w 1890507"/>
              <a:gd name="connsiteY6" fmla="*/ 2479148 h 3096556"/>
              <a:gd name="connsiteX7" fmla="*/ 499857 w 1890507"/>
              <a:gd name="connsiteY7" fmla="*/ 2336273 h 3096556"/>
              <a:gd name="connsiteX8" fmla="*/ 1080882 w 1890507"/>
              <a:gd name="connsiteY8" fmla="*/ 1564748 h 3096556"/>
              <a:gd name="connsiteX9" fmla="*/ 1842882 w 1890507"/>
              <a:gd name="connsiteY9" fmla="*/ 2648 h 3096556"/>
              <a:gd name="connsiteX10" fmla="*/ 914194 w 1890507"/>
              <a:gd name="connsiteY10" fmla="*/ 1969560 h 3096556"/>
              <a:gd name="connsiteX11" fmla="*/ 1066594 w 1890507"/>
              <a:gd name="connsiteY11" fmla="*/ 2469623 h 3096556"/>
              <a:gd name="connsiteX12" fmla="*/ 1428544 w 1890507"/>
              <a:gd name="connsiteY12" fmla="*/ 2131485 h 3096556"/>
              <a:gd name="connsiteX13" fmla="*/ 1157082 w 1890507"/>
              <a:gd name="connsiteY13" fmla="*/ 3003023 h 3096556"/>
              <a:gd name="connsiteX14" fmla="*/ 918957 w 1890507"/>
              <a:gd name="connsiteY14" fmla="*/ 3045885 h 3096556"/>
              <a:gd name="connsiteX15" fmla="*/ 995157 w 1890507"/>
              <a:gd name="connsiteY15" fmla="*/ 2769660 h 3096556"/>
              <a:gd name="connsiteX16" fmla="*/ 1890507 w 1890507"/>
              <a:gd name="connsiteY16" fmla="*/ 2112435 h 3096556"/>
              <a:gd name="connsiteX0" fmla="*/ 123619 w 1890507"/>
              <a:gd name="connsiteY0" fmla="*/ 436035 h 3096556"/>
              <a:gd name="connsiteX1" fmla="*/ 485569 w 1890507"/>
              <a:gd name="connsiteY1" fmla="*/ 88373 h 3096556"/>
              <a:gd name="connsiteX2" fmla="*/ 795132 w 1890507"/>
              <a:gd name="connsiteY2" fmla="*/ 21698 h 3096556"/>
              <a:gd name="connsiteX3" fmla="*/ 861807 w 1890507"/>
              <a:gd name="connsiteY3" fmla="*/ 307448 h 3096556"/>
              <a:gd name="connsiteX4" fmla="*/ 537957 w 1890507"/>
              <a:gd name="connsiteY4" fmla="*/ 1026585 h 3096556"/>
              <a:gd name="connsiteX5" fmla="*/ 23607 w 1890507"/>
              <a:gd name="connsiteY5" fmla="*/ 2074335 h 3096556"/>
              <a:gd name="connsiteX6" fmla="*/ 128382 w 1890507"/>
              <a:gd name="connsiteY6" fmla="*/ 2479148 h 3096556"/>
              <a:gd name="connsiteX7" fmla="*/ 499857 w 1890507"/>
              <a:gd name="connsiteY7" fmla="*/ 2336273 h 3096556"/>
              <a:gd name="connsiteX8" fmla="*/ 1080882 w 1890507"/>
              <a:gd name="connsiteY8" fmla="*/ 1564748 h 3096556"/>
              <a:gd name="connsiteX9" fmla="*/ 1842882 w 1890507"/>
              <a:gd name="connsiteY9" fmla="*/ 2648 h 3096556"/>
              <a:gd name="connsiteX10" fmla="*/ 914194 w 1890507"/>
              <a:gd name="connsiteY10" fmla="*/ 1969560 h 3096556"/>
              <a:gd name="connsiteX11" fmla="*/ 1047544 w 1890507"/>
              <a:gd name="connsiteY11" fmla="*/ 2536298 h 3096556"/>
              <a:gd name="connsiteX12" fmla="*/ 1428544 w 1890507"/>
              <a:gd name="connsiteY12" fmla="*/ 2131485 h 3096556"/>
              <a:gd name="connsiteX13" fmla="*/ 1157082 w 1890507"/>
              <a:gd name="connsiteY13" fmla="*/ 3003023 h 3096556"/>
              <a:gd name="connsiteX14" fmla="*/ 918957 w 1890507"/>
              <a:gd name="connsiteY14" fmla="*/ 3045885 h 3096556"/>
              <a:gd name="connsiteX15" fmla="*/ 995157 w 1890507"/>
              <a:gd name="connsiteY15" fmla="*/ 2769660 h 3096556"/>
              <a:gd name="connsiteX16" fmla="*/ 1890507 w 1890507"/>
              <a:gd name="connsiteY16" fmla="*/ 2112435 h 3096556"/>
              <a:gd name="connsiteX0" fmla="*/ 123619 w 1890507"/>
              <a:gd name="connsiteY0" fmla="*/ 436035 h 3096556"/>
              <a:gd name="connsiteX1" fmla="*/ 485569 w 1890507"/>
              <a:gd name="connsiteY1" fmla="*/ 88373 h 3096556"/>
              <a:gd name="connsiteX2" fmla="*/ 795132 w 1890507"/>
              <a:gd name="connsiteY2" fmla="*/ 21698 h 3096556"/>
              <a:gd name="connsiteX3" fmla="*/ 861807 w 1890507"/>
              <a:gd name="connsiteY3" fmla="*/ 307448 h 3096556"/>
              <a:gd name="connsiteX4" fmla="*/ 537957 w 1890507"/>
              <a:gd name="connsiteY4" fmla="*/ 1026585 h 3096556"/>
              <a:gd name="connsiteX5" fmla="*/ 23607 w 1890507"/>
              <a:gd name="connsiteY5" fmla="*/ 2074335 h 3096556"/>
              <a:gd name="connsiteX6" fmla="*/ 128382 w 1890507"/>
              <a:gd name="connsiteY6" fmla="*/ 2479148 h 3096556"/>
              <a:gd name="connsiteX7" fmla="*/ 499857 w 1890507"/>
              <a:gd name="connsiteY7" fmla="*/ 2336273 h 3096556"/>
              <a:gd name="connsiteX8" fmla="*/ 1080882 w 1890507"/>
              <a:gd name="connsiteY8" fmla="*/ 1564748 h 3096556"/>
              <a:gd name="connsiteX9" fmla="*/ 1842882 w 1890507"/>
              <a:gd name="connsiteY9" fmla="*/ 2648 h 3096556"/>
              <a:gd name="connsiteX10" fmla="*/ 914194 w 1890507"/>
              <a:gd name="connsiteY10" fmla="*/ 1969560 h 3096556"/>
              <a:gd name="connsiteX11" fmla="*/ 1047544 w 1890507"/>
              <a:gd name="connsiteY11" fmla="*/ 2536298 h 3096556"/>
              <a:gd name="connsiteX12" fmla="*/ 1428544 w 1890507"/>
              <a:gd name="connsiteY12" fmla="*/ 2131485 h 3096556"/>
              <a:gd name="connsiteX13" fmla="*/ 1157082 w 1890507"/>
              <a:gd name="connsiteY13" fmla="*/ 3003023 h 3096556"/>
              <a:gd name="connsiteX14" fmla="*/ 918957 w 1890507"/>
              <a:gd name="connsiteY14" fmla="*/ 3045885 h 3096556"/>
              <a:gd name="connsiteX15" fmla="*/ 995157 w 1890507"/>
              <a:gd name="connsiteY15" fmla="*/ 2769660 h 3096556"/>
              <a:gd name="connsiteX16" fmla="*/ 1890507 w 1890507"/>
              <a:gd name="connsiteY16" fmla="*/ 2112435 h 3096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90507" h="3096556">
                <a:moveTo>
                  <a:pt x="123619" y="436035"/>
                </a:moveTo>
                <a:cubicBezTo>
                  <a:pt x="248634" y="296732"/>
                  <a:pt x="373650" y="157429"/>
                  <a:pt x="485569" y="88373"/>
                </a:cubicBezTo>
                <a:cubicBezTo>
                  <a:pt x="597488" y="19317"/>
                  <a:pt x="732426" y="-14814"/>
                  <a:pt x="795132" y="21698"/>
                </a:cubicBezTo>
                <a:cubicBezTo>
                  <a:pt x="857838" y="58210"/>
                  <a:pt x="904669" y="139967"/>
                  <a:pt x="861807" y="307448"/>
                </a:cubicBezTo>
                <a:cubicBezTo>
                  <a:pt x="818945" y="474929"/>
                  <a:pt x="677657" y="732104"/>
                  <a:pt x="537957" y="1026585"/>
                </a:cubicBezTo>
                <a:cubicBezTo>
                  <a:pt x="398257" y="1321066"/>
                  <a:pt x="91869" y="1832241"/>
                  <a:pt x="23607" y="2074335"/>
                </a:cubicBezTo>
                <a:cubicBezTo>
                  <a:pt x="-44655" y="2316429"/>
                  <a:pt x="49007" y="2435492"/>
                  <a:pt x="128382" y="2479148"/>
                </a:cubicBezTo>
                <a:cubicBezTo>
                  <a:pt x="207757" y="2522804"/>
                  <a:pt x="341107" y="2488673"/>
                  <a:pt x="499857" y="2336273"/>
                </a:cubicBezTo>
                <a:cubicBezTo>
                  <a:pt x="658607" y="2183873"/>
                  <a:pt x="857045" y="1953686"/>
                  <a:pt x="1080882" y="1564748"/>
                </a:cubicBezTo>
                <a:cubicBezTo>
                  <a:pt x="1304720" y="1175811"/>
                  <a:pt x="1870663" y="-64821"/>
                  <a:pt x="1842882" y="2648"/>
                </a:cubicBezTo>
                <a:cubicBezTo>
                  <a:pt x="1815101" y="70117"/>
                  <a:pt x="1046750" y="1547285"/>
                  <a:pt x="914194" y="1969560"/>
                </a:cubicBezTo>
                <a:cubicBezTo>
                  <a:pt x="781638" y="2391835"/>
                  <a:pt x="961819" y="2509311"/>
                  <a:pt x="1047544" y="2536298"/>
                </a:cubicBezTo>
                <a:cubicBezTo>
                  <a:pt x="1133269" y="2563286"/>
                  <a:pt x="1429338" y="2148948"/>
                  <a:pt x="1428544" y="2131485"/>
                </a:cubicBezTo>
                <a:cubicBezTo>
                  <a:pt x="1427750" y="2114022"/>
                  <a:pt x="1242013" y="2850623"/>
                  <a:pt x="1157082" y="3003023"/>
                </a:cubicBezTo>
                <a:cubicBezTo>
                  <a:pt x="1072151" y="3155423"/>
                  <a:pt x="945945" y="3084779"/>
                  <a:pt x="918957" y="3045885"/>
                </a:cubicBezTo>
                <a:cubicBezTo>
                  <a:pt x="891970" y="3006991"/>
                  <a:pt x="833232" y="2925235"/>
                  <a:pt x="995157" y="2769660"/>
                </a:cubicBezTo>
                <a:cubicBezTo>
                  <a:pt x="1157082" y="2614085"/>
                  <a:pt x="1523794" y="2363260"/>
                  <a:pt x="1890507" y="2112435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" name="Овал 26"/>
          <p:cNvSpPr/>
          <p:nvPr/>
        </p:nvSpPr>
        <p:spPr>
          <a:xfrm>
            <a:off x="5198458" y="2488839"/>
            <a:ext cx="78178" cy="7640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7547" y="1632336"/>
            <a:ext cx="467602" cy="894706"/>
          </a:xfrm>
          <a:prstGeom prst="rect">
            <a:avLst/>
          </a:prstGeom>
        </p:spPr>
      </p:pic>
      <p:pic>
        <p:nvPicPr>
          <p:cNvPr id="16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2" y="1701074"/>
            <a:ext cx="3526439" cy="352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04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2265 -0.03889 L 0.0414 -0.05833 L 0.05937 -0.05139 L 0.05625 -0.00833 L 0.02422 0.1125 L -0.00391 0.20695 L -0.01172 0.25833 L -0.00781 0.28889 L 0.00625 0.3 L 0.03281 0.27222 L 0.0625 0.21111 L 0.13906 -0.05972 L 0.06328 0.21227 L 0.05781 0.25695 L 0.06015 0.28472 L 0.07031 0.30695 L 0.07734 0.30417 L 0.10625 0.24861 L 0.08359 0.36945 L 0.07109 0.38889 L 0.06172 0.375 L 0.06484 0.34445 L 0.14062 0.24583 " pathEditMode="relative" rAng="0" ptsTypes="AAAAAAAAAAAAAAAAAAAAAAAA">
                                      <p:cBhvr>
                                        <p:cTn id="19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44357</TotalTime>
  <Words>560</Words>
  <Application>Microsoft Office PowerPoint</Application>
  <PresentationFormat>Произвольный</PresentationFormat>
  <Paragraphs>107</Paragraphs>
  <Slides>20</Slides>
  <Notes>3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2837</cp:revision>
  <dcterms:created xsi:type="dcterms:W3CDTF">2018-01-05T16:38:53Z</dcterms:created>
  <dcterms:modified xsi:type="dcterms:W3CDTF">2024-02-15T19:51:31Z</dcterms:modified>
</cp:coreProperties>
</file>