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836" r:id="rId3"/>
    <p:sldId id="859" r:id="rId4"/>
    <p:sldId id="837" r:id="rId5"/>
    <p:sldId id="850" r:id="rId6"/>
    <p:sldId id="854" r:id="rId7"/>
    <p:sldId id="858" r:id="rId8"/>
    <p:sldId id="855" r:id="rId9"/>
    <p:sldId id="841" r:id="rId10"/>
    <p:sldId id="851" r:id="rId11"/>
    <p:sldId id="630" r:id="rId12"/>
    <p:sldId id="853" r:id="rId13"/>
    <p:sldId id="750" r:id="rId14"/>
    <p:sldId id="770" r:id="rId15"/>
    <p:sldId id="842" r:id="rId16"/>
    <p:sldId id="856" r:id="rId17"/>
    <p:sldId id="857" r:id="rId18"/>
    <p:sldId id="485" r:id="rId19"/>
    <p:sldId id="835" r:id="rId20"/>
    <p:sldId id="8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F71CE"/>
    <a:srgbClr val="E838BA"/>
    <a:srgbClr val="322ADA"/>
    <a:srgbClr val="295FFF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28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9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6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y805ytka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6826" y="4345275"/>
            <a:ext cx="9983134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</a:rPr>
              <a:t>Мала буква ю. </a:t>
            </a:r>
            <a:r>
              <a:rPr lang="ru-RU" sz="4500" b="1" dirty="0" err="1">
                <a:solidFill>
                  <a:schemeClr val="bg1"/>
                </a:solidFill>
              </a:rPr>
              <a:t>Читання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складів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err="1">
                <a:solidFill>
                  <a:schemeClr val="bg1"/>
                </a:solidFill>
              </a:rPr>
              <a:t>слів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err="1">
                <a:solidFill>
                  <a:schemeClr val="bg1"/>
                </a:solidFill>
              </a:rPr>
              <a:t>речень</a:t>
            </a:r>
            <a:r>
              <a:rPr lang="ru-RU" sz="4500" b="1" dirty="0">
                <a:solidFill>
                  <a:schemeClr val="bg1"/>
                </a:solidFill>
              </a:rPr>
              <a:t> і тексту з </a:t>
            </a:r>
            <a:r>
              <a:rPr lang="ru-RU" sz="4500" b="1" dirty="0" err="1">
                <a:solidFill>
                  <a:schemeClr val="bg1"/>
                </a:solidFill>
              </a:rPr>
              <a:t>вивченими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літерами</a:t>
            </a:r>
            <a:endParaRPr lang="uk-UA" sz="45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293" y="979542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Картинки про букву Ю детям — учим русский алфа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6" y="780556"/>
            <a:ext cx="3063722" cy="329568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80160" y="468606"/>
            <a:ext cx="9646919" cy="7429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 smtClean="0">
                <a:solidFill>
                  <a:schemeClr val="bg1"/>
                </a:solidFill>
              </a:rPr>
              <a:t>вірш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Ігоря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Січовика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1589" y="1463053"/>
            <a:ext cx="5038088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Юра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рибку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упіймав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</a:p>
          <a:p>
            <a:pPr fontAlgn="base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Гриць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картоплі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накопав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</a:p>
          <a:p>
            <a:pPr fontAlgn="base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Петрик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кринички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витягнув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водички.</a:t>
            </a:r>
          </a:p>
          <a:p>
            <a:pPr fontAlgn="base"/>
            <a:r>
              <a:rPr lang="ru-RU" sz="3600" b="1" dirty="0" smtClean="0">
                <a:solidFill>
                  <a:srgbClr val="002060"/>
                </a:solidFill>
              </a:rPr>
              <a:t>А </a:t>
            </a:r>
            <a:r>
              <a:rPr lang="ru-RU" sz="3600" b="1" dirty="0" err="1">
                <a:solidFill>
                  <a:srgbClr val="002060"/>
                </a:solidFill>
              </a:rPr>
              <a:t>маленька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Юля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принесла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цибулі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</a:p>
          <a:p>
            <a:pPr fontAlgn="base"/>
            <a:r>
              <a:rPr lang="ru-RU" sz="3600" b="1" dirty="0" err="1" smtClean="0">
                <a:solidFill>
                  <a:srgbClr val="002060"/>
                </a:solidFill>
              </a:rPr>
              <a:t>кропу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і петрушки </a:t>
            </a:r>
            <a:r>
              <a:rPr lang="ru-RU" sz="3600" b="1" dirty="0" smtClean="0">
                <a:solidFill>
                  <a:srgbClr val="002060"/>
                </a:solidFill>
              </a:rPr>
              <a:t>— </a:t>
            </a:r>
          </a:p>
          <a:p>
            <a:pPr fontAlgn="base"/>
            <a:r>
              <a:rPr lang="ru-RU" sz="3600" b="1" dirty="0" err="1" smtClean="0">
                <a:solidFill>
                  <a:srgbClr val="002060"/>
                </a:solidFill>
              </a:rPr>
              <a:t>зварить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мама юшки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92016" y="1463053"/>
            <a:ext cx="4789394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Чим займались діти у вірші? </a:t>
            </a:r>
          </a:p>
          <a:p>
            <a:pPr algn="ctr" eaLnBrk="1" hangingPunct="1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чого вони виконували ці дії?</a:t>
            </a:r>
          </a:p>
          <a:p>
            <a:pPr algn="ctr" eaLnBrk="1" hangingPunct="1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 стоїть буква Ю в словах </a:t>
            </a:r>
            <a:r>
              <a:rPr lang="uk-UA" alt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Юра, Юля, юшка? 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Які звуки вимовляєш у першому складі цих слів?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Конкурс «Город на підвіконні» – Старокостянтинівський ЗДО №1 &quot;Теремо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16" y="3929968"/>
            <a:ext cx="2228850" cy="2057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66" y="3929968"/>
            <a:ext cx="2346844" cy="2057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2692" y="548616"/>
            <a:ext cx="8756193" cy="7658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6" y="966861"/>
            <a:ext cx="2017184" cy="212594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26100" t="40742" r="47188" b="48617"/>
          <a:stretch/>
        </p:blipFill>
        <p:spPr>
          <a:xfrm>
            <a:off x="1315296" y="1434682"/>
            <a:ext cx="6262794" cy="14031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75216" y="2991713"/>
            <a:ext cx="8297334" cy="1323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AFF0"/>
                </a:solidFill>
              </a:rPr>
              <a:t>лю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ди</a:t>
            </a:r>
            <a:r>
              <a:rPr lang="ru-RU" sz="4000" b="1" dirty="0">
                <a:solidFill>
                  <a:srgbClr val="000000"/>
                </a:solidFill>
              </a:rPr>
              <a:t>     </a:t>
            </a:r>
            <a:r>
              <a:rPr lang="ru-RU" sz="4000" b="1" dirty="0" smtClean="0">
                <a:solidFill>
                  <a:srgbClr val="00AFF0"/>
                </a:solidFill>
              </a:rPr>
              <a:t>рю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кзак</a:t>
            </a:r>
            <a:r>
              <a:rPr lang="ru-RU" sz="4000" b="1" dirty="0" smtClean="0">
                <a:solidFill>
                  <a:srgbClr val="000000"/>
                </a:solidFill>
              </a:rPr>
              <a:t>       </a:t>
            </a:r>
            <a:r>
              <a:rPr lang="ru-RU" sz="4000" b="1" dirty="0" smtClean="0">
                <a:solidFill>
                  <a:srgbClr val="00AFF0"/>
                </a:solidFill>
              </a:rPr>
              <a:t>ню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rgbClr val="000000"/>
                </a:solidFill>
              </a:rPr>
              <a:t>         </a:t>
            </a:r>
            <a:r>
              <a:rPr lang="ru-RU" sz="4000" b="1" dirty="0" smtClean="0">
                <a:solidFill>
                  <a:srgbClr val="00AFF0"/>
                </a:solidFill>
              </a:rPr>
              <a:t>тю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льпан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 err="1">
                <a:solidFill>
                  <a:srgbClr val="00AFF0"/>
                </a:solidFill>
              </a:rPr>
              <a:t>лю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бов</a:t>
            </a:r>
            <a:r>
              <a:rPr lang="ru-RU" sz="4000" b="1" dirty="0">
                <a:solidFill>
                  <a:srgbClr val="000000"/>
                </a:solidFill>
              </a:rPr>
              <a:t>   </a:t>
            </a:r>
            <a:r>
              <a:rPr lang="ru-RU" sz="4000" b="1" dirty="0" smtClean="0">
                <a:solidFill>
                  <a:srgbClr val="00AFF0"/>
                </a:solidFill>
              </a:rPr>
              <a:t>р</a:t>
            </a:r>
            <a:r>
              <a:rPr lang="uk-UA" sz="4000" b="1" dirty="0">
                <a:solidFill>
                  <a:srgbClr val="00AFF0"/>
                </a:solidFill>
              </a:rPr>
              <a:t>ю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мсати</a:t>
            </a:r>
            <a:r>
              <a:rPr lang="ru-RU" sz="4000" b="1" dirty="0">
                <a:solidFill>
                  <a:srgbClr val="000000"/>
                </a:solidFill>
              </a:rPr>
              <a:t>    </a:t>
            </a:r>
            <a:r>
              <a:rPr lang="ru-RU" sz="4000" b="1" dirty="0" err="1" smtClean="0">
                <a:solidFill>
                  <a:srgbClr val="00AFF0"/>
                </a:solidFill>
              </a:rPr>
              <a:t>ню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хати</a:t>
            </a:r>
            <a:r>
              <a:rPr lang="ru-RU" sz="4000" b="1" dirty="0" smtClean="0">
                <a:solidFill>
                  <a:srgbClr val="000000"/>
                </a:solidFill>
              </a:rPr>
              <a:t>   </a:t>
            </a:r>
            <a:r>
              <a:rPr lang="ru-RU" sz="4000" b="1" dirty="0" smtClean="0">
                <a:solidFill>
                  <a:srgbClr val="00AFF0"/>
                </a:solidFill>
              </a:rPr>
              <a:t>тю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лень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3191" y="3709153"/>
            <a:ext cx="2377440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AFF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о </a:t>
            </a:r>
            <a:r>
              <a:rPr lang="ru-RU" sz="3600" b="1" dirty="0" smtClean="0">
                <a:solidFill>
                  <a:srgbClr val="00AFF0"/>
                </a:solidFill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AFF0"/>
                </a:solidFill>
              </a:rPr>
              <a:t> =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158807" y="3663433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143191" y="3024127"/>
            <a:ext cx="2377440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AFF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о </a:t>
            </a:r>
            <a:r>
              <a:rPr lang="ru-RU" sz="3600" b="1" dirty="0" smtClean="0">
                <a:solidFill>
                  <a:srgbClr val="00B0F0"/>
                </a:solidFill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00AFF0"/>
                </a:solidFill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AFF0"/>
                </a:solidFill>
              </a:rPr>
              <a:t> </a:t>
            </a:r>
            <a:r>
              <a:rPr lang="ru-RU" sz="3600" b="1" dirty="0">
                <a:solidFill>
                  <a:srgbClr val="00AFF0"/>
                </a:solidFill>
              </a:rPr>
              <a:t>–</a:t>
            </a:r>
            <a:endParaRPr lang="ru-RU" sz="3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329179" y="2988815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0002110" y="1757182"/>
            <a:ext cx="1175621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800" b="1" dirty="0" smtClean="0">
                <a:solidFill>
                  <a:srgbClr val="FF0000"/>
                </a:solidFill>
              </a:rPr>
              <a:t>[</a:t>
            </a:r>
            <a:r>
              <a:rPr lang="uk-UA" altLang="ru-RU" sz="4800" b="1" dirty="0" smtClean="0">
                <a:solidFill>
                  <a:srgbClr val="FF0000"/>
                </a:solidFill>
              </a:rPr>
              <a:t>у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]</a:t>
            </a:r>
            <a:endParaRPr lang="ru-RU" alt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5215" y="4371319"/>
            <a:ext cx="7040034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Пригадай, які букви позначають </a:t>
            </a:r>
            <a:r>
              <a:rPr lang="uk-UA" altLang="ru-RU" sz="2800" b="1" dirty="0" err="1" smtClean="0">
                <a:solidFill>
                  <a:schemeClr val="bg1"/>
                </a:solidFill>
              </a:rPr>
              <a:t>м’кість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 попереднього приголосного?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Картинки буква Ю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07" y="1422054"/>
            <a:ext cx="1816525" cy="150125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51928" y="5439726"/>
            <a:ext cx="6563321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Визнач, до якого слова в </a:t>
            </a:r>
            <a:r>
              <a:rPr lang="uk-UA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кожному рядку побудовано звукову схему</a:t>
            </a:r>
            <a:r>
              <a:rPr lang="uk-UA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875304" y="4617540"/>
            <a:ext cx="1714463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 smtClean="0">
                <a:solidFill>
                  <a:srgbClr val="FF0000"/>
                </a:solidFill>
              </a:rPr>
              <a:t>Ь і я ю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98296" y="503283"/>
            <a:ext cx="8732066" cy="8340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Що</a:t>
            </a:r>
            <a:r>
              <a:rPr lang="ru-RU" sz="4000" b="1" dirty="0" smtClean="0">
                <a:solidFill>
                  <a:schemeClr val="bg1"/>
                </a:solidFill>
              </a:rPr>
              <a:t> я знаю про верблюда?»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5969" y="1508957"/>
            <a:ext cx="6084911" cy="29487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uk-UA" sz="2400" b="1" dirty="0"/>
              <a:t>Чи </a:t>
            </a:r>
            <a:r>
              <a:rPr lang="uk-UA" sz="2400" b="1" dirty="0" smtClean="0"/>
              <a:t>довелося тобі бачити  </a:t>
            </a:r>
            <a:r>
              <a:rPr lang="uk-UA" sz="2400" b="1" dirty="0"/>
              <a:t>живого верблюда? </a:t>
            </a:r>
            <a:r>
              <a:rPr lang="uk-UA" sz="2400" b="1" dirty="0" smtClean="0"/>
              <a:t>Де </a:t>
            </a:r>
            <a:r>
              <a:rPr lang="uk-UA" sz="2400" b="1" dirty="0"/>
              <a:t>саме?</a:t>
            </a:r>
          </a:p>
          <a:p>
            <a:pPr marL="446088" indent="-446088">
              <a:buAutoNum type="arabicPeriod"/>
            </a:pPr>
            <a:r>
              <a:rPr lang="uk-UA" sz="2400" b="1" dirty="0"/>
              <a:t>Що </a:t>
            </a:r>
            <a:r>
              <a:rPr lang="uk-UA" sz="2400" b="1" dirty="0" smtClean="0"/>
              <a:t>тобі </a:t>
            </a:r>
            <a:r>
              <a:rPr lang="uk-UA" sz="2400" b="1" dirty="0"/>
              <a:t>відомо про верблюдів?</a:t>
            </a:r>
          </a:p>
          <a:p>
            <a:pPr marL="446088" indent="-446088">
              <a:buAutoNum type="arabicPeriod"/>
            </a:pPr>
            <a:r>
              <a:rPr lang="uk-UA" sz="2400" b="1" dirty="0"/>
              <a:t>Чи </a:t>
            </a:r>
            <a:r>
              <a:rPr lang="uk-UA" sz="2400" b="1" dirty="0" smtClean="0"/>
              <a:t>знаєш, </a:t>
            </a:r>
            <a:r>
              <a:rPr lang="uk-UA" sz="2400" b="1" dirty="0"/>
              <a:t>де верблюди живуть?</a:t>
            </a:r>
          </a:p>
          <a:p>
            <a:pPr marL="446088" indent="-446088">
              <a:buAutoNum type="arabicPeriod"/>
            </a:pPr>
            <a:r>
              <a:rPr lang="uk-UA" sz="2400" b="1" dirty="0" smtClean="0"/>
              <a:t>Як </a:t>
            </a:r>
            <a:r>
              <a:rPr lang="uk-UA" sz="2400" b="1" dirty="0"/>
              <a:t>довго верблюди можуть обходитись без води </a:t>
            </a:r>
            <a:r>
              <a:rPr lang="uk-UA" sz="2400" b="1" dirty="0" smtClean="0"/>
              <a:t>та </a:t>
            </a:r>
            <a:r>
              <a:rPr lang="uk-UA" sz="2400" b="1" dirty="0"/>
              <a:t>їжі?  </a:t>
            </a:r>
            <a:endParaRPr lang="uk-UA" sz="2400" b="1" dirty="0" smtClean="0"/>
          </a:p>
          <a:p>
            <a:pPr marL="446088" indent="-446088">
              <a:buFontTx/>
              <a:buAutoNum type="arabicPeriod"/>
            </a:pPr>
            <a:r>
              <a:rPr lang="uk-UA" sz="2400" b="1" dirty="0"/>
              <a:t>Чому на спині в них горби?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878" b="7418"/>
          <a:stretch/>
        </p:blipFill>
        <p:spPr>
          <a:xfrm>
            <a:off x="7286051" y="1508956"/>
            <a:ext cx="3659738" cy="283444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55969" y="4616808"/>
            <a:ext cx="998982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11963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Верблюд –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велика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жуйна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тварина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одно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двогорба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Живе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пустелях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та сухих степах.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відзначається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надзвичайною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витривалістю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Верблюди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здатні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виживати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без води до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двох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тижнів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а без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їжі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місяця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горбах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розміщено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жир,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тварина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використовує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" 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голодні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часи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дитинчат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верблюдів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горбів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тому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жир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накопичується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коли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тварина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починає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вживати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тверду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їжу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86865" y="445745"/>
            <a:ext cx="8756193" cy="708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790" y="1321695"/>
            <a:ext cx="1101852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Дідусь Юхим подарував Юркові книжку про верблюдів. Вона була з яскравими малюнками і дуже цікава. Юрась захопився книжкою. Навіть про іграшки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забув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Із книжки він дізнався, де живуть верблюди. Чому на спині в них горби. Як довго верблюди можуть обходитись без води і їжі.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Юрко захотів побувати в пустелі і побачити живого верблюда.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— У пустелю потрапити складно, — сказав дідусь. — А в     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 зоопарк підемо. Там побачиш справжнього верблюда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81210" y="2348865"/>
            <a:ext cx="15430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9610" y="2809875"/>
            <a:ext cx="3596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22455" y="1927295"/>
            <a:ext cx="6944655" cy="35092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/>
              <a:t>Які слова в </a:t>
            </a:r>
            <a:r>
              <a:rPr lang="ru-RU" sz="2400" b="1" dirty="0" err="1"/>
              <a:t>тексті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зрозумілі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/>
              <a:t>Як звали хлопчика і </a:t>
            </a:r>
            <a:r>
              <a:rPr lang="ru-RU" sz="2400" b="1" dirty="0" err="1"/>
              <a:t>дідуся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подарував</a:t>
            </a:r>
            <a:r>
              <a:rPr lang="ru-RU" sz="2400" b="1" dirty="0"/>
              <a:t> </a:t>
            </a:r>
            <a:r>
              <a:rPr lang="ru-RU" sz="2400" b="1" dirty="0" err="1"/>
              <a:t>дідусь</a:t>
            </a:r>
            <a:r>
              <a:rPr lang="ru-RU" sz="2400" b="1" dirty="0"/>
              <a:t> </a:t>
            </a:r>
            <a:r>
              <a:rPr lang="ru-RU" sz="2400" b="1" dirty="0" err="1"/>
              <a:t>Юркові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була</a:t>
            </a:r>
            <a:r>
              <a:rPr lang="ru-RU" sz="2400" b="1" dirty="0"/>
              <a:t> книжка?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дізнався</a:t>
            </a:r>
            <a:r>
              <a:rPr lang="ru-RU" sz="2400" b="1" dirty="0"/>
              <a:t> Юрко з книжки про </a:t>
            </a:r>
            <a:r>
              <a:rPr lang="ru-RU" sz="2400" b="1" dirty="0" err="1"/>
              <a:t>верблюдів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/>
              <a:t>Де </a:t>
            </a:r>
            <a:r>
              <a:rPr lang="ru-RU" sz="2400" b="1" dirty="0" err="1"/>
              <a:t>захотілося</a:t>
            </a:r>
            <a:r>
              <a:rPr lang="ru-RU" sz="2400" b="1" dirty="0"/>
              <a:t> </a:t>
            </a:r>
            <a:r>
              <a:rPr lang="ru-RU" sz="2400" b="1" dirty="0" err="1"/>
              <a:t>хлопчикові</a:t>
            </a:r>
            <a:r>
              <a:rPr lang="ru-RU" sz="2400" b="1" dirty="0"/>
              <a:t> </a:t>
            </a:r>
            <a:r>
              <a:rPr lang="ru-RU" sz="2400" b="1" dirty="0" err="1"/>
              <a:t>побувати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пообіцяв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</a:t>
            </a:r>
            <a:r>
              <a:rPr lang="ru-RU" sz="2400" b="1" dirty="0" err="1"/>
              <a:t>дідусь</a:t>
            </a:r>
            <a:r>
              <a:rPr lang="ru-RU" sz="2400" b="1" dirty="0"/>
              <a:t>?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1927295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4739951" y="3371110"/>
            <a:ext cx="1866589" cy="71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5072" y="491853"/>
            <a:ext cx="8732066" cy="1024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Багатозначне</a:t>
            </a:r>
            <a:r>
              <a:rPr lang="ru-RU" sz="4000" b="1" dirty="0" smtClean="0">
                <a:solidFill>
                  <a:schemeClr val="bg1"/>
                </a:solidFill>
              </a:rPr>
              <a:t>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1" name="AutoShape 8" descr="Горох - векторные изображения, Горох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10" descr="Горіх Stock Vectors, Royalty Free Горіх Illustrations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95561" y="3571316"/>
            <a:ext cx="341842" cy="1078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6412" y="3585870"/>
            <a:ext cx="308565" cy="2869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75228" y="3658184"/>
            <a:ext cx="341842" cy="1078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95561" y="3779462"/>
            <a:ext cx="341842" cy="1078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144804" y="3658184"/>
            <a:ext cx="341842" cy="1078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b="18563"/>
          <a:stretch/>
        </p:blipFill>
        <p:spPr>
          <a:xfrm>
            <a:off x="4530359" y="1679630"/>
            <a:ext cx="2419396" cy="156770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1987" t="5510" r="34544" b="5510"/>
          <a:stretch/>
        </p:blipFill>
        <p:spPr>
          <a:xfrm>
            <a:off x="1804734" y="1683758"/>
            <a:ext cx="1212786" cy="2378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23" y="1713919"/>
            <a:ext cx="1984715" cy="19442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17030" r="11524" b="22457"/>
          <a:stretch/>
        </p:blipFill>
        <p:spPr>
          <a:xfrm>
            <a:off x="6606540" y="4234172"/>
            <a:ext cx="4466955" cy="18953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4" y="4184215"/>
            <a:ext cx="3338515" cy="19952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80171" y="4233116"/>
            <a:ext cx="1714463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 smtClean="0">
                <a:solidFill>
                  <a:srgbClr val="0070C0"/>
                </a:solidFill>
              </a:rPr>
              <a:t>кл</a:t>
            </a:r>
            <a:r>
              <a:rPr lang="uk-UA" altLang="ru-RU" sz="4000" b="1" dirty="0" smtClean="0">
                <a:solidFill>
                  <a:srgbClr val="FF0000"/>
                </a:solidFill>
              </a:rPr>
              <a:t>ю</a:t>
            </a:r>
            <a:r>
              <a:rPr lang="uk-UA" altLang="ru-RU" sz="4000" b="1" dirty="0" smtClean="0">
                <a:solidFill>
                  <a:srgbClr val="0070C0"/>
                </a:solidFill>
              </a:rPr>
              <a:t>ч</a:t>
            </a:r>
            <a:endParaRPr lang="ru-RU" alt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42" grpId="0" animBg="1"/>
      <p:bldP spid="47" grpId="0" animBg="1"/>
      <p:bldP spid="48" grpId="0" animBg="1"/>
      <p:bldP spid="5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1. Навчання грамоти\1 УРОКИ 2023\2 Письмо\6 Блок я ц ю є ї ф щ дз дж апостроф\076 - Написання малої букви ю, складів, слів і речень з вивченими буквами\2024-02-16_235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81" y="1399427"/>
            <a:ext cx="8341520" cy="38812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1460052"/>
            <a:ext cx="5200650" cy="8915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Назви малюнки. Побудуй звукові схеми цих слів.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050" y="4124020"/>
            <a:ext cx="2518352" cy="11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малу букву «ю» і слово з нею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клас\1. Навчання грамоти\1 УРОКИ 2023\2 Письмо\6 Блок я ц ю є ї ф щ дз дж апостроф\076 - Написання малої букви ю, складів, слів і речень з вивченими буквами\2024-02-16_235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31" y="2235989"/>
            <a:ext cx="7254364" cy="21293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79858" y="2200226"/>
            <a:ext cx="509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23840" y="2158393"/>
            <a:ext cx="97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юю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87354" y="2180078"/>
            <a:ext cx="345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905432" y="2181159"/>
            <a:ext cx="595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693" y="1312430"/>
            <a:ext cx="2943762" cy="359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634990" y="1414533"/>
            <a:ext cx="4998795" cy="69425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Встав у слова пропущені букви.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З’єднай речення зі світлинами.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6883" y="1324904"/>
            <a:ext cx="6710761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Знайди слова, які «заховались» у кожному ряду букв, і обведи їх.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8536" y="1324903"/>
            <a:ext cx="6702859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71943" y="2702330"/>
            <a:ext cx="1040067" cy="4541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282880" y="2627656"/>
            <a:ext cx="3009710" cy="52882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371943" y="2664993"/>
            <a:ext cx="3252132" cy="44729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134387" y="2770434"/>
            <a:ext cx="1047903" cy="26441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1 клас\1. Навчання грамоти\1 УРОКИ 2023\2 Письмо\6 Блок я ц ю є ї ф щ дз дж апостроф\076 - Написання малої букви ю, складів, слів і речень з вивченими буквами\2024-02-17_0004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7" y="2225946"/>
            <a:ext cx="7309732" cy="21556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071244" y="3084145"/>
            <a:ext cx="2724146" cy="5029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34482" y="2396184"/>
            <a:ext cx="2716773" cy="5029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58338" y="2399645"/>
            <a:ext cx="1903413" cy="5029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45857" y="3087084"/>
            <a:ext cx="1864187" cy="5029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31329" y="3772798"/>
            <a:ext cx="3119926" cy="5029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23347" y="3692788"/>
            <a:ext cx="2338404" cy="5830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D:\1 клас\1. Навчання грамоти\1 УРОКИ 2023\2 Письмо\6 Блок я ц ю є ї ф щ дз дж апостроф\076 - Написання малої букви ю, складів, слів і речень з вивченими буквами\2024-02-17_0008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7" y="2215500"/>
            <a:ext cx="7309732" cy="32487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50" grpId="0"/>
      <p:bldP spid="25" grpId="0" animBg="1"/>
      <p:bldP spid="11" grpId="0" animBg="1"/>
      <p:bldP spid="30" grpId="0" animBg="1"/>
      <p:bldP spid="3" grpId="0" animBg="1"/>
      <p:bldP spid="28" grpId="0" animBg="1"/>
      <p:bldP spid="31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4726" y="583532"/>
            <a:ext cx="8755124" cy="982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3240" y="1726273"/>
            <a:ext cx="579501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Пригадай, </a:t>
            </a:r>
            <a:r>
              <a:rPr lang="uk-UA" sz="2400" b="1" dirty="0">
                <a:solidFill>
                  <a:srgbClr val="FFFF00"/>
                </a:solidFill>
              </a:rPr>
              <a:t>яку букву вивчали на уроці.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Який звук вона </a:t>
            </a:r>
            <a:r>
              <a:rPr lang="uk-UA" sz="2400" b="1" dirty="0" smtClean="0">
                <a:solidFill>
                  <a:srgbClr val="FFFF00"/>
                </a:solidFill>
              </a:rPr>
              <a:t>позначає?</a:t>
            </a:r>
            <a:endParaRPr lang="uk-UA" sz="2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Коли буква ю позначає два звуки?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Які букви позначають м’якість попереднього приголосного?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12335"/>
            <a:ext cx="2913250" cy="3514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1912335"/>
            <a:ext cx="2773126" cy="3478673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55936" y="5238780"/>
            <a:ext cx="909375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2060"/>
                </a:solidFill>
              </a:rPr>
              <a:t>[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а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]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42281" y="5238778"/>
            <a:ext cx="909375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2060"/>
                </a:solidFill>
              </a:rPr>
              <a:t>[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]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70564" y="5216633"/>
            <a:ext cx="1256818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2060"/>
                </a:solidFill>
              </a:rPr>
              <a:t>[</a:t>
            </a:r>
            <a:r>
              <a:rPr lang="uk-UA" altLang="ru-RU" sz="4000" b="1" dirty="0" err="1" smtClean="0">
                <a:solidFill>
                  <a:srgbClr val="002060"/>
                </a:solidFill>
              </a:rPr>
              <a:t>й</a:t>
            </a:r>
            <a:r>
              <a:rPr lang="uk-UA" altLang="ru-RU" sz="4000" b="1" dirty="0" err="1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]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87149" y="5238779"/>
            <a:ext cx="1256818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2060"/>
                </a:solidFill>
              </a:rPr>
              <a:t>[</a:t>
            </a:r>
            <a:r>
              <a:rPr lang="uk-UA" altLang="ru-RU" sz="4000" b="1" dirty="0" err="1" smtClean="0">
                <a:solidFill>
                  <a:srgbClr val="C00000"/>
                </a:solidFill>
              </a:rPr>
              <a:t>йа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]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35295" y="4407783"/>
            <a:ext cx="703707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 smtClean="0">
                <a:solidFill>
                  <a:srgbClr val="FF0000"/>
                </a:solidFill>
              </a:rPr>
              <a:t>я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18710" y="4407783"/>
            <a:ext cx="703707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 smtClean="0">
                <a:solidFill>
                  <a:srgbClr val="FF0000"/>
                </a:solidFill>
              </a:rPr>
              <a:t>ю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92429" y="3550258"/>
            <a:ext cx="1965821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ь і ю я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60760" y="407564"/>
            <a:ext cx="8811364" cy="932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earningapps.org/qrcode.php?id=py805ytka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24" y="2136710"/>
            <a:ext cx="1313608" cy="13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6" y="1516781"/>
            <a:ext cx="3947146" cy="4598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0485" y="1619651"/>
            <a:ext cx="632263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Добрий день!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Сіли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рівно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озирнулись</a:t>
            </a:r>
            <a:r>
              <a:rPr lang="ru-RU" sz="3600" b="1" dirty="0">
                <a:solidFill>
                  <a:schemeClr val="bg1"/>
                </a:solidFill>
              </a:rPr>
              <a:t>,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Один одному </a:t>
            </a:r>
            <a:r>
              <a:rPr lang="ru-RU" sz="36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Якщо</a:t>
            </a:r>
            <a:r>
              <a:rPr lang="ru-RU" sz="3600" b="1" dirty="0">
                <a:solidFill>
                  <a:schemeClr val="bg1"/>
                </a:solidFill>
              </a:rPr>
              <a:t> добре </a:t>
            </a:r>
            <a:r>
              <a:rPr lang="ru-RU" sz="3600" b="1" dirty="0" err="1">
                <a:solidFill>
                  <a:schemeClr val="bg1"/>
                </a:solidFill>
              </a:rPr>
              <a:t>працювати</a:t>
            </a:r>
            <a:r>
              <a:rPr lang="ru-RU" sz="3600" b="1" dirty="0">
                <a:solidFill>
                  <a:schemeClr val="bg1"/>
                </a:solidFill>
              </a:rPr>
              <a:t> –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Вийдуть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гарні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результати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Тож</a:t>
            </a:r>
            <a:r>
              <a:rPr lang="ru-RU" sz="3600" b="1" dirty="0">
                <a:solidFill>
                  <a:schemeClr val="bg1"/>
                </a:solidFill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</a:rPr>
              <a:t>гаємо</a:t>
            </a:r>
            <a:r>
              <a:rPr lang="ru-RU" sz="3600" b="1" dirty="0">
                <a:solidFill>
                  <a:schemeClr val="bg1"/>
                </a:solidFill>
              </a:rPr>
              <a:t> ми час,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Бо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знання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чекають</a:t>
            </a:r>
            <a:r>
              <a:rPr lang="ru-RU" sz="3600" b="1" dirty="0">
                <a:solidFill>
                  <a:schemeClr val="bg1"/>
                </a:solidFill>
              </a:rPr>
              <a:t> нас!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>
                <a:solidFill>
                  <a:schemeClr val="bg1"/>
                </a:solidFill>
              </a:rPr>
              <a:t> «Який ти зараз?»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Картинки до тестів\Емоції Смайли\2024-02-18_12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2" y="1428749"/>
            <a:ext cx="5206428" cy="51990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5307" y="1571861"/>
            <a:ext cx="4038954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котика, що відображає твій настрій на кінець уроку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7"/>
            <a:ext cx="8732066" cy="767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«Який ти сьогодні?»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Картинки до тестів\Емоції Смайли\2024-02-18_12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2" y="1428749"/>
            <a:ext cx="5206428" cy="51990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5307" y="1571861"/>
            <a:ext cx="4038954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котика, що відображає твій настрій на початку уроку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6" y="536965"/>
            <a:ext cx="8732066" cy="85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564" y="2100984"/>
            <a:ext cx="4777740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Широким, плоским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рівненьким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Ми можемо язик зробить.</a:t>
            </a: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Таким, як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млинець смачненький, </a:t>
            </a: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на тарілочці лежить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(посміхнись, трохи відкрий рот і поклади широкий язик на нижню губу)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9050" y="1460146"/>
            <a:ext cx="2784768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«Млинці»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блины масленица праздник GIF - Pancake - Discover &amp;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4" y="4632753"/>
            <a:ext cx="2857500" cy="1600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60619" y="2103396"/>
            <a:ext cx="3754519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Губи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витягни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«трубочкою» вперед, як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вимовляння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зву­ка [у]. Губи 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зімкнені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Утримуй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губи в такому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положенні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5—10 секунд.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95443" y="1460146"/>
            <a:ext cx="2784768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«Слоник»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Стих Слоник читать для детей онлайн из коллекции про животных ~ Skazki.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33" y="4354569"/>
            <a:ext cx="2162657" cy="227934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Идеи на тему «Зубки» (65) в 2021 г | зубы, стоматология, зубная фе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 bwMode="auto">
          <a:xfrm>
            <a:off x="9251399" y="4354569"/>
            <a:ext cx="2178835" cy="198860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38260" y="2100983"/>
            <a:ext cx="2862268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Посміхнися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покажи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відкрий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рот 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кінчиком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язика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почисти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нижні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верхні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зсередини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03919" y="1460146"/>
            <a:ext cx="3118679" cy="562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«Чистимо зубки»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0110" y="571476"/>
            <a:ext cx="10241279" cy="777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Прочитай склади. З'єднай їх з відповідними малюнками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265497" y="1769426"/>
            <a:ext cx="1008185" cy="785446"/>
            <a:chOff x="2944960" y="1705611"/>
            <a:chExt cx="1008185" cy="7854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1705611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/>
                <a:t>це</a:t>
              </a:r>
              <a:endParaRPr lang="ru-RU" sz="40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08728" y="1769426"/>
            <a:ext cx="1008185" cy="785446"/>
            <a:chOff x="2944960" y="1705611"/>
            <a:chExt cx="1008185" cy="78544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0" y="1705611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/>
                <a:t>цу</a:t>
              </a:r>
              <a:endParaRPr lang="ru-RU" sz="40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68881" y="1772378"/>
            <a:ext cx="1008185" cy="785446"/>
            <a:chOff x="2944960" y="1705611"/>
            <a:chExt cx="1008185" cy="78544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1705611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/>
                <a:t>цо</a:t>
              </a:r>
              <a:endParaRPr lang="ru-RU" sz="4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012890" y="1772378"/>
            <a:ext cx="1008185" cy="785446"/>
            <a:chOff x="2944960" y="1705611"/>
            <a:chExt cx="1008185" cy="78544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rgbClr val="EF71CE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71800" y="1705611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/>
                <a:t>ці</a:t>
              </a:r>
              <a:endParaRPr lang="ru-RU" sz="40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751959" y="1742324"/>
            <a:ext cx="1008185" cy="812548"/>
            <a:chOff x="2944960" y="1678509"/>
            <a:chExt cx="1008185" cy="81254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88856" y="1678509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/>
                <a:t>ци</a:t>
              </a:r>
              <a:endParaRPr lang="ru-RU" sz="40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510420" y="1755041"/>
            <a:ext cx="1021604" cy="799831"/>
            <a:chOff x="2944960" y="1691226"/>
            <a:chExt cx="1021604" cy="799831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44960" y="1705611"/>
              <a:ext cx="1008185" cy="78544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12057" y="1691226"/>
              <a:ext cx="954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err="1"/>
                <a:t>ца</a:t>
              </a:r>
              <a:endParaRPr lang="ru-RU" sz="4000" b="1" dirty="0"/>
            </a:p>
          </p:txBody>
        </p:sp>
      </p:grpSp>
      <p:pic>
        <p:nvPicPr>
          <p:cNvPr id="6" name="Picture 2" descr="Червона облицювальна цегла: опис, розміри (250х85х65 мм і т.д) + фото  будинків і їх фасадів » Строительство в Украи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7" b="11290"/>
          <a:stretch/>
        </p:blipFill>
        <p:spPr bwMode="auto">
          <a:xfrm>
            <a:off x="1917771" y="3918737"/>
            <a:ext cx="1748662" cy="19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81" y="3901870"/>
            <a:ext cx="2010017" cy="18064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9780" r="10833"/>
          <a:stretch/>
        </p:blipFill>
        <p:spPr>
          <a:xfrm>
            <a:off x="155575" y="3776727"/>
            <a:ext cx="1762196" cy="2219747"/>
          </a:xfrm>
          <a:prstGeom prst="rect">
            <a:avLst/>
          </a:prstGeom>
        </p:spPr>
      </p:pic>
      <p:pic>
        <p:nvPicPr>
          <p:cNvPr id="16" name="Picture 6" descr="Козел рисунок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228" y="3508182"/>
            <a:ext cx="2593845" cy="25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деи на тему «Муха-цокотуха» (80) | иллюстрации, сказки, рисун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63" y="3918737"/>
            <a:ext cx="1610558" cy="19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ель рисунок - 44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97" y="3934938"/>
            <a:ext cx="2170837" cy="19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>
            <a:off x="3618781" y="2649654"/>
            <a:ext cx="1005009" cy="125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772973" y="2649654"/>
            <a:ext cx="1744012" cy="1670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554480" y="2669110"/>
            <a:ext cx="3718628" cy="1571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057846" y="2723789"/>
            <a:ext cx="2406194" cy="1402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37419" y="2646702"/>
            <a:ext cx="1271309" cy="1272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014512" y="2646702"/>
            <a:ext cx="1758463" cy="1272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Послухай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658" y="1533917"/>
            <a:ext cx="4526425" cy="2485787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В школі я </a:t>
            </a:r>
            <a:r>
              <a:rPr lang="uk-UA" sz="2800" b="1" dirty="0"/>
              <a:t>пишу, читаю,</a:t>
            </a:r>
            <a:r>
              <a:rPr lang="uk-UA" sz="2800" dirty="0"/>
              <a:t> </a:t>
            </a:r>
            <a:endParaRPr lang="uk-UA" sz="2800" dirty="0" smtClean="0"/>
          </a:p>
          <a:p>
            <a:r>
              <a:rPr lang="uk-UA" sz="2800" dirty="0" smtClean="0"/>
              <a:t>І </a:t>
            </a:r>
            <a:r>
              <a:rPr lang="uk-UA" sz="2800" b="1" dirty="0"/>
              <a:t>рахую,</a:t>
            </a:r>
            <a:r>
              <a:rPr lang="uk-UA" sz="2800" dirty="0"/>
              <a:t> і </a:t>
            </a:r>
            <a:r>
              <a:rPr lang="uk-UA" sz="2800" b="1" dirty="0"/>
              <a:t>співаю,</a:t>
            </a:r>
            <a:r>
              <a:rPr lang="uk-UA" sz="2800" dirty="0"/>
              <a:t>                        </a:t>
            </a:r>
            <a:endParaRPr lang="ru-RU" sz="2800" dirty="0"/>
          </a:p>
          <a:p>
            <a:r>
              <a:rPr lang="uk-UA" sz="2800" dirty="0"/>
              <a:t>І </a:t>
            </a:r>
            <a:r>
              <a:rPr lang="uk-UA" sz="2800" b="1" dirty="0"/>
              <a:t>малюю</a:t>
            </a:r>
            <a:r>
              <a:rPr lang="uk-UA" sz="2800" dirty="0"/>
              <a:t>, й гарно </a:t>
            </a:r>
            <a:r>
              <a:rPr lang="uk-UA" sz="2800" b="1" dirty="0"/>
              <a:t>граю</a:t>
            </a:r>
            <a:r>
              <a:rPr lang="uk-UA" sz="2800" dirty="0" smtClean="0"/>
              <a:t>,</a:t>
            </a:r>
          </a:p>
          <a:p>
            <a:r>
              <a:rPr lang="uk-UA" sz="2800" dirty="0"/>
              <a:t>Як не </a:t>
            </a:r>
            <a:r>
              <a:rPr lang="uk-UA" sz="2800" b="1" dirty="0"/>
              <a:t>знаю </a:t>
            </a:r>
            <a:r>
              <a:rPr lang="uk-UA" sz="2800" dirty="0"/>
              <a:t>– </a:t>
            </a:r>
            <a:r>
              <a:rPr lang="uk-UA" sz="2800" b="1" dirty="0"/>
              <a:t>запитаю,</a:t>
            </a:r>
            <a:endParaRPr lang="ru-RU" sz="2800" dirty="0"/>
          </a:p>
          <a:p>
            <a:r>
              <a:rPr lang="uk-UA" sz="2800" dirty="0"/>
              <a:t>Бо старанно все </a:t>
            </a:r>
            <a:r>
              <a:rPr lang="uk-UA" sz="2800" b="1" dirty="0"/>
              <a:t>вивчаю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1026" name="Picture 2" descr="D:\Картинки до тестів\Людина\Дівчинка з портфел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" y="1578683"/>
            <a:ext cx="2767584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0658" y="4109382"/>
            <a:ext cx="4717219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- Про </a:t>
            </a:r>
            <a:r>
              <a:rPr lang="uk-UA" sz="2000" dirty="0"/>
              <a:t>кого </a:t>
            </a:r>
            <a:r>
              <a:rPr lang="uk-UA" sz="2000" dirty="0" smtClean="0"/>
              <a:t>розповідається у вірші?</a:t>
            </a:r>
            <a:endParaRPr lang="ru-RU" sz="2000" dirty="0"/>
          </a:p>
          <a:p>
            <a:r>
              <a:rPr lang="uk-UA" sz="2000" dirty="0" smtClean="0"/>
              <a:t>- </a:t>
            </a:r>
            <a:r>
              <a:rPr lang="uk-UA" sz="2000" dirty="0"/>
              <a:t>Чи </a:t>
            </a:r>
            <a:r>
              <a:rPr lang="uk-UA" sz="2000" dirty="0" smtClean="0"/>
              <a:t>можеш ти </a:t>
            </a:r>
            <a:r>
              <a:rPr lang="uk-UA" sz="2000" dirty="0"/>
              <a:t>так сказати про себе?</a:t>
            </a:r>
            <a:endParaRPr lang="ru-RU" sz="2000" dirty="0"/>
          </a:p>
          <a:p>
            <a:r>
              <a:rPr lang="uk-UA" sz="2000" dirty="0" smtClean="0"/>
              <a:t>- Який </a:t>
            </a:r>
            <a:r>
              <a:rPr lang="uk-UA" sz="2000" dirty="0"/>
              <a:t>звук </a:t>
            </a:r>
            <a:r>
              <a:rPr lang="uk-UA" sz="2000" dirty="0" smtClean="0"/>
              <a:t>ти чуєш </a:t>
            </a:r>
            <a:r>
              <a:rPr lang="uk-UA" sz="2000" dirty="0"/>
              <a:t>найчастіше? </a:t>
            </a:r>
            <a:endParaRPr lang="uk-UA" sz="2000" dirty="0" smtClean="0"/>
          </a:p>
          <a:p>
            <a:r>
              <a:rPr lang="uk-UA" sz="2000" dirty="0" smtClean="0"/>
              <a:t>- Пригадай </a:t>
            </a:r>
            <a:r>
              <a:rPr lang="uk-UA" sz="2000" dirty="0"/>
              <a:t>слова з цим звуком із вірша.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24200" y="4738921"/>
            <a:ext cx="529311" cy="461665"/>
          </a:xfrm>
          <a:prstGeom prst="rect">
            <a:avLst/>
          </a:prstGeom>
          <a:solidFill>
            <a:srgbClr val="FF3300"/>
          </a:solidFill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[</a:t>
            </a:r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]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0569" y="1544889"/>
            <a:ext cx="2645276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Пишу, читаю,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рахую, співаю,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малюю, граю,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знаю, запитаю,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вивчаю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0569" y="4109382"/>
            <a:ext cx="116570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пи-шу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4412" y="4109382"/>
            <a:ext cx="106311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гра-ю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9938" y="4815585"/>
            <a:ext cx="133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о  = 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2601" y="4796591"/>
            <a:ext cx="159851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о  = 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02384" y="4820037"/>
            <a:ext cx="0" cy="5232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802029" y="4820037"/>
            <a:ext cx="0" cy="5232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496534" y="3329993"/>
            <a:ext cx="529311" cy="461665"/>
          </a:xfrm>
          <a:prstGeom prst="rect">
            <a:avLst/>
          </a:prstGeom>
          <a:solidFill>
            <a:srgbClr val="FF3300"/>
          </a:solidFill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[</a:t>
            </a:r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]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5426" y="2088592"/>
            <a:ext cx="6810724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малою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яка може позначати два звуки</a:t>
            </a:r>
            <a:r>
              <a:rPr lang="uk-UA" sz="3200" dirty="0" smtClean="0"/>
              <a:t>.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 </a:t>
            </a:r>
          </a:p>
        </p:txBody>
      </p:sp>
    </p:spTree>
    <p:extLst>
      <p:ext uri="{BB962C8B-B14F-4D97-AF65-F5344CB8AC3E}">
        <p14:creationId xmlns:p14="http://schemas.microsoft.com/office/powerpoint/2010/main" val="1608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69214" y="3736893"/>
            <a:ext cx="2429385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л _ </a:t>
            </a:r>
            <a:r>
              <a:rPr lang="uk-UA" sz="4500" b="1" dirty="0" err="1" smtClean="0">
                <a:solidFill>
                  <a:schemeClr val="accent2">
                    <a:lumMod val="75000"/>
                  </a:schemeClr>
                </a:solidFill>
              </a:rPr>
              <a:t>стра</a:t>
            </a:r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64" y="3728364"/>
            <a:ext cx="1919716" cy="784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 smtClean="0">
                <a:solidFill>
                  <a:schemeClr val="accent2">
                    <a:lumMod val="75000"/>
                  </a:schemeClr>
                </a:solidFill>
              </a:rPr>
              <a:t>_ </a:t>
            </a:r>
            <a:r>
              <a:rPr lang="uk-UA" sz="4500" b="1" dirty="0" err="1" smtClean="0">
                <a:solidFill>
                  <a:schemeClr val="accent2">
                    <a:lumMod val="75000"/>
                  </a:schemeClr>
                </a:solidFill>
              </a:rPr>
              <a:t>нга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3051" y="494520"/>
            <a:ext cx="9398326" cy="976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«Буква загубилася»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2296" y="3656304"/>
            <a:ext cx="43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ю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5446" y="3721044"/>
            <a:ext cx="439720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ю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0069" y="1712795"/>
            <a:ext cx="30338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слова. Визнач перший склад в кожному слові і звуки, з яких він складається.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0069" y="3718433"/>
            <a:ext cx="3033852" cy="461665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Запам’ятай!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532" y="5150958"/>
            <a:ext cx="1502588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800" b="1" dirty="0" smtClean="0">
                <a:solidFill>
                  <a:srgbClr val="002060"/>
                </a:solidFill>
              </a:rPr>
              <a:t>[</a:t>
            </a:r>
            <a:r>
              <a:rPr lang="ru-RU" altLang="ru-RU" sz="4800" b="1" dirty="0" smtClean="0">
                <a:solidFill>
                  <a:srgbClr val="000066"/>
                </a:solidFill>
              </a:rPr>
              <a:t>й </a:t>
            </a:r>
            <a:r>
              <a:rPr lang="uk-UA" altLang="ru-RU" sz="48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800" b="1" dirty="0" smtClean="0">
                <a:solidFill>
                  <a:srgbClr val="002060"/>
                </a:solidFill>
              </a:rPr>
              <a:t>]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616102" y="4552041"/>
            <a:ext cx="612608" cy="537915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28710" y="4641565"/>
            <a:ext cx="408012" cy="3722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530069" y="4228968"/>
            <a:ext cx="3220866" cy="1938992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Буква  Ю  </a:t>
            </a:r>
            <a:r>
              <a:rPr lang="uk-UA" sz="2400" b="1" dirty="0">
                <a:solidFill>
                  <a:schemeClr val="bg1"/>
                </a:solidFill>
              </a:rPr>
              <a:t>на початку слова і складу позначає два </a:t>
            </a:r>
            <a:r>
              <a:rPr lang="uk-UA" sz="2400" b="1" dirty="0" smtClean="0">
                <a:solidFill>
                  <a:schemeClr val="bg1"/>
                </a:solidFill>
              </a:rPr>
              <a:t>звуки </a:t>
            </a:r>
            <a:r>
              <a:rPr lang="en-US" sz="2400" b="1" dirty="0" smtClean="0">
                <a:solidFill>
                  <a:schemeClr val="bg1"/>
                </a:solidFill>
              </a:rPr>
              <a:t>[</a:t>
            </a:r>
            <a:r>
              <a:rPr lang="uk-UA" sz="2400" b="1" dirty="0" err="1" smtClean="0">
                <a:solidFill>
                  <a:schemeClr val="bg1"/>
                </a:solidFill>
              </a:rPr>
              <a:t>йу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r>
              <a:rPr lang="uk-UA" sz="2400" b="1" dirty="0" smtClean="0">
                <a:solidFill>
                  <a:schemeClr val="bg1"/>
                </a:solidFill>
              </a:rPr>
              <a:t>, а після м’якого приголосного </a:t>
            </a:r>
            <a:r>
              <a:rPr lang="en-US" sz="2400" b="1" dirty="0" smtClean="0">
                <a:solidFill>
                  <a:schemeClr val="bg1"/>
                </a:solidFill>
              </a:rPr>
              <a:t>[</a:t>
            </a:r>
            <a:r>
              <a:rPr lang="uk-UA" sz="2400" b="1" dirty="0" smtClean="0">
                <a:solidFill>
                  <a:schemeClr val="bg1"/>
                </a:solidFill>
              </a:rPr>
              <a:t>у</a:t>
            </a:r>
            <a:r>
              <a:rPr lang="en-US" sz="2400" b="1" dirty="0">
                <a:solidFill>
                  <a:schemeClr val="bg1"/>
                </a:solidFill>
              </a:rPr>
              <a:t>]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6358" t="8230" r="6629" b="8434"/>
          <a:stretch/>
        </p:blipFill>
        <p:spPr>
          <a:xfrm>
            <a:off x="600532" y="1628112"/>
            <a:ext cx="2168682" cy="20770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Люстри у дитячу кімнату купити недорого - стельові дитячі люстри від  Інтернет-магазину ЛюстраЛюкс, Киї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56" y="1628111"/>
            <a:ext cx="1792054" cy="19559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38982" y="5083272"/>
            <a:ext cx="909375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800" b="1" dirty="0" smtClean="0">
                <a:solidFill>
                  <a:srgbClr val="002060"/>
                </a:solidFill>
              </a:rPr>
              <a:t>[</a:t>
            </a:r>
            <a:r>
              <a:rPr lang="uk-UA" altLang="ru-RU" sz="48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800" b="1" dirty="0" smtClean="0">
                <a:solidFill>
                  <a:srgbClr val="002060"/>
                </a:solidFill>
              </a:rPr>
              <a:t>]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2877056" y="4545357"/>
            <a:ext cx="612608" cy="537915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89664" y="4634881"/>
            <a:ext cx="408012" cy="3722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Picture 4" descr="Буква 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69" y="1712795"/>
            <a:ext cx="2621471" cy="262147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16" grpId="0" animBg="1"/>
      <p:bldP spid="17" grpId="0" animBg="1"/>
      <p:bldP spid="18" grpId="0" animBg="1"/>
      <p:bldP spid="24" grpId="0" animBg="1"/>
      <p:bldP spid="28" grpId="0" animBg="1"/>
      <p:bldP spid="25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4450" y="538468"/>
            <a:ext cx="9616770" cy="798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Правильно </a:t>
            </a:r>
            <a:r>
              <a:rPr lang="uk-UA" sz="4000" b="1" dirty="0" smtClean="0">
                <a:solidFill>
                  <a:schemeClr val="bg1"/>
                </a:solidFill>
              </a:rPr>
              <a:t>читаємо слова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4630" t="37907" r="39712" b="47425"/>
          <a:stretch/>
        </p:blipFill>
        <p:spPr>
          <a:xfrm>
            <a:off x="3074670" y="2135254"/>
            <a:ext cx="8322944" cy="19566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буква Ю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7" y="2135254"/>
            <a:ext cx="2576493" cy="212931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86540" y="5111022"/>
            <a:ext cx="1100210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B0F0"/>
                </a:solidFill>
              </a:rPr>
              <a:t>[</a:t>
            </a:r>
            <a:r>
              <a:rPr lang="ru-RU" altLang="ru-RU" sz="4000" b="1" dirty="0" smtClean="0">
                <a:solidFill>
                  <a:srgbClr val="00B0F0"/>
                </a:solidFill>
              </a:rPr>
              <a:t>й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B0F0"/>
                </a:solidFill>
              </a:rPr>
              <a:t>]</a:t>
            </a:r>
            <a:endParaRPr lang="ru-RU" altLang="ru-RU" sz="40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5351" y="4284901"/>
            <a:ext cx="2468880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AFF0"/>
                </a:solidFill>
              </a:rPr>
              <a:t>  = </a:t>
            </a:r>
            <a:r>
              <a:rPr lang="ru-RU" sz="4000" b="1" dirty="0" smtClean="0">
                <a:solidFill>
                  <a:srgbClr val="FF0000"/>
                </a:solidFill>
              </a:rPr>
              <a:t>о  </a:t>
            </a:r>
            <a:r>
              <a:rPr lang="ru-RU" sz="4000" b="1" dirty="0" smtClean="0">
                <a:solidFill>
                  <a:srgbClr val="00AFF0"/>
                </a:solidFill>
              </a:rPr>
              <a:t>=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AFF0"/>
                </a:solidFill>
              </a:rPr>
              <a:t> </a:t>
            </a:r>
            <a:endParaRPr lang="ru-RU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382630" y="4284901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82965" y="4273792"/>
            <a:ext cx="291464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AFF0"/>
                </a:solidFill>
              </a:rPr>
              <a:t>–</a:t>
            </a:r>
            <a:r>
              <a:rPr lang="ru-RU" sz="4000" b="1" dirty="0" smtClean="0">
                <a:solidFill>
                  <a:srgbClr val="00AFF0"/>
                </a:solidFill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AFF0"/>
                </a:solidFill>
              </a:rPr>
              <a:t> –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AFF0"/>
                </a:solidFill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48962" y="4273793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86540" y="4301360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575732" y="4295357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0462510" y="5030958"/>
            <a:ext cx="1117984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B0F0"/>
                </a:solidFill>
              </a:rPr>
              <a:t>[</a:t>
            </a:r>
            <a:r>
              <a:rPr lang="ru-RU" altLang="ru-RU" sz="4000" b="1" dirty="0" smtClean="0">
                <a:solidFill>
                  <a:srgbClr val="00B0F0"/>
                </a:solidFill>
              </a:rPr>
              <a:t>й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B0F0"/>
                </a:solidFill>
              </a:rPr>
              <a:t>]</a:t>
            </a:r>
            <a:endParaRPr lang="ru-RU" altLang="ru-RU" sz="40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5031" y="4283605"/>
            <a:ext cx="2238625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AFF0"/>
                </a:solidFill>
              </a:rPr>
              <a:t>=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AFF0"/>
                </a:solidFill>
              </a:rPr>
              <a:t> –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AFF0"/>
                </a:solidFill>
              </a:rPr>
              <a:t> =</a:t>
            </a:r>
            <a:endParaRPr lang="ru-RU" sz="4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23497" y="4283605"/>
            <a:ext cx="0" cy="7078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05513" y="5111022"/>
            <a:ext cx="1117984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B0F0"/>
                </a:solidFill>
              </a:rPr>
              <a:t>[</a:t>
            </a:r>
            <a:r>
              <a:rPr lang="ru-RU" altLang="ru-RU" sz="4000" b="1" dirty="0" smtClean="0">
                <a:solidFill>
                  <a:srgbClr val="00B0F0"/>
                </a:solidFill>
              </a:rPr>
              <a:t>й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B0F0"/>
                </a:solidFill>
              </a:rPr>
              <a:t>]</a:t>
            </a:r>
            <a:endParaRPr lang="ru-RU" altLang="ru-RU" sz="4000" b="1" dirty="0">
              <a:solidFill>
                <a:srgbClr val="00B0F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314450" y="1473807"/>
            <a:ext cx="9616770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Визнач, до якого слова в кожній колонці побудовано 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звукову схему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77433" y="4403136"/>
            <a:ext cx="1117984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rgbClr val="00B0F0"/>
                </a:solidFill>
              </a:rPr>
              <a:t>[</a:t>
            </a:r>
            <a:r>
              <a:rPr lang="ru-RU" altLang="ru-RU" sz="4000" b="1" dirty="0" smtClean="0">
                <a:solidFill>
                  <a:srgbClr val="00B0F0"/>
                </a:solidFill>
              </a:rPr>
              <a:t>й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у</a:t>
            </a:r>
            <a:r>
              <a:rPr lang="en-US" altLang="ru-RU" sz="4000" b="1" dirty="0" smtClean="0">
                <a:solidFill>
                  <a:srgbClr val="00B0F0"/>
                </a:solidFill>
              </a:rPr>
              <a:t>]</a:t>
            </a:r>
            <a:endParaRPr lang="ru-RU" alt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53997</TotalTime>
  <Words>904</Words>
  <Application>Microsoft Office PowerPoint</Application>
  <PresentationFormat>Произвольный</PresentationFormat>
  <Paragraphs>164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3290</cp:revision>
  <dcterms:created xsi:type="dcterms:W3CDTF">2018-01-05T16:38:53Z</dcterms:created>
  <dcterms:modified xsi:type="dcterms:W3CDTF">2024-02-18T11:12:18Z</dcterms:modified>
</cp:coreProperties>
</file>