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4v" ContentType="video/unknown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1000" r:id="rId3"/>
    <p:sldId id="1023" r:id="rId4"/>
    <p:sldId id="1002" r:id="rId5"/>
    <p:sldId id="1022" r:id="rId6"/>
    <p:sldId id="1003" r:id="rId7"/>
    <p:sldId id="1004" r:id="rId8"/>
    <p:sldId id="495" r:id="rId9"/>
    <p:sldId id="1013" r:id="rId10"/>
    <p:sldId id="1006" r:id="rId11"/>
    <p:sldId id="1012" r:id="rId12"/>
    <p:sldId id="1015" r:id="rId13"/>
    <p:sldId id="1017" r:id="rId14"/>
    <p:sldId id="352" r:id="rId15"/>
    <p:sldId id="866" r:id="rId16"/>
    <p:sldId id="100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295FFF"/>
    <a:srgbClr val="78B64E"/>
    <a:srgbClr val="FF66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272" autoAdjust="0"/>
    <p:restoredTop sz="94660"/>
  </p:normalViewPr>
  <p:slideViewPr>
    <p:cSldViewPr snapToGrid="0">
      <p:cViewPr varScale="1">
        <p:scale>
          <a:sx n="79" d="100"/>
          <a:sy n="79" d="100"/>
        </p:scale>
        <p:origin x="-114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26824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pn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7.png"/><Relationship Id="rId5" Type="http://schemas.openxmlformats.org/officeDocument/2006/relationships/image" Target="../media/image35.png"/><Relationship Id="rId10" Type="http://schemas.microsoft.com/office/2007/relationships/hdphoto" Target="../media/hdphoto2.wdp"/><Relationship Id="rId4" Type="http://schemas.openxmlformats.org/officeDocument/2006/relationships/image" Target="../media/image34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36.png"/><Relationship Id="rId7" Type="http://schemas.openxmlformats.org/officeDocument/2006/relationships/image" Target="../media/image3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9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learningapps.org/watch?v=p9du435bk23" TargetMode="External"/><Relationship Id="rId5" Type="http://schemas.microsoft.com/office/2007/relationships/hdphoto" Target="../media/hdphoto5.wdp"/><Relationship Id="rId4" Type="http://schemas.openxmlformats.org/officeDocument/2006/relationships/image" Target="../media/image40.pn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993541" y="4132651"/>
            <a:ext cx="10131660" cy="204311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800" b="1" dirty="0">
                <a:solidFill>
                  <a:schemeClr val="bg1"/>
                </a:solidFill>
              </a:rPr>
              <a:t>Написання </a:t>
            </a:r>
            <a:r>
              <a:rPr lang="ru-RU" sz="3800" b="1" dirty="0" err="1">
                <a:solidFill>
                  <a:schemeClr val="bg1"/>
                </a:solidFill>
              </a:rPr>
              <a:t>малої</a:t>
            </a:r>
            <a:r>
              <a:rPr lang="ru-RU" sz="3800" b="1" dirty="0">
                <a:solidFill>
                  <a:schemeClr val="bg1"/>
                </a:solidFill>
              </a:rPr>
              <a:t> </a:t>
            </a:r>
            <a:r>
              <a:rPr lang="ru-RU" sz="3800" b="1" dirty="0" err="1">
                <a:solidFill>
                  <a:schemeClr val="bg1"/>
                </a:solidFill>
              </a:rPr>
              <a:t>букви</a:t>
            </a:r>
            <a:r>
              <a:rPr lang="ru-RU" sz="3800" b="1" dirty="0">
                <a:solidFill>
                  <a:schemeClr val="bg1"/>
                </a:solidFill>
              </a:rPr>
              <a:t> ю, </a:t>
            </a:r>
            <a:r>
              <a:rPr lang="ru-RU" sz="3800" b="1" dirty="0" err="1">
                <a:solidFill>
                  <a:schemeClr val="bg1"/>
                </a:solidFill>
              </a:rPr>
              <a:t>складів</a:t>
            </a:r>
            <a:r>
              <a:rPr lang="ru-RU" sz="3800" b="1" dirty="0">
                <a:solidFill>
                  <a:schemeClr val="bg1"/>
                </a:solidFill>
              </a:rPr>
              <a:t>, </a:t>
            </a:r>
            <a:r>
              <a:rPr lang="ru-RU" sz="3800" b="1" dirty="0" err="1">
                <a:solidFill>
                  <a:schemeClr val="bg1"/>
                </a:solidFill>
              </a:rPr>
              <a:t>слів</a:t>
            </a:r>
            <a:r>
              <a:rPr lang="ru-RU" sz="3800" b="1" dirty="0">
                <a:solidFill>
                  <a:schemeClr val="bg1"/>
                </a:solidFill>
              </a:rPr>
              <a:t> і </a:t>
            </a:r>
            <a:r>
              <a:rPr lang="ru-RU" sz="3800" b="1" dirty="0" err="1">
                <a:solidFill>
                  <a:schemeClr val="bg1"/>
                </a:solidFill>
              </a:rPr>
              <a:t>речень</a:t>
            </a:r>
            <a:r>
              <a:rPr lang="ru-RU" sz="3800" b="1" dirty="0">
                <a:solidFill>
                  <a:schemeClr val="bg1"/>
                </a:solidFill>
              </a:rPr>
              <a:t> з </a:t>
            </a:r>
            <a:r>
              <a:rPr lang="ru-RU" sz="3800" b="1" dirty="0" err="1">
                <a:solidFill>
                  <a:schemeClr val="bg1"/>
                </a:solidFill>
              </a:rPr>
              <a:t>вивченими</a:t>
            </a:r>
            <a:r>
              <a:rPr lang="ru-RU" sz="3800" b="1" dirty="0">
                <a:solidFill>
                  <a:schemeClr val="bg1"/>
                </a:solidFill>
              </a:rPr>
              <a:t> буквами. </a:t>
            </a:r>
            <a:r>
              <a:rPr lang="ru-RU" sz="3800" b="1" dirty="0" err="1" smtClean="0">
                <a:solidFill>
                  <a:schemeClr val="bg1"/>
                </a:solidFill>
              </a:rPr>
              <a:t>Побудова</a:t>
            </a:r>
            <a:r>
              <a:rPr lang="ru-RU" sz="3800" b="1" dirty="0" smtClean="0">
                <a:solidFill>
                  <a:schemeClr val="bg1"/>
                </a:solidFill>
              </a:rPr>
              <a:t> </a:t>
            </a:r>
            <a:r>
              <a:rPr lang="ru-RU" sz="3800" b="1" dirty="0" err="1">
                <a:solidFill>
                  <a:schemeClr val="bg1"/>
                </a:solidFill>
              </a:rPr>
              <a:t>речень</a:t>
            </a:r>
            <a:r>
              <a:rPr lang="ru-RU" sz="3800" b="1" dirty="0">
                <a:solidFill>
                  <a:schemeClr val="bg1"/>
                </a:solidFill>
              </a:rPr>
              <a:t> за </a:t>
            </a:r>
            <a:r>
              <a:rPr lang="ru-RU" sz="3800" b="1" dirty="0" err="1">
                <a:solidFill>
                  <a:schemeClr val="bg1"/>
                </a:solidFill>
              </a:rPr>
              <a:t>поданим</a:t>
            </a:r>
            <a:r>
              <a:rPr lang="ru-RU" sz="3800" b="1" dirty="0">
                <a:solidFill>
                  <a:schemeClr val="bg1"/>
                </a:solidFill>
              </a:rPr>
              <a:t> початком і </a:t>
            </a:r>
            <a:r>
              <a:rPr lang="ru-RU" sz="3800" b="1" dirty="0" err="1">
                <a:solidFill>
                  <a:schemeClr val="bg1"/>
                </a:solidFill>
              </a:rPr>
              <a:t>малюнком</a:t>
            </a:r>
            <a:endParaRPr lang="ru-RU" sz="3800" b="1" dirty="0">
              <a:solidFill>
                <a:schemeClr val="bg1"/>
              </a:solidFill>
            </a:endParaRPr>
          </a:p>
        </p:txBody>
      </p:sp>
      <p:pic>
        <p:nvPicPr>
          <p:cNvPr id="4" name="Picture 2" descr="Презентація &quot;Буква ю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316"/>
          <a:stretch/>
        </p:blipFill>
        <p:spPr bwMode="auto">
          <a:xfrm>
            <a:off x="1222043" y="1128489"/>
            <a:ext cx="3896995" cy="259200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243931" y="1357786"/>
            <a:ext cx="3343597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7</a:t>
            </a:r>
            <a:r>
              <a:rPr lang="en-US" sz="2800" b="1" dirty="0" smtClean="0">
                <a:solidFill>
                  <a:schemeClr val="bg1"/>
                </a:solidFill>
              </a:rPr>
              <a:t>7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18.02.2024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6" name="Фізкультхвилинка №12">
            <a:hlinkClick r:id="" action="ppaction://media"/>
            <a:extLst>
              <a:ext uri="{FF2B5EF4-FFF2-40B4-BE49-F238E27FC236}">
                <a16:creationId xmlns="" xmlns:a16="http://schemas.microsoft.com/office/drawing/2014/main" id="{EE6ACF33-C88B-4C01-8D5F-5538CCDA0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85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0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17189" r="52445" b="57427"/>
          <a:stretch/>
        </p:blipFill>
        <p:spPr>
          <a:xfrm>
            <a:off x="929004" y="2373828"/>
            <a:ext cx="7344000" cy="31413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9" name="Прямоугольник 28"/>
          <p:cNvSpPr/>
          <p:nvPr/>
        </p:nvSpPr>
        <p:spPr>
          <a:xfrm>
            <a:off x="1046479" y="2580543"/>
            <a:ext cx="1255472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 err="1" smtClean="0"/>
              <a:t>малю</a:t>
            </a:r>
            <a:endParaRPr lang="uk-UA" sz="35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046479" y="3528389"/>
            <a:ext cx="82907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 err="1" smtClean="0"/>
              <a:t>зна</a:t>
            </a:r>
            <a:endParaRPr lang="uk-UA" sz="35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046479" y="4480827"/>
            <a:ext cx="102463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 err="1" smtClean="0"/>
              <a:t>чита</a:t>
            </a:r>
            <a:endParaRPr lang="uk-UA" sz="35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248397" y="3528389"/>
            <a:ext cx="88992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 err="1" smtClean="0"/>
              <a:t>ють</a:t>
            </a:r>
            <a:endParaRPr lang="uk-UA" sz="3500" dirty="0"/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2301951" y="2896014"/>
            <a:ext cx="644637" cy="59787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2301951" y="3848004"/>
            <a:ext cx="6446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2301950" y="4183696"/>
            <a:ext cx="644638" cy="64507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4" t="44965" r="68618" b="48061"/>
          <a:stretch/>
        </p:blipFill>
        <p:spPr>
          <a:xfrm>
            <a:off x="4833092" y="1651285"/>
            <a:ext cx="843455" cy="591207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4" t="46174" r="42198" b="43487"/>
          <a:stretch/>
        </p:blipFill>
        <p:spPr>
          <a:xfrm>
            <a:off x="4411364" y="3677160"/>
            <a:ext cx="843455" cy="876453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1" t="45802" r="19911" b="47224"/>
          <a:stretch/>
        </p:blipFill>
        <p:spPr>
          <a:xfrm>
            <a:off x="4267829" y="4600089"/>
            <a:ext cx="843455" cy="59120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2" t="44035" r="49741" b="48991"/>
          <a:stretch/>
        </p:blipFill>
        <p:spPr>
          <a:xfrm>
            <a:off x="4638739" y="2549226"/>
            <a:ext cx="2536781" cy="59120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6" t="46452" r="25727" b="44587"/>
          <a:stretch/>
        </p:blipFill>
        <p:spPr>
          <a:xfrm>
            <a:off x="4306181" y="3701046"/>
            <a:ext cx="2536781" cy="75962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31" t="45151" r="1032" b="47875"/>
          <a:stretch/>
        </p:blipFill>
        <p:spPr>
          <a:xfrm>
            <a:off x="4554007" y="4553613"/>
            <a:ext cx="2536781" cy="591207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18" t="46452" r="25727" b="44587"/>
          <a:stretch/>
        </p:blipFill>
        <p:spPr>
          <a:xfrm>
            <a:off x="5499823" y="4665855"/>
            <a:ext cx="1545118" cy="759624"/>
          </a:xfrm>
          <a:prstGeom prst="rect">
            <a:avLst/>
          </a:prstGeom>
        </p:spPr>
      </p:pic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29004" y="519208"/>
            <a:ext cx="10451418" cy="15916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частини слів. Утвори з них слова.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Чим вони схожі? На яке питання відповідають?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Хто може виконувати такі дії?  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4" name="Picture 2" descr="D:\Картинки до тестів\Людина\учениця піднімає руку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987" y="2330025"/>
            <a:ext cx="2897435" cy="320884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7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" t="17189" r="43629" b="57427"/>
          <a:stretch/>
        </p:blipFill>
        <p:spPr>
          <a:xfrm>
            <a:off x="1166116" y="3182603"/>
            <a:ext cx="8445884" cy="31413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301" y="1555195"/>
            <a:ext cx="2123585" cy="161392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8338" y="1608827"/>
            <a:ext cx="1194273" cy="150222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4" t="45630" r="66961" b="45060"/>
          <a:stretch/>
        </p:blipFill>
        <p:spPr>
          <a:xfrm>
            <a:off x="3089276" y="3461512"/>
            <a:ext cx="2255610" cy="845853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7" t="45696" r="16556" b="42990"/>
          <a:stretch/>
        </p:blipFill>
        <p:spPr>
          <a:xfrm>
            <a:off x="6021078" y="3514683"/>
            <a:ext cx="2248794" cy="9030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21" t="41813" r="31348" b="44480"/>
          <a:stretch/>
        </p:blipFill>
        <p:spPr>
          <a:xfrm>
            <a:off x="1340772" y="4138974"/>
            <a:ext cx="4854959" cy="112983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03" t="41335" r="-2434" b="44958"/>
          <a:stretch/>
        </p:blipFill>
        <p:spPr>
          <a:xfrm>
            <a:off x="1475827" y="5076133"/>
            <a:ext cx="4719904" cy="109840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5" t="41935" r="8054" b="44286"/>
          <a:stretch/>
        </p:blipFill>
        <p:spPr>
          <a:xfrm>
            <a:off x="6337391" y="4173180"/>
            <a:ext cx="638302" cy="106141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97" t="45696" r="16556" b="42990"/>
          <a:stretch/>
        </p:blipFill>
        <p:spPr>
          <a:xfrm>
            <a:off x="7287754" y="4449706"/>
            <a:ext cx="2248794" cy="9030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44001" y="4439797"/>
            <a:ext cx="3424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/>
              <a:t>.</a:t>
            </a:r>
            <a:endParaRPr lang="uk-UA" sz="30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3" t="41723" r="73309" b="43920"/>
          <a:stretch/>
        </p:blipFill>
        <p:spPr>
          <a:xfrm>
            <a:off x="4146345" y="5106636"/>
            <a:ext cx="2595397" cy="111853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0" t="47259" r="56454" b="43635"/>
          <a:stretch/>
        </p:blipFill>
        <p:spPr>
          <a:xfrm>
            <a:off x="7215560" y="5561365"/>
            <a:ext cx="2007711" cy="709448"/>
          </a:xfrm>
          <a:prstGeom prst="rect">
            <a:avLst/>
          </a:prstGeom>
        </p:spPr>
      </p:pic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166116" y="519208"/>
            <a:ext cx="9729566" cy="96124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предмети на малюнках.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їх назви.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Прочитай речення. Закінчи і </a:t>
            </a:r>
            <a:r>
              <a:rPr lang="uk-UA" sz="28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800" b="1" dirty="0" smtClean="0">
                <a:solidFill>
                  <a:schemeClr val="bg1"/>
                </a:solidFill>
              </a:rPr>
              <a:t> речення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315229" y="1579597"/>
            <a:ext cx="2082076" cy="193508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612000" y="4048466"/>
            <a:ext cx="2019290" cy="186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4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 t="17189" r="42770" b="73790"/>
          <a:stretch/>
        </p:blipFill>
        <p:spPr>
          <a:xfrm>
            <a:off x="756000" y="3812929"/>
            <a:ext cx="9000000" cy="111639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4" t="41723" r="24482" b="47667"/>
          <a:stretch/>
        </p:blipFill>
        <p:spPr>
          <a:xfrm>
            <a:off x="981518" y="3797615"/>
            <a:ext cx="4419293" cy="8734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9" t="40690" r="66426" b="44216"/>
          <a:stretch/>
        </p:blipFill>
        <p:spPr>
          <a:xfrm>
            <a:off x="5752223" y="3724270"/>
            <a:ext cx="3573079" cy="122097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6662" y="2740388"/>
            <a:ext cx="6935553" cy="7848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4500" dirty="0">
                <a:solidFill>
                  <a:srgbClr val="0070C0"/>
                </a:solidFill>
              </a:rPr>
              <a:t>Діти співають веселу пісню.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38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56662" y="497515"/>
            <a:ext cx="9287100" cy="15816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друковане речення у наступному ряду. Побудуй звукову схему </a:t>
            </a:r>
            <a:r>
              <a:rPr lang="uk-UA" sz="3200" b="1" dirty="0" smtClean="0">
                <a:solidFill>
                  <a:schemeClr val="bg1"/>
                </a:solidFill>
              </a:rPr>
              <a:t>слів </a:t>
            </a:r>
            <a:r>
              <a:rPr lang="uk-UA" sz="3200" b="1" i="1" dirty="0" smtClean="0">
                <a:solidFill>
                  <a:schemeClr val="bg1"/>
                </a:solidFill>
              </a:rPr>
              <a:t>співають, пісню</a:t>
            </a:r>
            <a:r>
              <a:rPr lang="uk-UA" sz="32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речення.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530982" y="2014609"/>
            <a:ext cx="2082076" cy="193508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756000" y="4679838"/>
            <a:ext cx="2019290" cy="1867623"/>
          </a:xfrm>
          <a:prstGeom prst="rect">
            <a:avLst/>
          </a:prstGeom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2444925" y="2155613"/>
            <a:ext cx="2518961" cy="5847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353024" y="2155079"/>
            <a:ext cx="1839192" cy="584775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</a:t>
            </a:r>
            <a:r>
              <a:rPr lang="uk-UA" altLang="ru-RU" b="1" dirty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896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284514" y="407565"/>
            <a:ext cx="9732566" cy="8551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 dirty="0">
                <a:solidFill>
                  <a:schemeClr val="bg1"/>
                </a:solidFill>
              </a:rPr>
              <a:t>Online </a:t>
            </a:r>
            <a:r>
              <a:rPr lang="uk-UA" altLang="uk-UA" sz="4000" b="1" dirty="0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415902" y="1870364"/>
            <a:ext cx="2598052" cy="4538966"/>
          </a:xfrm>
          <a:prstGeom prst="rect">
            <a:avLst/>
          </a:prstGeom>
        </p:spPr>
      </p:pic>
      <p:pic>
        <p:nvPicPr>
          <p:cNvPr id="7" name="Рисунок 6">
            <a:hlinkClick r:id="rId6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290638" y="1745674"/>
            <a:ext cx="4265586" cy="45879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43579" y="2151991"/>
            <a:ext cx="1198181" cy="119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6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8939" y="477638"/>
            <a:ext cx="8732066" cy="80687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«Мікрофон»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9138" y="1609953"/>
            <a:ext cx="4965619" cy="24929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позначає буква ю?</a:t>
            </a:r>
            <a:endParaRPr lang="uk-UA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стоїть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початку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</a:t>
            </a:r>
            <a:r>
              <a:rPr lang="uk-UA" sz="2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потім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– </a:t>
            </a:r>
            <a:r>
              <a:rPr lang="uk-UA" sz="2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після приголосного.</a:t>
            </a:r>
            <a:endParaRPr lang="uk-UA" sz="2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453539" y="2362954"/>
            <a:ext cx="2995599" cy="36133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>
            <a:off x="8470981" y="2362954"/>
            <a:ext cx="2748991" cy="34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741125" y="516890"/>
            <a:ext cx="8732066" cy="7127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Рефлексія.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Вправа «Емоційна ромашка».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9" b="16923"/>
          <a:stretch/>
        </p:blipFill>
        <p:spPr>
          <a:xfrm>
            <a:off x="951387" y="1407544"/>
            <a:ext cx="2983846" cy="31702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6667"/>
          <a:stretch/>
        </p:blipFill>
        <p:spPr>
          <a:xfrm>
            <a:off x="8174211" y="1389709"/>
            <a:ext cx="2940421" cy="31880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" b="16693"/>
          <a:stretch/>
        </p:blipFill>
        <p:spPr>
          <a:xfrm>
            <a:off x="4538265" y="1407544"/>
            <a:ext cx="3047101" cy="3170218"/>
          </a:xfrm>
          <a:prstGeom prst="rect">
            <a:avLst/>
          </a:prstGeom>
        </p:spPr>
      </p:pic>
      <p:sp>
        <p:nvSpPr>
          <p:cNvPr id="2" name="Выноска-облако 1"/>
          <p:cNvSpPr/>
          <p:nvPr/>
        </p:nvSpPr>
        <p:spPr>
          <a:xfrm>
            <a:off x="828889" y="4780165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У мене все вийшло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2" name="Выноска-облако 11"/>
          <p:cNvSpPr/>
          <p:nvPr/>
        </p:nvSpPr>
        <p:spPr>
          <a:xfrm>
            <a:off x="4628951" y="4705393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tx1"/>
                </a:solidFill>
              </a:rPr>
              <a:t>Було важко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Выноска-облако 12"/>
          <p:cNvSpPr/>
          <p:nvPr/>
        </p:nvSpPr>
        <p:spPr>
          <a:xfrm>
            <a:off x="8264320" y="4701828"/>
            <a:ext cx="2956415" cy="1628502"/>
          </a:xfrm>
          <a:prstGeom prst="cloudCallout">
            <a:avLst>
              <a:gd name="adj1" fmla="val -1906"/>
              <a:gd name="adj2" fmla="val -79131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Було </a:t>
            </a:r>
            <a:r>
              <a:rPr lang="uk-UA" sz="2800" b="1" dirty="0">
                <a:solidFill>
                  <a:schemeClr val="bg1"/>
                </a:solidFill>
              </a:rPr>
              <a:t>не </a:t>
            </a:r>
            <a:r>
              <a:rPr lang="uk-UA" sz="2800" b="1" dirty="0" smtClean="0">
                <a:solidFill>
                  <a:schemeClr val="bg1"/>
                </a:solidFill>
              </a:rPr>
              <a:t>зрозуміло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79939" y="494528"/>
            <a:ext cx="8732066" cy="7791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1151427" y="1956549"/>
            <a:ext cx="4607117" cy="343923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2800" b="1" dirty="0" err="1"/>
              <a:t>Настрій</a:t>
            </a:r>
            <a:r>
              <a:rPr lang="ru-RU" sz="2800" b="1" dirty="0"/>
              <a:t> – ВО!                        </a:t>
            </a:r>
            <a:br>
              <a:rPr lang="ru-RU" sz="2800" b="1" dirty="0"/>
            </a:br>
            <a:r>
              <a:rPr lang="ru-RU" sz="2800" b="1" dirty="0"/>
              <a:t>Погода – </a:t>
            </a:r>
            <a:r>
              <a:rPr lang="ru-RU" sz="2800" b="1" dirty="0" err="1"/>
              <a:t>Клас</a:t>
            </a:r>
            <a:r>
              <a:rPr lang="ru-RU" sz="2800" b="1" dirty="0"/>
              <a:t>!                      </a:t>
            </a:r>
            <a:endParaRPr lang="ru-RU" sz="2800" b="1" dirty="0" smtClean="0"/>
          </a:p>
          <a:p>
            <a:r>
              <a:rPr lang="ru-RU" sz="2800" b="1" dirty="0" err="1" smtClean="0"/>
              <a:t>Вс</a:t>
            </a:r>
            <a:r>
              <a:rPr lang="uk-UA" sz="2800" b="1" dirty="0" err="1"/>
              <a:t>іх</a:t>
            </a:r>
            <a:r>
              <a:rPr lang="ru-RU" sz="2800" b="1" dirty="0"/>
              <a:t> </a:t>
            </a:r>
            <a:r>
              <a:rPr lang="ru-RU" sz="2800" b="1" dirty="0" err="1"/>
              <a:t>вітає</a:t>
            </a:r>
            <a:r>
              <a:rPr lang="ru-RU" sz="2800" b="1" dirty="0"/>
              <a:t> 1 </a:t>
            </a:r>
            <a:r>
              <a:rPr lang="ru-RU" sz="2800" b="1" dirty="0" err="1"/>
              <a:t>клас</a:t>
            </a:r>
            <a:r>
              <a:rPr lang="ru-RU" sz="2800" b="1" dirty="0"/>
              <a:t>!            </a:t>
            </a:r>
            <a:r>
              <a:rPr lang="uk-UA" sz="2800" b="1" dirty="0"/>
              <a:t>       </a:t>
            </a:r>
            <a:endParaRPr lang="uk-UA" sz="2800" b="1" dirty="0" smtClean="0"/>
          </a:p>
          <a:p>
            <a:r>
              <a:rPr lang="ru-RU" sz="2800" b="1" dirty="0"/>
              <a:t>До </a:t>
            </a:r>
            <a:r>
              <a:rPr lang="ru-RU" sz="2800" b="1" dirty="0" err="1"/>
              <a:t>сусіда</a:t>
            </a:r>
            <a:r>
              <a:rPr lang="ru-RU" sz="2800" b="1" dirty="0"/>
              <a:t> </a:t>
            </a:r>
            <a:r>
              <a:rPr lang="ru-RU" sz="2800" b="1" dirty="0" err="1" smtClean="0"/>
              <a:t>поверніться</a:t>
            </a:r>
            <a:r>
              <a:rPr lang="ru-RU" sz="2800" b="1" dirty="0" smtClean="0"/>
              <a:t>, </a:t>
            </a:r>
          </a:p>
          <a:p>
            <a:r>
              <a:rPr lang="ru-RU" sz="2800" b="1" dirty="0" err="1" smtClean="0"/>
              <a:t>Одне</a:t>
            </a:r>
            <a:r>
              <a:rPr lang="ru-RU" sz="2800" b="1" dirty="0" smtClean="0"/>
              <a:t> </a:t>
            </a:r>
            <a:r>
              <a:rPr lang="ru-RU" sz="2800" b="1" dirty="0"/>
              <a:t>одному </a:t>
            </a:r>
            <a:r>
              <a:rPr lang="ru-RU" sz="2800" b="1" dirty="0" err="1" smtClean="0"/>
              <a:t>всміхніться</a:t>
            </a:r>
            <a:r>
              <a:rPr lang="ru-RU" sz="2800" b="1" dirty="0" smtClean="0"/>
              <a:t>. </a:t>
            </a:r>
          </a:p>
          <a:p>
            <a:r>
              <a:rPr lang="ru-RU" sz="2800" b="1" dirty="0" err="1" smtClean="0"/>
              <a:t>Настрій</a:t>
            </a:r>
            <a:r>
              <a:rPr lang="ru-RU" sz="2800" b="1" dirty="0" smtClean="0"/>
              <a:t> </a:t>
            </a:r>
            <a:r>
              <a:rPr lang="ru-RU" sz="2800" b="1" dirty="0"/>
              <a:t>на урок взяли </a:t>
            </a:r>
            <a:endParaRPr lang="ru-RU" sz="2800" b="1" dirty="0"/>
          </a:p>
          <a:p>
            <a:r>
              <a:rPr lang="ru-RU" sz="2800" b="1" dirty="0" smtClean="0"/>
              <a:t>Й </a:t>
            </a:r>
            <a:r>
              <a:rPr lang="ru-RU" sz="2800" b="1" dirty="0" err="1"/>
              <a:t>працювати</a:t>
            </a:r>
            <a:r>
              <a:rPr lang="ru-RU" sz="2800" b="1" dirty="0"/>
              <a:t> почали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D:\Картинки до тестів\Людина\Клас за партам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11" y="1785257"/>
            <a:ext cx="5242985" cy="3781825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5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8054" y="494528"/>
            <a:ext cx="8732066" cy="7791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Подарунки цього дня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1788054" y="1400192"/>
            <a:ext cx="8732066" cy="78319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Щодня ти отримуєш подарунки від життя. </a:t>
            </a:r>
          </a:p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Якому з них сьогодні ти хочеш  подякувати? </a:t>
            </a:r>
            <a:endParaRPr lang="ru-RU" sz="2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оє ліж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11" y="2290042"/>
            <a:ext cx="2460289" cy="142984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ами грають з дітьми - Заклад дошкільної освіти (ясла-садок) №69 &quot;Рос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4" y="2260413"/>
            <a:ext cx="1791637" cy="192714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2290042"/>
            <a:ext cx="2002168" cy="200216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883" y="4187553"/>
            <a:ext cx="2329542" cy="232954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артинки до тестів\!!!_Эсмира Настрій\Успешный\_free_2024-01-13-18-31-04_0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059" y="4386846"/>
            <a:ext cx="1943692" cy="1943692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Смачні та корисні сніданки для дітей і школярів: дитяче меню на сніданок,  ідеї, кращі рецепти. Що приготувати на сніданок дитині просто, швидко,  смачно і корисно, крім каші, без молочних продуктів? Що 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621" y="4496478"/>
            <a:ext cx="2299236" cy="172442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Як намалювати сел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967" y="2290042"/>
            <a:ext cx="2619375" cy="1743076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5" descr="Діти читають: векторна графіка, зображення, Діти читають малюнки | Скачати 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518" y="3940629"/>
            <a:ext cx="1384524" cy="250215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1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15487" y="405926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 smtClean="0">
                <a:solidFill>
                  <a:schemeClr val="bg1"/>
                </a:solidFill>
              </a:rPr>
              <a:t>Прочитай вірш</a:t>
            </a:r>
            <a:endParaRPr lang="uk-UA" sz="4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4000683" y="1455455"/>
            <a:ext cx="4712895" cy="4392692"/>
          </a:xfrm>
          <a:prstGeom prst="round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Г</a:t>
            </a:r>
            <a:r>
              <a:rPr lang="uk-UA" altLang="ru-RU" sz="28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АЛЮСЯ</a:t>
            </a:r>
            <a:endParaRPr lang="uk-UA" altLang="ru-RU" sz="28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У </a:t>
            </a:r>
            <a:r>
              <a:rPr lang="uk-UA" altLang="ru-RU" sz="2800" b="1" dirty="0" err="1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Галюсі</a:t>
            </a: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є мамуся</a:t>
            </a:r>
            <a:r>
              <a:rPr lang="uk-UA" altLang="ru-RU" sz="28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.</a:t>
            </a:r>
            <a:endParaRPr lang="uk-UA" altLang="ru-RU" sz="28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У мамусі є матуся</a:t>
            </a:r>
            <a:r>
              <a:rPr lang="uk-UA" altLang="ru-RU" sz="28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,</a:t>
            </a:r>
            <a:endParaRPr lang="uk-UA" altLang="ru-RU" sz="28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А матусина матуся </a:t>
            </a:r>
            <a:r>
              <a:rPr lang="uk-UA" altLang="ru-RU" sz="28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—</a:t>
            </a:r>
            <a:endParaRPr lang="uk-UA" altLang="ru-RU" sz="28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То </a:t>
            </a:r>
            <a:r>
              <a:rPr lang="uk-UA" altLang="ru-RU" sz="2800" b="1" dirty="0" err="1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Галюсина</a:t>
            </a: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бабуся</a:t>
            </a:r>
            <a:r>
              <a:rPr lang="uk-UA" altLang="ru-RU" sz="28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.</a:t>
            </a:r>
            <a:endParaRPr lang="uk-UA" altLang="ru-RU" sz="28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А у тата є татусь</a:t>
            </a:r>
            <a:r>
              <a:rPr lang="uk-UA" altLang="ru-RU" sz="28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,</a:t>
            </a:r>
            <a:endParaRPr lang="uk-UA" altLang="ru-RU" sz="28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Для </a:t>
            </a:r>
            <a:r>
              <a:rPr lang="uk-UA" altLang="ru-RU" sz="2800" b="1" dirty="0" err="1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Галюсі</a:t>
            </a: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він — дідусь</a:t>
            </a:r>
            <a:r>
              <a:rPr lang="uk-UA" altLang="ru-RU" sz="28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!</a:t>
            </a:r>
            <a:endParaRPr lang="uk-UA" altLang="ru-RU" sz="28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I </a:t>
            </a: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ще знайте, що </a:t>
            </a:r>
            <a:r>
              <a:rPr lang="uk-UA" altLang="ru-RU" sz="2800" b="1" dirty="0" err="1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Галюся</a:t>
            </a: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r>
              <a:rPr lang="uk-UA" altLang="ru-RU" sz="28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—</a:t>
            </a:r>
            <a:endParaRPr lang="uk-UA" altLang="ru-RU" sz="28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uk-UA" altLang="ru-RU" sz="2800" b="1" dirty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Внучка діда і </a:t>
            </a:r>
            <a:r>
              <a:rPr lang="uk-UA" altLang="ru-RU" sz="2800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бабусі!</a:t>
            </a:r>
            <a:endParaRPr lang="ru-RU" altLang="ru-RU" sz="2800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969" y="1577106"/>
            <a:ext cx="1855159" cy="316906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295048" y="4822371"/>
            <a:ext cx="1802080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Га-</a:t>
            </a:r>
            <a:r>
              <a:rPr lang="uk-UA" altLang="ru-RU" b="1" dirty="0" err="1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лю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-ся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9118117" y="5555759"/>
            <a:ext cx="2275114" cy="58477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9934543" y="5591278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0663886" y="5555758"/>
            <a:ext cx="0" cy="5847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715487" y="405926"/>
            <a:ext cx="8732066" cy="8900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Повідомлення теми уроку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1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4" y="1701074"/>
            <a:ext cx="3526439" cy="35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53293" y="1455455"/>
            <a:ext cx="5160076" cy="3915966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</a:rPr>
              <a:t>уроці</a:t>
            </a:r>
            <a:r>
              <a:rPr lang="uk-UA" sz="2800" b="1" dirty="0">
                <a:solidFill>
                  <a:schemeClr val="bg1"/>
                </a:solidFill>
              </a:rPr>
              <a:t> письма ми </a:t>
            </a:r>
            <a:r>
              <a:rPr lang="uk-UA" sz="2800" b="1" dirty="0" smtClean="0">
                <a:solidFill>
                  <a:schemeClr val="bg1"/>
                </a:solidFill>
              </a:rPr>
              <a:t>навчимося </a:t>
            </a:r>
            <a:r>
              <a:rPr lang="uk-UA" sz="2800" b="1" dirty="0">
                <a:solidFill>
                  <a:schemeClr val="bg1"/>
                </a:solidFill>
              </a:rPr>
              <a:t>писати </a:t>
            </a:r>
            <a:r>
              <a:rPr lang="uk-UA" sz="2800" b="1" dirty="0" smtClean="0">
                <a:solidFill>
                  <a:schemeClr val="bg1"/>
                </a:solidFill>
              </a:rPr>
              <a:t>рукописну малу букву </a:t>
            </a:r>
            <a:r>
              <a:rPr lang="uk-UA" sz="2800" b="1" i="1" dirty="0" smtClean="0">
                <a:solidFill>
                  <a:srgbClr val="FFFF00"/>
                </a:solidFill>
              </a:rPr>
              <a:t>«</a:t>
            </a:r>
            <a:r>
              <a:rPr lang="uk-UA" sz="2800" b="1" i="1" dirty="0">
                <a:solidFill>
                  <a:srgbClr val="FFFF00"/>
                </a:solidFill>
              </a:rPr>
              <a:t>ю</a:t>
            </a:r>
            <a:r>
              <a:rPr lang="uk-UA" sz="2800" b="1" i="1" dirty="0" smtClean="0">
                <a:solidFill>
                  <a:srgbClr val="FFFF00"/>
                </a:solidFill>
              </a:rPr>
              <a:t>»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  <a:r>
              <a:rPr lang="uk-UA" sz="2800" b="1" dirty="0">
                <a:solidFill>
                  <a:schemeClr val="bg1"/>
                </a:solidFill>
              </a:rPr>
              <a:t>з'єднувати її  </a:t>
            </a:r>
            <a:r>
              <a:rPr lang="uk-UA" sz="2800" b="1" dirty="0" smtClean="0">
                <a:solidFill>
                  <a:schemeClr val="bg1"/>
                </a:solidFill>
              </a:rPr>
              <a:t>з іншими </a:t>
            </a:r>
            <a:r>
              <a:rPr lang="uk-UA" sz="2800" b="1" dirty="0">
                <a:solidFill>
                  <a:schemeClr val="bg1"/>
                </a:solidFill>
              </a:rPr>
              <a:t>буквами</a:t>
            </a:r>
            <a:r>
              <a:rPr lang="uk-UA" sz="2800" b="1" dirty="0" smtClean="0">
                <a:solidFill>
                  <a:schemeClr val="bg1"/>
                </a:solidFill>
              </a:rPr>
              <a:t>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Поділимо слова на склади.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Складемо речення за малюнком і початком.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Утворимо слова із частин. </a:t>
            </a:r>
          </a:p>
        </p:txBody>
      </p:sp>
    </p:spTree>
    <p:extLst>
      <p:ext uri="{BB962C8B-B14F-4D97-AF65-F5344CB8AC3E}">
        <p14:creationId xmlns:p14="http://schemas.microsoft.com/office/powerpoint/2010/main" val="279042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8483275" y="2166257"/>
            <a:ext cx="2652811" cy="271675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Чи </a:t>
            </a:r>
            <a:r>
              <a:rPr lang="uk-UA" sz="2400" b="1" dirty="0" smtClean="0">
                <a:solidFill>
                  <a:schemeClr val="bg1"/>
                </a:solidFill>
              </a:rPr>
              <a:t>грав/грала </a:t>
            </a:r>
            <a:r>
              <a:rPr lang="uk-UA" sz="2400" b="1" dirty="0" smtClean="0">
                <a:solidFill>
                  <a:schemeClr val="bg1"/>
                </a:solidFill>
              </a:rPr>
              <a:t>ти в таку чи іншу подібну дитячу гру?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Яка гра тобі найбільше подобається?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317172" y="5497287"/>
            <a:ext cx="8349342" cy="87348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З’ясуй, з яких елементів </a:t>
            </a:r>
            <a:r>
              <a:rPr lang="uk-UA" sz="2400" b="1" dirty="0">
                <a:solidFill>
                  <a:schemeClr val="bg1"/>
                </a:solidFill>
              </a:rPr>
              <a:t>складається </a:t>
            </a:r>
            <a:r>
              <a:rPr lang="uk-UA" sz="2400" b="1" dirty="0" smtClean="0">
                <a:solidFill>
                  <a:schemeClr val="bg1"/>
                </a:solidFill>
              </a:rPr>
              <a:t>мала </a:t>
            </a:r>
            <a:r>
              <a:rPr lang="uk-UA" sz="2400" b="1" dirty="0">
                <a:solidFill>
                  <a:schemeClr val="bg1"/>
                </a:solidFill>
              </a:rPr>
              <a:t>рукописна буква </a:t>
            </a:r>
            <a:r>
              <a:rPr lang="uk-UA" sz="2400" b="1" dirty="0" smtClean="0">
                <a:solidFill>
                  <a:schemeClr val="bg1"/>
                </a:solidFill>
              </a:rPr>
              <a:t>«ю»? Знайди її елементи на малюнку й наведи їх олівцем.</a:t>
            </a:r>
            <a:endParaRPr lang="uk-UA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8706" t="17767" r="34267" b="33598"/>
          <a:stretch/>
        </p:blipFill>
        <p:spPr>
          <a:xfrm>
            <a:off x="1231739" y="2027742"/>
            <a:ext cx="7092000" cy="3384000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231739" y="491787"/>
            <a:ext cx="9610432" cy="14162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Хто зображений на малюнку? Чим зайняті хлопчики? Що роблять дівчатка? Скільки хлопчиків і скільки </a:t>
            </a:r>
            <a:r>
              <a:rPr lang="uk-UA" sz="2800" b="1" dirty="0" err="1">
                <a:solidFill>
                  <a:schemeClr val="bg1"/>
                </a:solidFill>
              </a:rPr>
              <a:t>дівчаток</a:t>
            </a:r>
            <a:r>
              <a:rPr lang="uk-UA" sz="2800" b="1" dirty="0">
                <a:solidFill>
                  <a:schemeClr val="bg1"/>
                </a:solidFill>
              </a:rPr>
              <a:t>? Скільки дітей всього? Який у них настрій? </a:t>
            </a:r>
          </a:p>
        </p:txBody>
      </p:sp>
    </p:spTree>
    <p:extLst>
      <p:ext uri="{BB962C8B-B14F-4D97-AF65-F5344CB8AC3E}">
        <p14:creationId xmlns:p14="http://schemas.microsoft.com/office/powerpoint/2010/main" val="113551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22473" y="559466"/>
            <a:ext cx="8485498" cy="10407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Вчимося </a:t>
            </a:r>
            <a:r>
              <a:rPr lang="ru-RU" sz="4000" b="1" dirty="0" err="1">
                <a:solidFill>
                  <a:schemeClr val="bg1"/>
                </a:solidFill>
              </a:rPr>
              <a:t>писати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933450" y="37147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933450" y="4705350"/>
            <a:ext cx="1083945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33450" y="215265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933450" y="6286500"/>
            <a:ext cx="10839450" cy="0"/>
          </a:xfrm>
          <a:prstGeom prst="line">
            <a:avLst/>
          </a:prstGeom>
          <a:ln w="38100"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93345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9258300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095875" y="1905000"/>
            <a:ext cx="2124075" cy="4743451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Групувати 7">
            <a:extLst>
              <a:ext uri="{FF2B5EF4-FFF2-40B4-BE49-F238E27FC236}">
                <a16:creationId xmlns="" xmlns:a16="http://schemas.microsoft.com/office/drawing/2014/main" id="{E4D75762-6FED-4EA1-A146-E00DDD2C93E7}"/>
              </a:ext>
            </a:extLst>
          </p:cNvPr>
          <p:cNvGrpSpPr/>
          <p:nvPr/>
        </p:nvGrpSpPr>
        <p:grpSpPr>
          <a:xfrm>
            <a:off x="5345906" y="3687932"/>
            <a:ext cx="1209675" cy="1082372"/>
            <a:chOff x="5345906" y="3375327"/>
            <a:chExt cx="1319576" cy="1148063"/>
          </a:xfrm>
        </p:grpSpPr>
        <p:sp>
          <p:nvSpPr>
            <p:cNvPr id="38" name="Овал 37">
              <a:extLst>
                <a:ext uri="{FF2B5EF4-FFF2-40B4-BE49-F238E27FC236}">
                  <a16:creationId xmlns="" xmlns:a16="http://schemas.microsoft.com/office/drawing/2014/main" id="{AAE47157-7C61-4A67-AB06-29D37A46D6B2}"/>
                </a:ext>
              </a:extLst>
            </p:cNvPr>
            <p:cNvSpPr/>
            <p:nvPr/>
          </p:nvSpPr>
          <p:spPr>
            <a:xfrm rot="1805903">
              <a:off x="6021177" y="3375327"/>
              <a:ext cx="644305" cy="1148063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cxnSp>
          <p:nvCxnSpPr>
            <p:cNvPr id="39" name="Пряма сполучна лінія 4">
              <a:extLst>
                <a:ext uri="{FF2B5EF4-FFF2-40B4-BE49-F238E27FC236}">
                  <a16:creationId xmlns="" xmlns:a16="http://schemas.microsoft.com/office/drawing/2014/main" id="{481BDE94-1D3F-4DD5-8CB8-6964197D6F32}"/>
                </a:ext>
              </a:extLst>
            </p:cNvPr>
            <p:cNvCxnSpPr/>
            <p:nvPr/>
          </p:nvCxnSpPr>
          <p:spPr>
            <a:xfrm flipH="1">
              <a:off x="5345906" y="3448820"/>
              <a:ext cx="507207" cy="1004118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 сполучна лінія 23">
              <a:extLst>
                <a:ext uri="{FF2B5EF4-FFF2-40B4-BE49-F238E27FC236}">
                  <a16:creationId xmlns="" xmlns:a16="http://schemas.microsoft.com/office/drawing/2014/main" id="{0B48724E-62FF-4A2A-A8A2-B3371181E1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99509" y="3933719"/>
              <a:ext cx="384491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Овал 40"/>
          <p:cNvSpPr/>
          <p:nvPr/>
        </p:nvSpPr>
        <p:spPr>
          <a:xfrm>
            <a:off x="5752787" y="3719017"/>
            <a:ext cx="78178" cy="7640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1876" y="2862514"/>
            <a:ext cx="467602" cy="894706"/>
          </a:xfrm>
          <a:prstGeom prst="rect">
            <a:avLst/>
          </a:prstGeom>
        </p:spPr>
      </p:pic>
      <p:pic>
        <p:nvPicPr>
          <p:cNvPr id="25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34" y="1701074"/>
            <a:ext cx="3526439" cy="3526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37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11111E-6 L -0.03685 0.13449 L -0.0362 0.13356 " pathEditMode="relative" rAng="0" ptsTypes="AAA"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54 0.06991 L 0.01407 0.07361 " pathEditMode="relative" ptsTypes="AA">
                                      <p:cBhvr>
                                        <p:cTn id="1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45 0.00903 L 0.06107 0.00255 L 0.05274 -0.00208 L 0.04336 0.00162 L 0.03164 0.01481 L 0.01862 0.04467 L 0.00872 0.07662 L 0.00586 0.10393 L 0.00872 0.12292 L 0.01341 0.13866 L 0.02149 0.14375 L 0.0388 0.13426 L 0.05586 0.10255 L 0.06367 0.06967 L 0.06836 0.03912 L 0.06445 0.00903 Z " pathEditMode="relative" rAng="0" ptsTypes="AAAAAAAAAAAAAAAA">
                                      <p:cBhvr>
                                        <p:cTn id="22" dur="4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4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18505" r="42939" b="58514"/>
          <a:stretch/>
        </p:blipFill>
        <p:spPr>
          <a:xfrm>
            <a:off x="820664" y="2234391"/>
            <a:ext cx="8964000" cy="284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819675" y="2378360"/>
            <a:ext cx="762933" cy="517237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1613438" y="2378359"/>
            <a:ext cx="762933" cy="517237"/>
          </a:xfrm>
          <a:prstGeom prst="rect">
            <a:avLst/>
          </a:prstGeom>
        </p:spPr>
      </p:pic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2421807" y="2378358"/>
            <a:ext cx="762933" cy="517237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3230395" y="2372936"/>
            <a:ext cx="762933" cy="517237"/>
          </a:xfrm>
          <a:prstGeom prst="rect">
            <a:avLst/>
          </a:prstGeom>
        </p:spPr>
      </p:pic>
      <p:pic>
        <p:nvPicPr>
          <p:cNvPr id="78" name="Рисунок 7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4101641" y="2386309"/>
            <a:ext cx="762933" cy="517237"/>
          </a:xfrm>
          <a:prstGeom prst="rect">
            <a:avLst/>
          </a:prstGeom>
        </p:spPr>
      </p:pic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4910010" y="2386308"/>
            <a:ext cx="762933" cy="517237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5718598" y="2380886"/>
            <a:ext cx="762933" cy="517237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6615131" y="2376260"/>
            <a:ext cx="762933" cy="517237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7423500" y="2376259"/>
            <a:ext cx="762933" cy="517237"/>
          </a:xfrm>
          <a:prstGeom prst="rect">
            <a:avLst/>
          </a:prstGeom>
        </p:spPr>
      </p:pic>
      <p:pic>
        <p:nvPicPr>
          <p:cNvPr id="83" name="Рисунок 8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3" t="45566" r="68636" b="48250"/>
          <a:stretch/>
        </p:blipFill>
        <p:spPr>
          <a:xfrm>
            <a:off x="8232088" y="2370837"/>
            <a:ext cx="762933" cy="5172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40667" r="85185" b="42000"/>
          <a:stretch/>
        </p:blipFill>
        <p:spPr>
          <a:xfrm>
            <a:off x="846015" y="3871807"/>
            <a:ext cx="936606" cy="1440502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40667" r="85185" b="42000"/>
          <a:stretch/>
        </p:blipFill>
        <p:spPr>
          <a:xfrm>
            <a:off x="2451822" y="3871807"/>
            <a:ext cx="936606" cy="14405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4" t="45632" r="65281" b="48046"/>
          <a:stretch/>
        </p:blipFill>
        <p:spPr>
          <a:xfrm>
            <a:off x="901995" y="3356443"/>
            <a:ext cx="1077577" cy="51536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46437" r="50572" b="44300"/>
          <a:stretch/>
        </p:blipFill>
        <p:spPr>
          <a:xfrm>
            <a:off x="4279782" y="3428919"/>
            <a:ext cx="1766404" cy="71353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4" t="45632" r="65281" b="48046"/>
          <a:stretch/>
        </p:blipFill>
        <p:spPr>
          <a:xfrm>
            <a:off x="2302806" y="3356443"/>
            <a:ext cx="1077577" cy="515364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46437" r="50572" b="44300"/>
          <a:stretch/>
        </p:blipFill>
        <p:spPr>
          <a:xfrm>
            <a:off x="6811700" y="3428919"/>
            <a:ext cx="1766404" cy="713534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6" t="41628" r="31723" b="49109"/>
          <a:stretch/>
        </p:blipFill>
        <p:spPr>
          <a:xfrm>
            <a:off x="4153942" y="4011201"/>
            <a:ext cx="2140782" cy="71353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6" t="41628" r="31723" b="49109"/>
          <a:stretch/>
        </p:blipFill>
        <p:spPr>
          <a:xfrm>
            <a:off x="6716112" y="4011201"/>
            <a:ext cx="2140782" cy="713534"/>
          </a:xfrm>
          <a:prstGeom prst="rect">
            <a:avLst/>
          </a:prstGeom>
        </p:spPr>
      </p:pic>
      <p:sp>
        <p:nvSpPr>
          <p:cNvPr id="30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37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140153" y="497515"/>
            <a:ext cx="8404523" cy="11656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малу рукописну букву </a:t>
            </a:r>
            <a:r>
              <a:rPr lang="uk-UA" sz="3200" b="1" i="1" dirty="0" smtClean="0">
                <a:solidFill>
                  <a:schemeClr val="bg1"/>
                </a:solidFill>
              </a:rPr>
              <a:t>ю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 першому рядку </a:t>
            </a:r>
            <a:r>
              <a:rPr lang="uk-UA" sz="3200" b="1" dirty="0">
                <a:solidFill>
                  <a:schemeClr val="bg1"/>
                </a:solidFill>
              </a:rPr>
              <a:t>за </a:t>
            </a:r>
            <a:r>
              <a:rPr lang="uk-UA" sz="3200" b="1" dirty="0" smtClean="0">
                <a:solidFill>
                  <a:schemeClr val="bg1"/>
                </a:solidFill>
              </a:rPr>
              <a:t>зразком 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721617" y="497515"/>
            <a:ext cx="9040744" cy="16177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склади, слова у наступних рядках.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Поділи слова на склади. Надпиши звукові схеми над словами.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762361" y="632796"/>
            <a:ext cx="2175534" cy="2012131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693230" y="2994637"/>
            <a:ext cx="2243179" cy="2084815"/>
          </a:xfrm>
          <a:prstGeom prst="rect">
            <a:avLst/>
          </a:prstGeom>
        </p:spPr>
      </p:pic>
      <p:sp>
        <p:nvSpPr>
          <p:cNvPr id="41" name="TextBox 40"/>
          <p:cNvSpPr txBox="1">
            <a:spLocks noChangeArrowheads="1"/>
          </p:cNvSpPr>
          <p:nvPr/>
        </p:nvSpPr>
        <p:spPr bwMode="auto">
          <a:xfrm>
            <a:off x="4101640" y="2818649"/>
            <a:ext cx="2098983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– –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4118607" y="3711605"/>
            <a:ext cx="2263822" cy="584775"/>
          </a:xfrm>
          <a:prstGeom prst="rect">
            <a:avLst/>
          </a:prstGeom>
          <a:noFill/>
          <a:ln w="38100">
            <a:noFill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黑体" charset="-122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 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– = </a:t>
            </a:r>
            <a:r>
              <a:rPr lang="uk-UA" altLang="ru-RU" b="1" dirty="0" smtClean="0">
                <a:solidFill>
                  <a:srgbClr val="FF0000"/>
                </a:solidFill>
                <a:latin typeface="+mn-lt"/>
                <a:ea typeface="宋体" panose="02010600030101010101" pitchFamily="2" charset="-122"/>
              </a:rPr>
              <a:t>о</a:t>
            </a:r>
            <a:r>
              <a:rPr lang="uk-UA" altLang="ru-RU" b="1" dirty="0" smtClean="0">
                <a:solidFill>
                  <a:srgbClr val="0070C0"/>
                </a:solidFill>
                <a:latin typeface="+mn-lt"/>
                <a:ea typeface="宋体" panose="02010600030101010101" pitchFamily="2" charset="-122"/>
              </a:rPr>
              <a:t> =  </a:t>
            </a:r>
            <a:endParaRPr lang="uk-UA" altLang="ru-RU" b="1" dirty="0">
              <a:solidFill>
                <a:srgbClr val="0070C0"/>
              </a:solidFill>
              <a:latin typeface="+mn-lt"/>
              <a:ea typeface="宋体" panose="02010600030101010101" pitchFamily="2" charset="-122"/>
            </a:endParaRPr>
          </a:p>
        </p:txBody>
      </p:sp>
      <p:sp>
        <p:nvSpPr>
          <p:cNvPr id="43" name="Дуга 42"/>
          <p:cNvSpPr/>
          <p:nvPr/>
        </p:nvSpPr>
        <p:spPr>
          <a:xfrm rot="10010609">
            <a:off x="4083620" y="4135271"/>
            <a:ext cx="1921987" cy="578195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rot="9108959">
            <a:off x="4255063" y="3094653"/>
            <a:ext cx="1249684" cy="704047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/>
          <p:cNvSpPr/>
          <p:nvPr/>
        </p:nvSpPr>
        <p:spPr>
          <a:xfrm rot="9108959">
            <a:off x="4989893" y="3008482"/>
            <a:ext cx="1537887" cy="755951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Дуга 45"/>
          <p:cNvSpPr/>
          <p:nvPr/>
        </p:nvSpPr>
        <p:spPr>
          <a:xfrm rot="9427414">
            <a:off x="5035937" y="3914595"/>
            <a:ext cx="1834533" cy="854664"/>
          </a:xfrm>
          <a:prstGeom prst="arc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73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/>
      <p:bldP spid="42" grpId="0"/>
      <p:bldP spid="43" grpId="0" animBg="1"/>
      <p:bldP spid="44" grpId="0" animBg="1"/>
      <p:bldP spid="45" grpId="0" animBg="1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0009" y="825976"/>
            <a:ext cx="3700727" cy="24827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Пальчикова гімнастика з сайту </a:t>
            </a:r>
            <a:r>
              <a:rPr lang="uk-UA" sz="2800" b="1" dirty="0" err="1">
                <a:solidFill>
                  <a:schemeClr val="bg1"/>
                </a:solidFill>
              </a:rPr>
              <a:t>Ютуб</a:t>
            </a:r>
            <a:r>
              <a:rPr lang="uk-UA" sz="2800" b="1" dirty="0">
                <a:solidFill>
                  <a:schemeClr val="bg1"/>
                </a:solidFill>
              </a:rPr>
              <a:t> від каналу «</a:t>
            </a:r>
            <a:r>
              <a:rPr lang="uk-UA" sz="2800" b="1" dirty="0"/>
              <a:t>Дистанційна </a:t>
            </a:r>
            <a:r>
              <a:rPr lang="uk-UA" sz="2800" b="1" dirty="0" err="1"/>
              <a:t>копілочка</a:t>
            </a:r>
            <a:r>
              <a:rPr lang="uk-UA" sz="2800" b="1" dirty="0" smtClean="0"/>
              <a:t>»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Народні пальчикові ігр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61" y="3711479"/>
            <a:ext cx="3183750" cy="174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xmlns="" id="{3F5C2261-627A-4205-A5CD-53C6607407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98517" y="825976"/>
            <a:ext cx="2751758" cy="159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льчикові ігри з олівцями, дрібна моторика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1914" y="565644"/>
            <a:ext cx="4629624" cy="5787030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  <p:pic>
        <p:nvPicPr>
          <p:cNvPr id="5134" name="Picture 14" descr="Animated Pencil Clipart Png Transparent Png (#5472725) - PinClipar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39" b="97098" l="21136" r="80000">
                        <a14:foregroundMark x1="36477" y1="37731" x2="36477" y2="37731"/>
                        <a14:foregroundMark x1="43068" y1="37863" x2="43068" y2="37863"/>
                        <a14:backgroundMark x1="27500" y1="54617" x2="27500" y2="54617"/>
                        <a14:backgroundMark x1="28295" y1="51583" x2="28295" y2="51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05" r="21736"/>
          <a:stretch/>
        </p:blipFill>
        <p:spPr bwMode="auto">
          <a:xfrm flipH="1">
            <a:off x="8764098" y="2262493"/>
            <a:ext cx="2833513" cy="4225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7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t="17189" r="44438" b="50345"/>
          <a:stretch/>
        </p:blipFill>
        <p:spPr>
          <a:xfrm>
            <a:off x="791999" y="1608121"/>
            <a:ext cx="9178265" cy="401773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5" t="41935" r="14040" b="44286"/>
          <a:stretch/>
        </p:blipFill>
        <p:spPr>
          <a:xfrm>
            <a:off x="1239212" y="1648541"/>
            <a:ext cx="2071547" cy="106141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85" t="41935" r="8054" b="44286"/>
          <a:stretch/>
        </p:blipFill>
        <p:spPr>
          <a:xfrm>
            <a:off x="5604324" y="1648541"/>
            <a:ext cx="638302" cy="106141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46437" r="50572" b="44300"/>
          <a:stretch/>
        </p:blipFill>
        <p:spPr>
          <a:xfrm>
            <a:off x="3457687" y="1996425"/>
            <a:ext cx="1766404" cy="71353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" t="40000" r="79117" b="46666"/>
          <a:stretch/>
        </p:blipFill>
        <p:spPr>
          <a:xfrm>
            <a:off x="6255781" y="1480591"/>
            <a:ext cx="1884356" cy="105089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9" t="41384" r="20485" b="44248"/>
          <a:stretch/>
        </p:blipFill>
        <p:spPr>
          <a:xfrm>
            <a:off x="1021293" y="3529670"/>
            <a:ext cx="7968052" cy="112670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27358" y="2776284"/>
            <a:ext cx="48503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500" dirty="0"/>
              <a:t>Дівчата стежать за грою.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0762" y="497515"/>
            <a:ext cx="10803054" cy="98307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речення у наступних рядках. </a:t>
            </a:r>
            <a:r>
              <a:rPr lang="uk-UA" sz="32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3200" b="1" dirty="0" smtClean="0">
                <a:solidFill>
                  <a:schemeClr val="bg1"/>
                </a:solidFill>
              </a:rPr>
              <a:t> за зразком                                                       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chemeClr val="bg1"/>
                </a:solidFill>
              </a:rPr>
              <a:t>Сторінка</a:t>
            </a:r>
            <a:endParaRPr lang="uk-UA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37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604683" y="2157250"/>
            <a:ext cx="2243179" cy="20848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/>
          <a:srcRect l="8694" t="49885" r="43832" b="14767"/>
          <a:stretch/>
        </p:blipFill>
        <p:spPr>
          <a:xfrm>
            <a:off x="988242" y="4500760"/>
            <a:ext cx="4464000" cy="213956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0" t="40344" r="76413" b="44320"/>
          <a:stretch/>
        </p:blipFill>
        <p:spPr>
          <a:xfrm>
            <a:off x="1966745" y="5314141"/>
            <a:ext cx="2443656" cy="129989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75835" y="4350939"/>
            <a:ext cx="3099499" cy="2361931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2499" y="4519059"/>
            <a:ext cx="2606169" cy="2102961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683046" y="387347"/>
            <a:ext cx="10880770" cy="126119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Пригадай, </a:t>
            </a:r>
            <a:r>
              <a:rPr lang="uk-UA" sz="2400" b="1" dirty="0">
                <a:solidFill>
                  <a:schemeClr val="bg1"/>
                </a:solidFill>
              </a:rPr>
              <a:t>як слід </a:t>
            </a:r>
            <a:r>
              <a:rPr lang="uk-UA" sz="2400" b="1" dirty="0" smtClean="0">
                <a:solidFill>
                  <a:schemeClr val="bg1"/>
                </a:solidFill>
              </a:rPr>
              <a:t>виконувати завдання внизу сторінки. Закресли </a:t>
            </a:r>
            <a:r>
              <a:rPr lang="uk-UA" sz="2400" b="1" dirty="0">
                <a:solidFill>
                  <a:schemeClr val="bg1"/>
                </a:solidFill>
              </a:rPr>
              <a:t>по дві букви </a:t>
            </a:r>
            <a:endParaRPr lang="uk-UA" sz="2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400" b="1" i="1" dirty="0" smtClean="0">
                <a:solidFill>
                  <a:schemeClr val="bg1"/>
                </a:solidFill>
              </a:rPr>
              <a:t>с</a:t>
            </a:r>
            <a:r>
              <a:rPr lang="uk-UA" sz="2400" b="1" i="1" dirty="0">
                <a:solidFill>
                  <a:schemeClr val="bg1"/>
                </a:solidFill>
              </a:rPr>
              <a:t>, т</a:t>
            </a:r>
            <a:r>
              <a:rPr lang="uk-UA" sz="2400" b="1" dirty="0" smtClean="0">
                <a:solidFill>
                  <a:schemeClr val="bg1"/>
                </a:solidFill>
              </a:rPr>
              <a:t>. Прочитай слово, що утворилося з букв. Пригадай, </a:t>
            </a:r>
            <a:r>
              <a:rPr lang="uk-UA" sz="2400" b="1" dirty="0">
                <a:solidFill>
                  <a:schemeClr val="bg1"/>
                </a:solidFill>
              </a:rPr>
              <a:t>як виглядає </a:t>
            </a:r>
            <a:r>
              <a:rPr lang="uk-UA" sz="2400" b="1" dirty="0" smtClean="0">
                <a:solidFill>
                  <a:schemeClr val="bg1"/>
                </a:solidFill>
              </a:rPr>
              <a:t>верблюд. Намалюй </a:t>
            </a:r>
            <a:r>
              <a:rPr lang="uk-UA" sz="2400" b="1" dirty="0">
                <a:solidFill>
                  <a:schemeClr val="bg1"/>
                </a:solidFill>
              </a:rPr>
              <a:t>його на плашці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1575412" y="4902506"/>
            <a:ext cx="264405" cy="411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H="1">
            <a:off x="4695010" y="4865782"/>
            <a:ext cx="264405" cy="411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2142782" y="4827392"/>
            <a:ext cx="264405" cy="411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 flipH="1">
            <a:off x="3558051" y="4865782"/>
            <a:ext cx="264405" cy="4116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7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44415</TotalTime>
  <Words>482</Words>
  <Application>Microsoft Office PowerPoint</Application>
  <PresentationFormat>Произвольный</PresentationFormat>
  <Paragraphs>88</Paragraphs>
  <Slides>16</Slides>
  <Notes>1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2874</cp:revision>
  <dcterms:created xsi:type="dcterms:W3CDTF">2018-01-05T16:38:53Z</dcterms:created>
  <dcterms:modified xsi:type="dcterms:W3CDTF">2024-02-18T12:26:04Z</dcterms:modified>
</cp:coreProperties>
</file>