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1027" r:id="rId3"/>
    <p:sldId id="1028" r:id="rId4"/>
    <p:sldId id="1010" r:id="rId5"/>
    <p:sldId id="1026" r:id="rId6"/>
    <p:sldId id="808" r:id="rId7"/>
    <p:sldId id="1012" r:id="rId8"/>
    <p:sldId id="1014" r:id="rId9"/>
    <p:sldId id="1013" r:id="rId10"/>
    <p:sldId id="1021" r:id="rId11"/>
    <p:sldId id="1003" r:id="rId12"/>
    <p:sldId id="1017" r:id="rId13"/>
    <p:sldId id="1020" r:id="rId14"/>
    <p:sldId id="1025" r:id="rId15"/>
    <p:sldId id="988" r:id="rId16"/>
    <p:sldId id="1018" r:id="rId17"/>
    <p:sldId id="352" r:id="rId18"/>
    <p:sldId id="866" r:id="rId19"/>
    <p:sldId id="101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137sggrj23" TargetMode="External"/><Relationship Id="rId5" Type="http://schemas.microsoft.com/office/2007/relationships/hdphoto" Target="../media/hdphoto6.wdp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99456" y="4238129"/>
            <a:ext cx="9873343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Написання </a:t>
            </a:r>
            <a:r>
              <a:rPr lang="ru-RU" sz="3600" b="1" dirty="0" err="1">
                <a:solidFill>
                  <a:schemeClr val="bg1"/>
                </a:solidFill>
              </a:rPr>
              <a:t>великої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букви</a:t>
            </a:r>
            <a:r>
              <a:rPr lang="ru-RU" sz="3600" b="1" dirty="0">
                <a:solidFill>
                  <a:schemeClr val="bg1"/>
                </a:solidFill>
              </a:rPr>
              <a:t> Ю. Письмо </a:t>
            </a:r>
            <a:r>
              <a:rPr lang="ru-RU" sz="3600" b="1" dirty="0" err="1">
                <a:solidFill>
                  <a:schemeClr val="bg1"/>
                </a:solidFill>
              </a:rPr>
              <a:t>складів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слів</a:t>
            </a:r>
            <a:r>
              <a:rPr lang="ru-RU" sz="3600" b="1" dirty="0">
                <a:solidFill>
                  <a:schemeClr val="bg1"/>
                </a:solidFill>
              </a:rPr>
              <a:t> і </a:t>
            </a:r>
            <a:r>
              <a:rPr lang="ru-RU" sz="3600" b="1" dirty="0" err="1">
                <a:solidFill>
                  <a:schemeClr val="bg1"/>
                </a:solidFill>
              </a:rPr>
              <a:t>речень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вивченими</a:t>
            </a:r>
            <a:r>
              <a:rPr lang="ru-RU" sz="3600" b="1" dirty="0">
                <a:solidFill>
                  <a:schemeClr val="bg1"/>
                </a:solidFill>
              </a:rPr>
              <a:t> буквами.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4703" t="6408" r="20405" b="14558"/>
          <a:stretch/>
        </p:blipFill>
        <p:spPr>
          <a:xfrm>
            <a:off x="1305170" y="1084316"/>
            <a:ext cx="3730859" cy="255600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07216" y="1084316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7188" r="46778" b="67103"/>
          <a:stretch/>
        </p:blipFill>
        <p:spPr>
          <a:xfrm>
            <a:off x="935710" y="2738652"/>
            <a:ext cx="8316000" cy="194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t="42795" r="63692" b="45757"/>
          <a:stretch/>
        </p:blipFill>
        <p:spPr>
          <a:xfrm>
            <a:off x="5829486" y="2807988"/>
            <a:ext cx="3193314" cy="9528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40538" r="59788" b="43839"/>
          <a:stretch/>
        </p:blipFill>
        <p:spPr>
          <a:xfrm>
            <a:off x="3246119" y="2620716"/>
            <a:ext cx="2309987" cy="127656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39326" r="78333" b="44512"/>
          <a:stretch/>
        </p:blipFill>
        <p:spPr>
          <a:xfrm>
            <a:off x="1233810" y="2560718"/>
            <a:ext cx="1848491" cy="12675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8643" r="64045" b="45195"/>
          <a:stretch/>
        </p:blipFill>
        <p:spPr>
          <a:xfrm>
            <a:off x="2208525" y="3478745"/>
            <a:ext cx="1854512" cy="12716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3" t="36814" r="26967" b="47563"/>
          <a:stretch/>
        </p:blipFill>
        <p:spPr>
          <a:xfrm>
            <a:off x="845855" y="3299593"/>
            <a:ext cx="1231811" cy="12765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42158" r="85020" b="46394"/>
          <a:stretch/>
        </p:blipFill>
        <p:spPr>
          <a:xfrm>
            <a:off x="4004694" y="3746772"/>
            <a:ext cx="1052233" cy="9674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41232" r="56675" b="45854"/>
          <a:stretch/>
        </p:blipFill>
        <p:spPr>
          <a:xfrm>
            <a:off x="5053541" y="3640006"/>
            <a:ext cx="2371476" cy="10977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54100" y="497515"/>
            <a:ext cx="9287100" cy="1607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і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 у наступних рядах. Допиши речення, користуючись малюнком вгорі сторінки.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02710" y="2573062"/>
            <a:ext cx="2243179" cy="20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645757" y="1902746"/>
            <a:ext cx="3099499" cy="320905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51857" y="448247"/>
            <a:ext cx="9818914" cy="12281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зображених </a:t>
            </a:r>
            <a:r>
              <a:rPr lang="uk-UA" sz="2800" b="1" dirty="0">
                <a:solidFill>
                  <a:schemeClr val="bg1"/>
                </a:solidFill>
              </a:rPr>
              <a:t>на малюнку </a:t>
            </a:r>
            <a:r>
              <a:rPr lang="uk-UA" sz="2800" b="1" dirty="0" smtClean="0">
                <a:solidFill>
                  <a:schemeClr val="bg1"/>
                </a:solidFill>
              </a:rPr>
              <a:t>дітей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r>
              <a:rPr lang="uk-UA" sz="2800" b="1" dirty="0" smtClean="0">
                <a:solidFill>
                  <a:schemeClr val="bg1"/>
                </a:solidFill>
              </a:rPr>
              <a:t>Чим вони зайняті?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любиш ти читати </a:t>
            </a:r>
            <a:r>
              <a:rPr lang="uk-UA" sz="2800" b="1" dirty="0">
                <a:solidFill>
                  <a:schemeClr val="bg1"/>
                </a:solidFill>
              </a:rPr>
              <a:t>книжки, грати в </a:t>
            </a:r>
            <a:r>
              <a:rPr lang="uk-UA" sz="2800" b="1" dirty="0" smtClean="0">
                <a:solidFill>
                  <a:schemeClr val="bg1"/>
                </a:solidFill>
              </a:rPr>
              <a:t>ігри?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</a:t>
            </a:r>
            <a:r>
              <a:rPr lang="uk-UA" sz="2800" b="1" dirty="0">
                <a:solidFill>
                  <a:schemeClr val="bg1"/>
                </a:solidFill>
              </a:rPr>
              <a:t>ще </a:t>
            </a:r>
            <a:r>
              <a:rPr lang="uk-UA" sz="2800" b="1" dirty="0" smtClean="0">
                <a:solidFill>
                  <a:schemeClr val="bg1"/>
                </a:solidFill>
              </a:rPr>
              <a:t>займаєшся </a:t>
            </a:r>
            <a:r>
              <a:rPr lang="uk-UA" sz="2800" b="1" dirty="0">
                <a:solidFill>
                  <a:schemeClr val="bg1"/>
                </a:solidFill>
              </a:rPr>
              <a:t>у вільний </a:t>
            </a:r>
            <a:r>
              <a:rPr lang="uk-UA" sz="2800" b="1" dirty="0" smtClean="0">
                <a:solidFill>
                  <a:schemeClr val="bg1"/>
                </a:solidFill>
              </a:rPr>
              <a:t>час?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24" t="41905" r="56008" b="20112"/>
          <a:stretch/>
        </p:blipFill>
        <p:spPr>
          <a:xfrm>
            <a:off x="1356379" y="1908545"/>
            <a:ext cx="5289378" cy="32134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5827" r="56480" b="33077"/>
          <a:stretch/>
        </p:blipFill>
        <p:spPr>
          <a:xfrm>
            <a:off x="1356379" y="1910855"/>
            <a:ext cx="5289378" cy="318935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51856" y="5283328"/>
            <a:ext cx="8493399" cy="88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 </a:t>
            </a:r>
            <a:r>
              <a:rPr lang="uk-UA" sz="2400" b="1" dirty="0">
                <a:solidFill>
                  <a:schemeClr val="bg1"/>
                </a:solidFill>
              </a:rPr>
              <a:t>поданій пустій плашці </a:t>
            </a:r>
            <a:r>
              <a:rPr lang="uk-UA" sz="2400" b="1" dirty="0" smtClean="0">
                <a:solidFill>
                  <a:schemeClr val="bg1"/>
                </a:solidFill>
              </a:rPr>
              <a:t>намалюй </a:t>
            </a:r>
            <a:r>
              <a:rPr lang="uk-UA" sz="2400" b="1" dirty="0">
                <a:solidFill>
                  <a:schemeClr val="bg1"/>
                </a:solidFill>
              </a:rPr>
              <a:t>своє улюблене </a:t>
            </a:r>
            <a:r>
              <a:rPr lang="uk-UA" sz="2400" b="1" dirty="0" smtClean="0">
                <a:solidFill>
                  <a:schemeClr val="bg1"/>
                </a:solidFill>
              </a:rPr>
              <a:t>заняття. Зафарбуй усі </a:t>
            </a:r>
            <a:r>
              <a:rPr lang="uk-UA" sz="2400" b="1" dirty="0">
                <a:solidFill>
                  <a:schemeClr val="bg1"/>
                </a:solidFill>
              </a:rPr>
              <a:t>малюнки кольоровими олівцями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515" y="1989497"/>
            <a:ext cx="2458892" cy="2922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3" t="36638" r="41702" b="34118"/>
          <a:stretch/>
        </p:blipFill>
        <p:spPr>
          <a:xfrm>
            <a:off x="7085843" y="1934744"/>
            <a:ext cx="2056235" cy="30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83289" y="494528"/>
            <a:ext cx="8732066" cy="8887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="" xmlns:a16="http://schemas.microsoft.com/office/drawing/2014/main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"/>
            <a:ext cx="11383107" cy="64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903514" y="3871978"/>
            <a:ext cx="597774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Юрко </a:t>
            </a:r>
            <a:r>
              <a:rPr lang="uk-UA" sz="4000" dirty="0" smtClean="0">
                <a:solidFill>
                  <a:srgbClr val="0070C0"/>
                </a:solidFill>
              </a:rPr>
              <a:t>намалював                .</a:t>
            </a:r>
            <a:endParaRPr lang="uk-UA" sz="4000" dirty="0">
              <a:solidFill>
                <a:srgbClr val="0070C0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40660" r="61348" b="50188"/>
          <a:stretch/>
        </p:blipFill>
        <p:spPr>
          <a:xfrm>
            <a:off x="5694885" y="2443788"/>
            <a:ext cx="5868000" cy="113258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40660" r="61346" b="50188"/>
          <a:stretch/>
        </p:blipFill>
        <p:spPr>
          <a:xfrm>
            <a:off x="756000" y="2455160"/>
            <a:ext cx="4730400" cy="113258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6" t="40120" r="36592" b="44305"/>
          <a:stretch/>
        </p:blipFill>
        <p:spPr>
          <a:xfrm>
            <a:off x="1054100" y="2366614"/>
            <a:ext cx="2472871" cy="12060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37608" y="1561930"/>
            <a:ext cx="3353097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Юрченко Юлія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40560" r="78950" b="46891"/>
          <a:stretch/>
        </p:blipFill>
        <p:spPr>
          <a:xfrm>
            <a:off x="3414157" y="2397936"/>
            <a:ext cx="1815632" cy="96833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6624000" y="1561930"/>
            <a:ext cx="3740896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Юхименко Юрій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2" t="41551" r="13089" b="47356"/>
          <a:stretch/>
        </p:blipFill>
        <p:spPr>
          <a:xfrm>
            <a:off x="5830785" y="2455160"/>
            <a:ext cx="3014627" cy="86366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55467" r="70489" b="30584"/>
          <a:stretch/>
        </p:blipFill>
        <p:spPr>
          <a:xfrm>
            <a:off x="9129168" y="2490365"/>
            <a:ext cx="3014627" cy="10860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39999" r="87059" b="48103"/>
          <a:stretch/>
        </p:blipFill>
        <p:spPr>
          <a:xfrm>
            <a:off x="10324720" y="2294118"/>
            <a:ext cx="705210" cy="9682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5077" y="406177"/>
            <a:ext cx="991688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Прочитай пари </a:t>
            </a:r>
            <a:r>
              <a:rPr lang="uk-UA" sz="2800" b="1" dirty="0"/>
              <a:t>слів і </a:t>
            </a:r>
            <a:r>
              <a:rPr lang="uk-UA" sz="2800" b="1" dirty="0" smtClean="0"/>
              <a:t>поясни, </a:t>
            </a:r>
            <a:r>
              <a:rPr lang="uk-UA" sz="2800" b="1" dirty="0"/>
              <a:t>що вони </a:t>
            </a:r>
            <a:r>
              <a:rPr lang="uk-UA" sz="2800" b="1" dirty="0" smtClean="0"/>
              <a:t>означають. </a:t>
            </a:r>
          </a:p>
          <a:p>
            <a:pPr algn="ctr"/>
            <a:r>
              <a:rPr lang="uk-UA" sz="2800" b="1" dirty="0" smtClean="0"/>
              <a:t>Прочитай друковане речення. </a:t>
            </a:r>
            <a:r>
              <a:rPr lang="uk-UA" sz="2800" b="1" dirty="0" err="1" smtClean="0"/>
              <a:t>Запиши</a:t>
            </a:r>
            <a:r>
              <a:rPr lang="uk-UA" sz="2800" b="1" dirty="0" smtClean="0"/>
              <a:t> рукописними буквами</a:t>
            </a:r>
            <a:endParaRPr lang="ru-RU" sz="28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981" y="3629276"/>
            <a:ext cx="1468559" cy="1290535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40660" r="61348" b="50188"/>
          <a:stretch/>
        </p:blipFill>
        <p:spPr>
          <a:xfrm>
            <a:off x="1903514" y="4919811"/>
            <a:ext cx="7225654" cy="113258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39326" r="78333" b="44512"/>
          <a:stretch/>
        </p:blipFill>
        <p:spPr>
          <a:xfrm>
            <a:off x="1895422" y="4752196"/>
            <a:ext cx="1848491" cy="12675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t="41699" r="48097" b="47320"/>
          <a:stretch/>
        </p:blipFill>
        <p:spPr>
          <a:xfrm>
            <a:off x="3889719" y="4918262"/>
            <a:ext cx="5239449" cy="8792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29168" y="3836299"/>
            <a:ext cx="2875505" cy="26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40660" r="42014" b="26183"/>
          <a:stretch/>
        </p:blipFill>
        <p:spPr>
          <a:xfrm>
            <a:off x="1448064" y="1896812"/>
            <a:ext cx="9108000" cy="410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4" t="40931" r="14907" b="44554"/>
          <a:stretch/>
        </p:blipFill>
        <p:spPr>
          <a:xfrm>
            <a:off x="1448064" y="1836598"/>
            <a:ext cx="4600447" cy="11621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40449" r="59635" b="46827"/>
          <a:stretch/>
        </p:blipFill>
        <p:spPr>
          <a:xfrm>
            <a:off x="5660603" y="1792404"/>
            <a:ext cx="4767504" cy="10303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48064" y="497514"/>
            <a:ext cx="9117112" cy="13992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із букв у дужках слово.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і 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r>
              <a:rPr lang="uk-UA" sz="3200" b="1" dirty="0"/>
              <a:t> </a:t>
            </a:r>
            <a:r>
              <a:rPr lang="uk-UA" sz="3200" b="1" dirty="0" smtClean="0"/>
              <a:t>Зверни </a:t>
            </a:r>
            <a:r>
              <a:rPr lang="uk-UA" sz="3200" b="1" dirty="0"/>
              <a:t>увагу на розділовий знак у кінці </a:t>
            </a:r>
            <a:r>
              <a:rPr lang="uk-UA" sz="3200" b="1" dirty="0" smtClean="0"/>
              <a:t>останнього </a:t>
            </a:r>
            <a:r>
              <a:rPr lang="uk-UA" sz="3200" b="1" dirty="0"/>
              <a:t>речення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40449" r="13719" b="44497"/>
          <a:stretch/>
        </p:blipFill>
        <p:spPr>
          <a:xfrm>
            <a:off x="3534450" y="2855159"/>
            <a:ext cx="5855234" cy="11056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39663" r="77093" b="43520"/>
          <a:stretch/>
        </p:blipFill>
        <p:spPr>
          <a:xfrm>
            <a:off x="3664380" y="3658179"/>
            <a:ext cx="2382943" cy="14110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8643" r="64045" b="45195"/>
          <a:stretch/>
        </p:blipFill>
        <p:spPr>
          <a:xfrm>
            <a:off x="1627415" y="2638750"/>
            <a:ext cx="1907035" cy="13076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1" t="39114" r="59065" b="44069"/>
          <a:stretch/>
        </p:blipFill>
        <p:spPr>
          <a:xfrm>
            <a:off x="1875704" y="4608911"/>
            <a:ext cx="2292425" cy="13574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1" t="39114" r="59065" b="44069"/>
          <a:stretch/>
        </p:blipFill>
        <p:spPr>
          <a:xfrm>
            <a:off x="4855851" y="4608911"/>
            <a:ext cx="2292425" cy="13574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8643" r="64045" b="45195"/>
          <a:stretch/>
        </p:blipFill>
        <p:spPr>
          <a:xfrm>
            <a:off x="1509066" y="3631324"/>
            <a:ext cx="1907035" cy="13076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89684" y="4285165"/>
            <a:ext cx="2243179" cy="20848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89684" y="1638395"/>
            <a:ext cx="2495470" cy="23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0932" y="391651"/>
            <a:ext cx="2933079" cy="33856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3200" b="1" dirty="0" err="1">
                <a:solidFill>
                  <a:schemeClr val="bg1"/>
                </a:solidFill>
              </a:rPr>
              <a:t>Ютуб</a:t>
            </a:r>
            <a:r>
              <a:rPr lang="uk-UA" sz="3200" b="1" dirty="0">
                <a:solidFill>
                  <a:schemeClr val="bg1"/>
                </a:solidFill>
              </a:rPr>
              <a:t> від каналу «</a:t>
            </a:r>
            <a:r>
              <a:rPr lang="uk-UA" sz="3200" b="1" dirty="0"/>
              <a:t>Дистанційна </a:t>
            </a:r>
            <a:r>
              <a:rPr lang="uk-UA" sz="3200" b="1" dirty="0" err="1"/>
              <a:t>копілочка</a:t>
            </a:r>
            <a:r>
              <a:rPr lang="uk-UA" sz="3200" b="1" dirty="0" smtClean="0"/>
              <a:t>»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4677227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66794" y="391651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3543" y="391651"/>
            <a:ext cx="4648138" cy="5810173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501681" y="2191639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65" r="34438" b="65756"/>
          <a:stretch/>
        </p:blipFill>
        <p:spPr>
          <a:xfrm>
            <a:off x="756000" y="2438345"/>
            <a:ext cx="10404000" cy="42296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436914" y="543091"/>
            <a:ext cx="9302734" cy="861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Творче списування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93206" y="1274617"/>
            <a:ext cx="9568873" cy="11890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dirty="0" smtClean="0"/>
              <a:t>__ля </a:t>
            </a:r>
            <a:r>
              <a:rPr lang="ru-RU" sz="3000" dirty="0"/>
              <a:t>любить </a:t>
            </a:r>
            <a:r>
              <a:rPr lang="ru-RU" sz="3000" dirty="0" err="1" smtClean="0"/>
              <a:t>мал_вати</a:t>
            </a:r>
            <a:r>
              <a:rPr lang="ru-RU" sz="3000" dirty="0"/>
              <a:t>. Вона </a:t>
            </a:r>
            <a:r>
              <a:rPr lang="ru-RU" sz="3000" dirty="0" err="1" smtClean="0"/>
              <a:t>намалювала</a:t>
            </a:r>
            <a:r>
              <a:rPr lang="ru-RU" sz="3000" dirty="0" smtClean="0"/>
              <a:t> </a:t>
            </a:r>
            <a:r>
              <a:rPr lang="ru-RU" sz="3000" dirty="0" err="1" smtClean="0"/>
              <a:t>т_льпани</a:t>
            </a:r>
            <a:r>
              <a:rPr lang="ru-RU" sz="3000" dirty="0"/>
              <a:t>, любисток. </a:t>
            </a:r>
            <a:r>
              <a:rPr lang="ru-RU" sz="3000" dirty="0" err="1"/>
              <a:t>Гарний</a:t>
            </a:r>
            <a:r>
              <a:rPr lang="ru-RU" sz="3000" dirty="0"/>
              <a:t> </a:t>
            </a:r>
            <a:r>
              <a:rPr lang="ru-RU" sz="3000" dirty="0" err="1"/>
              <a:t>подарунок</a:t>
            </a:r>
            <a:r>
              <a:rPr lang="ru-RU" sz="3000" dirty="0"/>
              <a:t> для </a:t>
            </a:r>
            <a:r>
              <a:rPr lang="ru-RU" sz="3000" dirty="0" err="1"/>
              <a:t>матусі</a:t>
            </a:r>
            <a:r>
              <a:rPr lang="ru-RU" sz="3000" dirty="0"/>
              <a:t> </a:t>
            </a:r>
            <a:r>
              <a:rPr lang="ru-RU" sz="3000" dirty="0" err="1"/>
              <a:t>вийде</a:t>
            </a:r>
            <a:r>
              <a:rPr lang="ru-RU" sz="30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4" t="41077" r="23106" b="47879"/>
          <a:stretch/>
        </p:blipFill>
        <p:spPr>
          <a:xfrm>
            <a:off x="1609500" y="2609037"/>
            <a:ext cx="4416327" cy="898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40404" r="46623" b="43704"/>
          <a:stretch/>
        </p:blipFill>
        <p:spPr>
          <a:xfrm>
            <a:off x="539459" y="3435295"/>
            <a:ext cx="7155498" cy="1380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36902" r="30747" b="43165"/>
          <a:stretch/>
        </p:blipFill>
        <p:spPr>
          <a:xfrm>
            <a:off x="792177" y="4129102"/>
            <a:ext cx="9053787" cy="16704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55001" r="56881" b="33955"/>
          <a:stretch/>
        </p:blipFill>
        <p:spPr>
          <a:xfrm>
            <a:off x="5823967" y="2609037"/>
            <a:ext cx="5075729" cy="89860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0" t="40404" r="20682" b="43704"/>
          <a:stretch/>
        </p:blipFill>
        <p:spPr>
          <a:xfrm>
            <a:off x="7486204" y="3446181"/>
            <a:ext cx="3686159" cy="138060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6" t="36902" r="16364" b="43165"/>
          <a:stretch/>
        </p:blipFill>
        <p:spPr>
          <a:xfrm>
            <a:off x="609022" y="5088381"/>
            <a:ext cx="2000955" cy="1670463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1170775" y="1274617"/>
            <a:ext cx="9568873" cy="11890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dirty="0" smtClean="0"/>
              <a:t>Юля </a:t>
            </a:r>
            <a:r>
              <a:rPr lang="ru-RU" sz="3000" dirty="0"/>
              <a:t>любить </a:t>
            </a:r>
            <a:r>
              <a:rPr lang="ru-RU" sz="3000" dirty="0" err="1" smtClean="0"/>
              <a:t>малювати</a:t>
            </a:r>
            <a:r>
              <a:rPr lang="ru-RU" sz="3000" dirty="0"/>
              <a:t>. Вона </a:t>
            </a:r>
            <a:r>
              <a:rPr lang="ru-RU" sz="3000" dirty="0" err="1" smtClean="0"/>
              <a:t>намалювала</a:t>
            </a:r>
            <a:r>
              <a:rPr lang="ru-RU" sz="3000" dirty="0" smtClean="0"/>
              <a:t> </a:t>
            </a:r>
            <a:r>
              <a:rPr lang="ru-RU" sz="3000" dirty="0" err="1" smtClean="0"/>
              <a:t>тюльпани</a:t>
            </a:r>
            <a:r>
              <a:rPr lang="ru-RU" sz="3000" dirty="0"/>
              <a:t>, любисток. </a:t>
            </a:r>
            <a:r>
              <a:rPr lang="ru-RU" sz="3000" dirty="0" err="1"/>
              <a:t>Гарний</a:t>
            </a:r>
            <a:r>
              <a:rPr lang="ru-RU" sz="3000" dirty="0"/>
              <a:t> </a:t>
            </a:r>
            <a:r>
              <a:rPr lang="ru-RU" sz="3000" dirty="0" err="1"/>
              <a:t>подарунок</a:t>
            </a:r>
            <a:r>
              <a:rPr lang="ru-RU" sz="3000" dirty="0"/>
              <a:t> для </a:t>
            </a:r>
            <a:r>
              <a:rPr lang="ru-RU" sz="3000" dirty="0" err="1"/>
              <a:t>матусі</a:t>
            </a:r>
            <a:r>
              <a:rPr lang="ru-RU" sz="3000" dirty="0"/>
              <a:t> </a:t>
            </a:r>
            <a:r>
              <a:rPr lang="ru-RU" sz="3000" dirty="0" err="1"/>
              <a:t>вийде</a:t>
            </a:r>
            <a:r>
              <a:rPr lang="ru-RU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2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98150" y="466130"/>
            <a:ext cx="8811364" cy="873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460868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9374" y="2220686"/>
            <a:ext cx="1229446" cy="12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5807" y="592500"/>
            <a:ext cx="8732066" cy="789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612" y="2010063"/>
            <a:ext cx="4368800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прізвища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імена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букву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запам’ятав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запам’ятала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11312" y="2010063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07329" y="2010063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632946" y="548710"/>
            <a:ext cx="10587789" cy="9283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«Емоційна ромашка</a:t>
            </a:r>
            <a:r>
              <a:rPr lang="uk-UA" sz="4000" b="1" dirty="0" smtClean="0">
                <a:solidFill>
                  <a:schemeClr val="bg1"/>
                </a:solidFill>
              </a:rPr>
              <a:t>».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1144350" y="1899144"/>
            <a:ext cx="2926811" cy="31096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8329318" y="1810137"/>
            <a:ext cx="2867796" cy="31093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687488" y="1810137"/>
            <a:ext cx="3003978" cy="31253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Выноска-облако 1"/>
          <p:cNvSpPr/>
          <p:nvPr/>
        </p:nvSpPr>
        <p:spPr>
          <a:xfrm>
            <a:off x="992175" y="50087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</a:t>
            </a:r>
            <a:r>
              <a:rPr lang="uk-UA" sz="2800" b="1" dirty="0" smtClean="0">
                <a:solidFill>
                  <a:schemeClr val="bg1"/>
                </a:solidFill>
              </a:rPr>
              <a:t>вийшло!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628951" y="49339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Я втомилась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264320" y="49304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</a:t>
            </a:r>
            <a:r>
              <a:rPr lang="uk-UA" sz="2800" b="1">
                <a:solidFill>
                  <a:schemeClr val="bg1"/>
                </a:solidFill>
              </a:rPr>
              <a:t>не </a:t>
            </a:r>
            <a:r>
              <a:rPr lang="uk-UA" sz="2800" b="1" smtClean="0">
                <a:solidFill>
                  <a:schemeClr val="bg1"/>
                </a:solidFill>
              </a:rPr>
              <a:t>зрозуміло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9939" y="494528"/>
            <a:ext cx="8732066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1151427" y="1956549"/>
            <a:ext cx="4607117" cy="34392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Настрій</a:t>
            </a:r>
            <a:r>
              <a:rPr lang="ru-RU" sz="2800" b="1" dirty="0"/>
              <a:t> – ВО!                        </a:t>
            </a:r>
            <a:br>
              <a:rPr lang="ru-RU" sz="2800" b="1" dirty="0"/>
            </a:br>
            <a:r>
              <a:rPr lang="ru-RU" sz="2800" b="1" dirty="0"/>
              <a:t>Погода – </a:t>
            </a:r>
            <a:r>
              <a:rPr lang="ru-RU" sz="2800" b="1" dirty="0" err="1"/>
              <a:t>Клас</a:t>
            </a:r>
            <a:r>
              <a:rPr lang="ru-RU" sz="2800" b="1" dirty="0"/>
              <a:t>!                      </a:t>
            </a:r>
            <a:endParaRPr lang="ru-RU" sz="2800" b="1" dirty="0" smtClean="0"/>
          </a:p>
          <a:p>
            <a:r>
              <a:rPr lang="ru-RU" sz="2800" b="1" dirty="0" err="1" smtClean="0"/>
              <a:t>Вс</a:t>
            </a:r>
            <a:r>
              <a:rPr lang="uk-UA" sz="2800" b="1" dirty="0" err="1"/>
              <a:t>іх</a:t>
            </a:r>
            <a:r>
              <a:rPr lang="ru-RU" sz="2800" b="1" dirty="0"/>
              <a:t> </a:t>
            </a:r>
            <a:r>
              <a:rPr lang="ru-RU" sz="2800" b="1" dirty="0" err="1"/>
              <a:t>вітає</a:t>
            </a:r>
            <a:r>
              <a:rPr lang="ru-RU" sz="2800" b="1" dirty="0"/>
              <a:t> 1 </a:t>
            </a:r>
            <a:r>
              <a:rPr lang="ru-RU" sz="2800" b="1" dirty="0" err="1"/>
              <a:t>клас</a:t>
            </a:r>
            <a:r>
              <a:rPr lang="ru-RU" sz="2800" b="1" dirty="0"/>
              <a:t>!            </a:t>
            </a:r>
            <a:r>
              <a:rPr lang="uk-UA" sz="2800" b="1" dirty="0"/>
              <a:t>       </a:t>
            </a:r>
            <a:endParaRPr lang="uk-UA" sz="2800" b="1" dirty="0" smtClean="0"/>
          </a:p>
          <a:p>
            <a:r>
              <a:rPr lang="ru-RU" sz="2800" b="1" dirty="0"/>
              <a:t>До </a:t>
            </a:r>
            <a:r>
              <a:rPr lang="ru-RU" sz="2800" b="1" dirty="0" err="1"/>
              <a:t>сусіда</a:t>
            </a:r>
            <a:r>
              <a:rPr lang="ru-RU" sz="2800" b="1" dirty="0"/>
              <a:t> </a:t>
            </a:r>
            <a:r>
              <a:rPr lang="ru-RU" sz="2800" b="1" dirty="0" err="1" smtClean="0"/>
              <a:t>поверніться</a:t>
            </a:r>
            <a:r>
              <a:rPr lang="ru-RU" sz="2800" b="1" dirty="0" smtClean="0"/>
              <a:t>, </a:t>
            </a:r>
          </a:p>
          <a:p>
            <a:r>
              <a:rPr lang="ru-RU" sz="2800" b="1" dirty="0" err="1" smtClean="0"/>
              <a:t>Одне</a:t>
            </a:r>
            <a:r>
              <a:rPr lang="ru-RU" sz="2800" b="1" dirty="0" smtClean="0"/>
              <a:t> </a:t>
            </a:r>
            <a:r>
              <a:rPr lang="ru-RU" sz="2800" b="1" dirty="0"/>
              <a:t>одному </a:t>
            </a:r>
            <a:r>
              <a:rPr lang="ru-RU" sz="2800" b="1" dirty="0" err="1" smtClean="0"/>
              <a:t>всміхніться</a:t>
            </a:r>
            <a:r>
              <a:rPr lang="ru-RU" sz="2800" b="1" dirty="0" smtClean="0"/>
              <a:t>. </a:t>
            </a:r>
          </a:p>
          <a:p>
            <a:r>
              <a:rPr lang="ru-RU" sz="2800" b="1" dirty="0" err="1" smtClean="0"/>
              <a:t>Настрій</a:t>
            </a:r>
            <a:r>
              <a:rPr lang="ru-RU" sz="2800" b="1" dirty="0" smtClean="0"/>
              <a:t> </a:t>
            </a:r>
            <a:r>
              <a:rPr lang="ru-RU" sz="2800" b="1" dirty="0"/>
              <a:t>на урок взяли </a:t>
            </a:r>
          </a:p>
          <a:p>
            <a:r>
              <a:rPr lang="ru-RU" sz="2800" b="1" dirty="0" smtClean="0"/>
              <a:t>Й </a:t>
            </a:r>
            <a:r>
              <a:rPr lang="ru-RU" sz="2800" b="1" dirty="0" err="1"/>
              <a:t>працювати</a:t>
            </a:r>
            <a:r>
              <a:rPr lang="ru-RU" sz="2800" b="1" dirty="0"/>
              <a:t> почали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11" y="1785257"/>
            <a:ext cx="5242985" cy="378182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054" y="494528"/>
            <a:ext cx="8732066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1788054" y="1400192"/>
            <a:ext cx="8732066" cy="7831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Який </a:t>
            </a:r>
            <a:r>
              <a:rPr lang="uk-UA" sz="2000" b="1" dirty="0" smtClean="0">
                <a:solidFill>
                  <a:srgbClr val="0070C0"/>
                </a:solidFill>
              </a:rPr>
              <a:t>з них </a:t>
            </a:r>
            <a:r>
              <a:rPr lang="uk-UA" sz="2000" b="1" dirty="0" smtClean="0">
                <a:solidFill>
                  <a:srgbClr val="0070C0"/>
                </a:solidFill>
              </a:rPr>
              <a:t>ти </a:t>
            </a:r>
            <a:r>
              <a:rPr lang="uk-UA" sz="2000" b="1" dirty="0" smtClean="0">
                <a:solidFill>
                  <a:srgbClr val="0070C0"/>
                </a:solidFill>
              </a:rPr>
              <a:t>хочеш </a:t>
            </a:r>
            <a:r>
              <a:rPr lang="uk-UA" sz="2000" b="1" dirty="0" smtClean="0">
                <a:solidFill>
                  <a:srgbClr val="0070C0"/>
                </a:solidFill>
              </a:rPr>
              <a:t>виділити </a:t>
            </a:r>
            <a:r>
              <a:rPr lang="uk-UA" sz="2000" b="1" dirty="0">
                <a:solidFill>
                  <a:srgbClr val="0070C0"/>
                </a:solidFill>
              </a:rPr>
              <a:t>сьогодні? 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1" y="2290042"/>
            <a:ext cx="2460289" cy="1429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260413"/>
            <a:ext cx="1791637" cy="192714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2290042"/>
            <a:ext cx="2002168" cy="200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3" y="4187553"/>
            <a:ext cx="2329542" cy="232954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59" y="4386846"/>
            <a:ext cx="1943692" cy="194369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4496478"/>
            <a:ext cx="2299236" cy="172442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2290042"/>
            <a:ext cx="2619375" cy="174307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8" y="3940629"/>
            <a:ext cx="1384524" cy="25021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6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5514" y="405926"/>
            <a:ext cx="8960362" cy="8023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</a:t>
            </a:r>
            <a:r>
              <a:rPr lang="uk-UA" sz="4000" b="1" dirty="0">
                <a:solidFill>
                  <a:schemeClr val="bg1"/>
                </a:solidFill>
              </a:rPr>
              <a:t>вірш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17919" y="1519183"/>
            <a:ext cx="3902424" cy="22037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Юра, Юля і Юхим                          </a:t>
            </a:r>
            <a:r>
              <a:rPr lang="uk-UA" sz="2800" b="1" dirty="0" smtClean="0"/>
              <a:t>Люблять </a:t>
            </a:r>
            <a:r>
              <a:rPr lang="uk-UA" sz="2800" b="1" dirty="0" smtClean="0"/>
              <a:t>танцювати,  </a:t>
            </a:r>
            <a:endParaRPr lang="uk-UA" sz="2800" b="1" dirty="0" smtClean="0"/>
          </a:p>
          <a:p>
            <a:pPr algn="ctr"/>
            <a:r>
              <a:rPr lang="uk-UA" sz="2800" b="1" dirty="0"/>
              <a:t>І подобаються </a:t>
            </a:r>
            <a:r>
              <a:rPr lang="uk-UA" sz="2800" b="1" dirty="0" smtClean="0"/>
              <a:t>всім,</a:t>
            </a:r>
            <a:endParaRPr lang="ru-RU" sz="2800" b="1" dirty="0"/>
          </a:p>
          <a:p>
            <a:pPr algn="ctr"/>
            <a:r>
              <a:rPr lang="uk-UA" sz="2800" b="1" dirty="0" smtClean="0"/>
              <a:t>Молодці </a:t>
            </a:r>
            <a:r>
              <a:rPr lang="uk-UA" sz="2800" b="1" dirty="0"/>
              <a:t>малята.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04804" y="1549431"/>
            <a:ext cx="4799234" cy="107161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Про кого </a:t>
            </a:r>
            <a:r>
              <a:rPr lang="ru-RU" sz="2400" b="1" dirty="0" err="1" smtClean="0">
                <a:solidFill>
                  <a:srgbClr val="0070C0"/>
                </a:solidFill>
              </a:rPr>
              <a:t>вірш</a:t>
            </a:r>
            <a:r>
              <a:rPr lang="ru-RU" sz="2400" b="1" dirty="0" smtClean="0">
                <a:solidFill>
                  <a:srgbClr val="0070C0"/>
                </a:solidFill>
              </a:rPr>
              <a:t>? Як </a:t>
            </a:r>
            <a:r>
              <a:rPr lang="ru-RU" sz="2400" b="1" dirty="0" err="1" smtClean="0">
                <a:solidFill>
                  <a:srgbClr val="0070C0"/>
                </a:solidFill>
              </a:rPr>
              <a:t>звуть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дітей</a:t>
            </a:r>
            <a:r>
              <a:rPr lang="ru-RU" sz="2400" b="1" dirty="0" smtClean="0">
                <a:solidFill>
                  <a:srgbClr val="0070C0"/>
                </a:solidFill>
              </a:rPr>
              <a:t>? Прочитай слова з буквою </a:t>
            </a:r>
            <a:r>
              <a:rPr lang="ru-RU" sz="2400" b="1" i="1" dirty="0" smtClean="0">
                <a:solidFill>
                  <a:srgbClr val="0070C0"/>
                </a:solidFill>
              </a:rPr>
              <a:t>ю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47114" y="4517448"/>
            <a:ext cx="1712675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100654" y="4509521"/>
            <a:ext cx="162059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53888" y="3770917"/>
            <a:ext cx="1705901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Ю-ра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100654" y="3770917"/>
            <a:ext cx="162059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Ю-ля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051497" y="4509520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910950" y="4509519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 b="11160"/>
          <a:stretch/>
        </p:blipFill>
        <p:spPr bwMode="auto">
          <a:xfrm>
            <a:off x="1017919" y="3903073"/>
            <a:ext cx="4059576" cy="208684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404804" y="2725117"/>
            <a:ext cx="4799234" cy="9042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Виконай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звуко-буквений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аналіз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слів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Юра </a:t>
            </a:r>
            <a:r>
              <a:rPr lang="ru-RU" sz="2400" b="1" dirty="0" smtClean="0">
                <a:solidFill>
                  <a:srgbClr val="0070C0"/>
                </a:solidFill>
              </a:rPr>
              <a:t>і</a:t>
            </a:r>
            <a:r>
              <a:rPr lang="ru-RU" sz="2400" b="1" i="1" dirty="0" smtClean="0">
                <a:solidFill>
                  <a:srgbClr val="0070C0"/>
                </a:solidFill>
              </a:rPr>
              <a:t> Юля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65514" y="2188029"/>
            <a:ext cx="26234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82486" y="2621048"/>
            <a:ext cx="310242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665514" y="3023820"/>
            <a:ext cx="195942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0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2217" y="528588"/>
            <a:ext cx="8732066" cy="736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6" y="1914952"/>
            <a:ext cx="3660140" cy="36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8023" y="1914952"/>
            <a:ext cx="5976257" cy="3779758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</a:rPr>
              <a:t>уроці</a:t>
            </a:r>
            <a:r>
              <a:rPr lang="uk-UA" sz="2400" b="1" dirty="0">
                <a:solidFill>
                  <a:schemeClr val="bg1"/>
                </a:solidFill>
              </a:rPr>
              <a:t> письма ми </a:t>
            </a:r>
            <a:r>
              <a:rPr lang="uk-UA" sz="24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400" b="1" dirty="0">
                <a:solidFill>
                  <a:schemeClr val="bg1"/>
                </a:solidFill>
              </a:rPr>
              <a:t>писати </a:t>
            </a:r>
            <a:r>
              <a:rPr lang="uk-UA" sz="2400" b="1" dirty="0" smtClean="0">
                <a:solidFill>
                  <a:schemeClr val="bg1"/>
                </a:solidFill>
              </a:rPr>
              <a:t>рукописну велику букву </a:t>
            </a:r>
            <a:r>
              <a:rPr lang="uk-UA" sz="2400" b="1" i="1" dirty="0" smtClean="0">
                <a:solidFill>
                  <a:srgbClr val="FFFF00"/>
                </a:solidFill>
              </a:rPr>
              <a:t>«Ю»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>
                <a:solidFill>
                  <a:schemeClr val="bg1"/>
                </a:solidFill>
              </a:rPr>
              <a:t>з'єднувати її  </a:t>
            </a:r>
            <a:r>
              <a:rPr lang="uk-UA" sz="2400" b="1" dirty="0" smtClean="0">
                <a:solidFill>
                  <a:schemeClr val="bg1"/>
                </a:solidFill>
              </a:rPr>
              <a:t>з іншими </a:t>
            </a:r>
            <a:r>
              <a:rPr lang="uk-UA" sz="2400" b="1" dirty="0">
                <a:solidFill>
                  <a:schemeClr val="bg1"/>
                </a:solidFill>
              </a:rPr>
              <a:t>буквами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Поділимо слова на склади,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побудуємо звукові схеми.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друковане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рукописними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літерами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Побудуємо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за </a:t>
            </a:r>
            <a:r>
              <a:rPr lang="ru-RU" sz="2400" b="1" dirty="0" err="1">
                <a:solidFill>
                  <a:schemeClr val="bg1"/>
                </a:solidFill>
              </a:rPr>
              <a:t>поданим</a:t>
            </a:r>
            <a:r>
              <a:rPr lang="ru-RU" sz="2400" b="1" dirty="0">
                <a:solidFill>
                  <a:schemeClr val="bg1"/>
                </a:solidFill>
              </a:rPr>
              <a:t> початком і </a:t>
            </a:r>
            <a:r>
              <a:rPr lang="ru-RU" sz="2400" b="1" dirty="0" err="1" smtClean="0">
                <a:solidFill>
                  <a:schemeClr val="bg1"/>
                </a:solidFill>
              </a:rPr>
              <a:t>малюнком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68808" y="448246"/>
            <a:ext cx="9627792" cy="13914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 </a:t>
            </a:r>
            <a:r>
              <a:rPr lang="uk-UA" sz="2800" b="1" dirty="0">
                <a:solidFill>
                  <a:schemeClr val="bg1"/>
                </a:solidFill>
              </a:rPr>
              <a:t>зображений на </a:t>
            </a:r>
            <a:r>
              <a:rPr lang="uk-UA" sz="2800" b="1" dirty="0" smtClean="0">
                <a:solidFill>
                  <a:schemeClr val="bg1"/>
                </a:solidFill>
              </a:rPr>
              <a:t>малюнку? Чим </a:t>
            </a:r>
            <a:r>
              <a:rPr lang="uk-UA" sz="2800" b="1" dirty="0">
                <a:solidFill>
                  <a:schemeClr val="bg1"/>
                </a:solidFill>
              </a:rPr>
              <a:t>зайняті </a:t>
            </a:r>
            <a:r>
              <a:rPr lang="uk-UA" sz="2800" b="1" dirty="0" smtClean="0">
                <a:solidFill>
                  <a:schemeClr val="bg1"/>
                </a:solidFill>
              </a:rPr>
              <a:t>діти?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Придумай імена </a:t>
            </a:r>
            <a:r>
              <a:rPr lang="uk-UA" sz="2800" b="1" dirty="0">
                <a:solidFill>
                  <a:schemeClr val="bg1"/>
                </a:solidFill>
              </a:rPr>
              <a:t>хлопчикові й дівчинці на букву «</a:t>
            </a:r>
            <a:r>
              <a:rPr lang="uk-UA" sz="2800" b="1" dirty="0" smtClean="0">
                <a:solidFill>
                  <a:schemeClr val="bg1"/>
                </a:solidFill>
              </a:rPr>
              <a:t>ю».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 якої </a:t>
            </a:r>
            <a:r>
              <a:rPr lang="uk-UA" sz="2800" b="1" dirty="0">
                <a:solidFill>
                  <a:schemeClr val="bg1"/>
                </a:solidFill>
              </a:rPr>
              <a:t>букви їх треба </a:t>
            </a:r>
            <a:r>
              <a:rPr lang="uk-UA" sz="2800" b="1" dirty="0" smtClean="0">
                <a:solidFill>
                  <a:schemeClr val="bg1"/>
                </a:solidFill>
              </a:rPr>
              <a:t>писати?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372" t="29903" r="32518" b="22036"/>
          <a:stretch/>
        </p:blipFill>
        <p:spPr>
          <a:xfrm>
            <a:off x="3434571" y="1945417"/>
            <a:ext cx="7920000" cy="381600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46585" y="2245205"/>
            <a:ext cx="2697614" cy="28493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З'ясуй, </a:t>
            </a:r>
            <a:r>
              <a:rPr lang="uk-UA" sz="2400" b="1" dirty="0">
                <a:solidFill>
                  <a:schemeClr val="bg1"/>
                </a:solidFill>
              </a:rPr>
              <a:t>з яких елементів складається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буква Ю.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Наведи </a:t>
            </a:r>
            <a:r>
              <a:rPr lang="uk-UA" sz="2400" b="1" dirty="0">
                <a:solidFill>
                  <a:schemeClr val="bg1"/>
                </a:solidFill>
              </a:rPr>
              <a:t>на малюнку всі її </a:t>
            </a:r>
            <a:r>
              <a:rPr lang="uk-UA" sz="2400" b="1" dirty="0" smtClean="0">
                <a:solidFill>
                  <a:schemeClr val="bg1"/>
                </a:solidFill>
              </a:rPr>
              <a:t>елементи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39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2392" y="514576"/>
            <a:ext cx="8485498" cy="8461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ілінія: фігура 1">
            <a:extLst>
              <a:ext uri="{FF2B5EF4-FFF2-40B4-BE49-F238E27FC236}">
                <a16:creationId xmlns="" xmlns:a16="http://schemas.microsoft.com/office/drawing/2014/main" id="{9F9F7539-1A9D-466E-ABE3-C18FC3EA53EA}"/>
              </a:ext>
            </a:extLst>
          </p:cNvPr>
          <p:cNvSpPr/>
          <p:nvPr/>
        </p:nvSpPr>
        <p:spPr>
          <a:xfrm>
            <a:off x="3977264" y="2203909"/>
            <a:ext cx="1762166" cy="2499140"/>
          </a:xfrm>
          <a:custGeom>
            <a:avLst/>
            <a:gdLst>
              <a:gd name="connsiteX0" fmla="*/ 762000 w 1769188"/>
              <a:gd name="connsiteY0" fmla="*/ 583118 h 2564915"/>
              <a:gd name="connsiteX1" fmla="*/ 1323975 w 1769188"/>
              <a:gd name="connsiteY1" fmla="*/ 411668 h 2564915"/>
              <a:gd name="connsiteX2" fmla="*/ 1757362 w 1769188"/>
              <a:gd name="connsiteY2" fmla="*/ 83055 h 2564915"/>
              <a:gd name="connsiteX3" fmla="*/ 842962 w 1769188"/>
              <a:gd name="connsiteY3" fmla="*/ 2116643 h 2564915"/>
              <a:gd name="connsiteX4" fmla="*/ 452437 w 1769188"/>
              <a:gd name="connsiteY4" fmla="*/ 2516693 h 2564915"/>
              <a:gd name="connsiteX5" fmla="*/ 171450 w 1769188"/>
              <a:gd name="connsiteY5" fmla="*/ 2535743 h 2564915"/>
              <a:gd name="connsiteX6" fmla="*/ 0 w 1769188"/>
              <a:gd name="connsiteY6" fmla="*/ 2316668 h 2564915"/>
              <a:gd name="connsiteX0" fmla="*/ 762000 w 1757830"/>
              <a:gd name="connsiteY0" fmla="*/ 508966 h 2490763"/>
              <a:gd name="connsiteX1" fmla="*/ 1323975 w 1757830"/>
              <a:gd name="connsiteY1" fmla="*/ 337516 h 2490763"/>
              <a:gd name="connsiteX2" fmla="*/ 1757362 w 1757830"/>
              <a:gd name="connsiteY2" fmla="*/ 8903 h 2490763"/>
              <a:gd name="connsiteX3" fmla="*/ 842962 w 1757830"/>
              <a:gd name="connsiteY3" fmla="*/ 2042491 h 2490763"/>
              <a:gd name="connsiteX4" fmla="*/ 452437 w 1757830"/>
              <a:gd name="connsiteY4" fmla="*/ 2442541 h 2490763"/>
              <a:gd name="connsiteX5" fmla="*/ 171450 w 1757830"/>
              <a:gd name="connsiteY5" fmla="*/ 2461591 h 2490763"/>
              <a:gd name="connsiteX6" fmla="*/ 0 w 1757830"/>
              <a:gd name="connsiteY6" fmla="*/ 2242516 h 2490763"/>
              <a:gd name="connsiteX0" fmla="*/ 762000 w 1762586"/>
              <a:gd name="connsiteY0" fmla="*/ 527637 h 2509434"/>
              <a:gd name="connsiteX1" fmla="*/ 1323975 w 1762586"/>
              <a:gd name="connsiteY1" fmla="*/ 356187 h 2509434"/>
              <a:gd name="connsiteX2" fmla="*/ 1762124 w 1762586"/>
              <a:gd name="connsiteY2" fmla="*/ 8524 h 2509434"/>
              <a:gd name="connsiteX3" fmla="*/ 842962 w 1762586"/>
              <a:gd name="connsiteY3" fmla="*/ 2061162 h 2509434"/>
              <a:gd name="connsiteX4" fmla="*/ 452437 w 1762586"/>
              <a:gd name="connsiteY4" fmla="*/ 2461212 h 2509434"/>
              <a:gd name="connsiteX5" fmla="*/ 171450 w 1762586"/>
              <a:gd name="connsiteY5" fmla="*/ 2480262 h 2509434"/>
              <a:gd name="connsiteX6" fmla="*/ 0 w 1762586"/>
              <a:gd name="connsiteY6" fmla="*/ 2261187 h 2509434"/>
              <a:gd name="connsiteX0" fmla="*/ 762000 w 1762166"/>
              <a:gd name="connsiteY0" fmla="*/ 519115 h 2500912"/>
              <a:gd name="connsiteX1" fmla="*/ 1323975 w 1762166"/>
              <a:gd name="connsiteY1" fmla="*/ 347665 h 2500912"/>
              <a:gd name="connsiteX2" fmla="*/ 1762124 w 1762166"/>
              <a:gd name="connsiteY2" fmla="*/ 2 h 2500912"/>
              <a:gd name="connsiteX3" fmla="*/ 842962 w 1762166"/>
              <a:gd name="connsiteY3" fmla="*/ 2052640 h 2500912"/>
              <a:gd name="connsiteX4" fmla="*/ 452437 w 1762166"/>
              <a:gd name="connsiteY4" fmla="*/ 2452690 h 2500912"/>
              <a:gd name="connsiteX5" fmla="*/ 171450 w 1762166"/>
              <a:gd name="connsiteY5" fmla="*/ 2471740 h 2500912"/>
              <a:gd name="connsiteX6" fmla="*/ 0 w 1762166"/>
              <a:gd name="connsiteY6" fmla="*/ 2252665 h 2500912"/>
              <a:gd name="connsiteX0" fmla="*/ 762000 w 1762166"/>
              <a:gd name="connsiteY0" fmla="*/ 519115 h 2519066"/>
              <a:gd name="connsiteX1" fmla="*/ 1323975 w 1762166"/>
              <a:gd name="connsiteY1" fmla="*/ 347665 h 2519066"/>
              <a:gd name="connsiteX2" fmla="*/ 1762124 w 1762166"/>
              <a:gd name="connsiteY2" fmla="*/ 2 h 2519066"/>
              <a:gd name="connsiteX3" fmla="*/ 842962 w 1762166"/>
              <a:gd name="connsiteY3" fmla="*/ 2052640 h 2519066"/>
              <a:gd name="connsiteX4" fmla="*/ 471487 w 1762166"/>
              <a:gd name="connsiteY4" fmla="*/ 2481265 h 2519066"/>
              <a:gd name="connsiteX5" fmla="*/ 171450 w 1762166"/>
              <a:gd name="connsiteY5" fmla="*/ 2471740 h 2519066"/>
              <a:gd name="connsiteX6" fmla="*/ 0 w 1762166"/>
              <a:gd name="connsiteY6" fmla="*/ 2252665 h 2519066"/>
              <a:gd name="connsiteX0" fmla="*/ 762000 w 1762166"/>
              <a:gd name="connsiteY0" fmla="*/ 519115 h 2499140"/>
              <a:gd name="connsiteX1" fmla="*/ 1323975 w 1762166"/>
              <a:gd name="connsiteY1" fmla="*/ 347665 h 2499140"/>
              <a:gd name="connsiteX2" fmla="*/ 1762124 w 1762166"/>
              <a:gd name="connsiteY2" fmla="*/ 2 h 2499140"/>
              <a:gd name="connsiteX3" fmla="*/ 842962 w 1762166"/>
              <a:gd name="connsiteY3" fmla="*/ 2052640 h 2499140"/>
              <a:gd name="connsiteX4" fmla="*/ 471487 w 1762166"/>
              <a:gd name="connsiteY4" fmla="*/ 2481265 h 2499140"/>
              <a:gd name="connsiteX5" fmla="*/ 171450 w 1762166"/>
              <a:gd name="connsiteY5" fmla="*/ 2471740 h 2499140"/>
              <a:gd name="connsiteX6" fmla="*/ 0 w 1762166"/>
              <a:gd name="connsiteY6" fmla="*/ 2252665 h 24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166" h="2499140">
                <a:moveTo>
                  <a:pt x="762000" y="519115"/>
                </a:moveTo>
                <a:cubicBezTo>
                  <a:pt x="960040" y="475062"/>
                  <a:pt x="1157288" y="434184"/>
                  <a:pt x="1323975" y="347665"/>
                </a:cubicBezTo>
                <a:cubicBezTo>
                  <a:pt x="1490662" y="261146"/>
                  <a:pt x="1766093" y="1590"/>
                  <a:pt x="1762124" y="2"/>
                </a:cubicBezTo>
                <a:cubicBezTo>
                  <a:pt x="1758155" y="-1586"/>
                  <a:pt x="1058068" y="1639096"/>
                  <a:pt x="842962" y="2052640"/>
                </a:cubicBezTo>
                <a:cubicBezTo>
                  <a:pt x="627856" y="2466184"/>
                  <a:pt x="492918" y="2459040"/>
                  <a:pt x="471487" y="2481265"/>
                </a:cubicBezTo>
                <a:cubicBezTo>
                  <a:pt x="450056" y="2503490"/>
                  <a:pt x="250031" y="2509840"/>
                  <a:pt x="171450" y="2471740"/>
                </a:cubicBezTo>
                <a:cubicBezTo>
                  <a:pt x="92869" y="2433640"/>
                  <a:pt x="48022" y="2345534"/>
                  <a:pt x="0" y="225266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6" name="Пряма сполучна лінія 4">
            <a:extLst>
              <a:ext uri="{FF2B5EF4-FFF2-40B4-BE49-F238E27FC236}">
                <a16:creationId xmlns="" xmlns:a16="http://schemas.microsoft.com/office/drawing/2014/main" id="{F70DCA0D-10C4-4FB0-9E00-2E53E32981CC}"/>
              </a:ext>
            </a:extLst>
          </p:cNvPr>
          <p:cNvCxnSpPr/>
          <p:nvPr/>
        </p:nvCxnSpPr>
        <p:spPr>
          <a:xfrm>
            <a:off x="5220276" y="3416528"/>
            <a:ext cx="61436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E2509E4-8529-46D5-9825-EEA73FB13A6E}"/>
              </a:ext>
            </a:extLst>
          </p:cNvPr>
          <p:cNvSpPr/>
          <p:nvPr/>
        </p:nvSpPr>
        <p:spPr>
          <a:xfrm rot="1949956">
            <a:off x="5887969" y="2029152"/>
            <a:ext cx="1388846" cy="2885754"/>
          </a:xfrm>
          <a:prstGeom prst="ellipse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4740047" y="2669439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136" y="1812936"/>
            <a:ext cx="467602" cy="894706"/>
          </a:xfrm>
          <a:prstGeom prst="rect">
            <a:avLst/>
          </a:prstGeom>
        </p:spPr>
      </p:pic>
      <p:pic>
        <p:nvPicPr>
          <p:cNvPr id="30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2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03125 -0.01319 L 0.06015 -0.04167 L 0.08008 -0.07569 L 0.0039 0.22708 L -0.01328 0.27222 L -0.02188 0.28611 L -0.03672 0.29097 L -0.04883 0.2875 L -0.05547 0.27917 L -0.06446 0.25694 " pathEditMode="relative" rAng="0" ptsTypes="AAAAAAAAAAA">
                                      <p:cBhvr>
                                        <p:cTn id="1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42 0.10718 L 0.08567 0.112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-0.06644 L 0.19909 -0.07199 L 0.17982 -0.06852 L 0.15638 -0.05046 L 0.11862 0.00926 L 0.10247 0.04676 L 0.08737 0.09398 L 0.07721 0.13218 L 0.06862 0.18356 L 0.06784 0.23634 L 0.072 0.2662 L 0.0806 0.28773 L 0.09362 0.29884 L 0.10872 0.29815 L 0.1345 0.2794 L 0.16575 0.23356 L 0.19857 0.15995 L 0.22044 0.07454 L 0.22682 0.00995 L 0.22682 -0.0206 L 0.21185 -0.06644 Z " pathEditMode="relative" rAng="0" ptsTypes="AAAAAAAAAAAAAAAAAAAAA">
                                      <p:cBhvr>
                                        <p:cTn id="2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7188" r="41446" b="57726"/>
          <a:stretch/>
        </p:blipFill>
        <p:spPr>
          <a:xfrm>
            <a:off x="894152" y="1943344"/>
            <a:ext cx="9216000" cy="31045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96" b="65522"/>
          <a:stretch/>
        </p:blipFill>
        <p:spPr>
          <a:xfrm>
            <a:off x="917485" y="3789899"/>
            <a:ext cx="1572445" cy="96893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1" t="2424" r="-1905" b="56788"/>
          <a:stretch/>
        </p:blipFill>
        <p:spPr>
          <a:xfrm>
            <a:off x="957588" y="2905502"/>
            <a:ext cx="1492240" cy="108780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40043" r="54946" b="47662"/>
          <a:stretch/>
        </p:blipFill>
        <p:spPr>
          <a:xfrm>
            <a:off x="915411" y="1812717"/>
            <a:ext cx="1199095" cy="988291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40043" r="54946" b="47662"/>
          <a:stretch/>
        </p:blipFill>
        <p:spPr>
          <a:xfrm>
            <a:off x="2483134" y="1808580"/>
            <a:ext cx="1199095" cy="988291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40043" r="54946" b="47662"/>
          <a:stretch/>
        </p:blipFill>
        <p:spPr>
          <a:xfrm>
            <a:off x="4050857" y="1794002"/>
            <a:ext cx="1199095" cy="988291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40043" r="54946" b="47662"/>
          <a:stretch/>
        </p:blipFill>
        <p:spPr>
          <a:xfrm>
            <a:off x="5640304" y="1794423"/>
            <a:ext cx="1199095" cy="988291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40043" r="54946" b="47662"/>
          <a:stretch/>
        </p:blipFill>
        <p:spPr>
          <a:xfrm>
            <a:off x="7208027" y="1807491"/>
            <a:ext cx="1199095" cy="988291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40043" r="54946" b="47662"/>
          <a:stretch/>
        </p:blipFill>
        <p:spPr>
          <a:xfrm>
            <a:off x="8749251" y="1808580"/>
            <a:ext cx="1199095" cy="988291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96" b="65522"/>
          <a:stretch/>
        </p:blipFill>
        <p:spPr>
          <a:xfrm>
            <a:off x="3106647" y="3789819"/>
            <a:ext cx="1572907" cy="96922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1" t="2424" r="-1905" b="56788"/>
          <a:stretch/>
        </p:blipFill>
        <p:spPr>
          <a:xfrm>
            <a:off x="3274335" y="2904221"/>
            <a:ext cx="1492240" cy="1087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39326" r="78333" b="44512"/>
          <a:stretch/>
        </p:blipFill>
        <p:spPr>
          <a:xfrm>
            <a:off x="5289018" y="2750049"/>
            <a:ext cx="1848491" cy="12675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8643" r="64045" b="45195"/>
          <a:stretch/>
        </p:blipFill>
        <p:spPr>
          <a:xfrm>
            <a:off x="5427419" y="3644709"/>
            <a:ext cx="1854512" cy="127166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39326" r="78333" b="44512"/>
          <a:stretch/>
        </p:blipFill>
        <p:spPr>
          <a:xfrm>
            <a:off x="7713271" y="2750049"/>
            <a:ext cx="1848491" cy="126753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8643" r="64045" b="45195"/>
          <a:stretch/>
        </p:blipFill>
        <p:spPr>
          <a:xfrm>
            <a:off x="7707744" y="3644708"/>
            <a:ext cx="1854514" cy="1271667"/>
          </a:xfrm>
          <a:prstGeom prst="rect">
            <a:avLst/>
          </a:prstGeom>
        </p:spPr>
      </p:pic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9841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Ю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80302" y="498057"/>
            <a:ext cx="9040744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склади, </a:t>
            </a:r>
            <a:r>
              <a:rPr lang="uk-UA" sz="2800" b="1" dirty="0" smtClean="0">
                <a:solidFill>
                  <a:schemeClr val="bg1"/>
                </a:solidFill>
              </a:rPr>
              <a:t>слова </a:t>
            </a:r>
            <a:r>
              <a:rPr lang="uk-UA" sz="2800" b="1" dirty="0" smtClean="0">
                <a:solidFill>
                  <a:schemeClr val="bg1"/>
                </a:solidFill>
              </a:rPr>
              <a:t>у наступних рядках.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Поділи слова на склади. Надпиши їх звукові схеми.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15760" y="381468"/>
            <a:ext cx="2175534" cy="20121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43989" y="2962258"/>
            <a:ext cx="2243179" cy="2084815"/>
          </a:xfrm>
          <a:prstGeom prst="rect">
            <a:avLst/>
          </a:prstGeom>
        </p:spPr>
      </p:pic>
      <p:sp>
        <p:nvSpPr>
          <p:cNvPr id="29" name="Дуга 28"/>
          <p:cNvSpPr/>
          <p:nvPr/>
        </p:nvSpPr>
        <p:spPr>
          <a:xfrm rot="9450184">
            <a:off x="5214887" y="2758096"/>
            <a:ext cx="1899774" cy="87226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8802276">
            <a:off x="6262815" y="3024049"/>
            <a:ext cx="986456" cy="5974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245165">
            <a:off x="5452814" y="3912484"/>
            <a:ext cx="1406350" cy="70460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108959">
            <a:off x="6280527" y="4053662"/>
            <a:ext cx="1066182" cy="55247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427419" y="2508620"/>
            <a:ext cx="1712675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640304" y="3542244"/>
            <a:ext cx="1620592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0574" y="5180600"/>
            <a:ext cx="8389578" cy="7464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Склади</a:t>
            </a:r>
            <a:r>
              <a:rPr lang="ru-RU" sz="2400" b="1" dirty="0" smtClean="0"/>
              <a:t> </a:t>
            </a:r>
            <a:r>
              <a:rPr lang="ru-RU" sz="2400" b="1" dirty="0" err="1"/>
              <a:t>усно</a:t>
            </a:r>
            <a:r>
              <a:rPr lang="ru-RU" sz="2400" b="1" dirty="0"/>
              <a:t> </a:t>
            </a:r>
            <a:r>
              <a:rPr lang="ru-RU" sz="2400" b="1" dirty="0" err="1"/>
              <a:t>речення</a:t>
            </a:r>
            <a:r>
              <a:rPr lang="ru-RU" sz="2400" b="1" dirty="0"/>
              <a:t>, у </a:t>
            </a:r>
            <a:r>
              <a:rPr lang="ru-RU" sz="2400" b="1" dirty="0" err="1"/>
              <a:t>якому</a:t>
            </a:r>
            <a:r>
              <a:rPr lang="ru-RU" sz="2400" b="1" dirty="0"/>
              <a:t> б </a:t>
            </a:r>
            <a:r>
              <a:rPr lang="ru-RU" sz="2400" b="1" dirty="0" err="1"/>
              <a:t>уживалися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два </a:t>
            </a:r>
            <a:r>
              <a:rPr lang="ru-RU" sz="2400" b="1" dirty="0" smtClean="0"/>
              <a:t>слова.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923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3" grpId="0" animBg="1"/>
      <p:bldP spid="37" grpId="0"/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596623" y="4590138"/>
            <a:ext cx="9307635" cy="17255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96622" y="1938576"/>
            <a:ext cx="9307635" cy="17947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3290" y="481916"/>
            <a:ext cx="8732066" cy="9324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Пальчикова гімнастика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8389" t="11553" r="30993" b="56105"/>
          <a:stretch/>
        </p:blipFill>
        <p:spPr>
          <a:xfrm>
            <a:off x="4281699" y="2089455"/>
            <a:ext cx="4289699" cy="1643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0688" t="58684" r="33312" b="7809"/>
          <a:stretch/>
        </p:blipFill>
        <p:spPr>
          <a:xfrm>
            <a:off x="4281698" y="4631004"/>
            <a:ext cx="3755249" cy="1643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8067" y="1414317"/>
            <a:ext cx="2337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 smtClean="0"/>
              <a:t>Права рука</a:t>
            </a:r>
            <a:endParaRPr lang="ru-RU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84081" y="3934731"/>
            <a:ext cx="2337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 smtClean="0"/>
              <a:t>Ліва  рука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8030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44673</TotalTime>
  <Words>456</Words>
  <Application>Microsoft Office PowerPoint</Application>
  <PresentationFormat>Произвольный</PresentationFormat>
  <Paragraphs>86</Paragraphs>
  <Slides>19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2861</cp:revision>
  <dcterms:created xsi:type="dcterms:W3CDTF">2018-01-05T16:38:53Z</dcterms:created>
  <dcterms:modified xsi:type="dcterms:W3CDTF">2024-02-19T17:47:12Z</dcterms:modified>
</cp:coreProperties>
</file>