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870" r:id="rId3"/>
    <p:sldId id="876" r:id="rId4"/>
    <p:sldId id="877" r:id="rId5"/>
    <p:sldId id="872" r:id="rId6"/>
    <p:sldId id="862" r:id="rId7"/>
    <p:sldId id="878" r:id="rId8"/>
    <p:sldId id="873" r:id="rId9"/>
    <p:sldId id="622" r:id="rId10"/>
    <p:sldId id="630" r:id="rId11"/>
    <p:sldId id="790" r:id="rId12"/>
    <p:sldId id="852" r:id="rId13"/>
    <p:sldId id="824" r:id="rId14"/>
    <p:sldId id="750" r:id="rId15"/>
    <p:sldId id="776" r:id="rId16"/>
    <p:sldId id="864" r:id="rId17"/>
    <p:sldId id="874" r:id="rId18"/>
    <p:sldId id="875" r:id="rId19"/>
    <p:sldId id="865" r:id="rId20"/>
    <p:sldId id="850" r:id="rId21"/>
    <p:sldId id="8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8BA"/>
    <a:srgbClr val="E838BA"/>
    <a:srgbClr val="FF3300"/>
    <a:srgbClr val="EF71CE"/>
    <a:srgbClr val="463EDE"/>
    <a:srgbClr val="295FFF"/>
    <a:srgbClr val="322ADA"/>
    <a:srgbClr val="FF5050"/>
    <a:srgbClr val="F2B800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7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7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coj3n1gc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5075" y="4151350"/>
            <a:ext cx="10179165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Велика буква Ю. </a:t>
            </a:r>
            <a:r>
              <a:rPr lang="ru-RU" sz="5400" b="1" dirty="0" err="1">
                <a:solidFill>
                  <a:schemeClr val="bg1"/>
                </a:solidFill>
              </a:rPr>
              <a:t>Читання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слів</a:t>
            </a:r>
            <a:r>
              <a:rPr lang="ru-RU" sz="5400" b="1" dirty="0">
                <a:solidFill>
                  <a:schemeClr val="bg1"/>
                </a:solidFill>
              </a:rPr>
              <a:t> і тексту з </a:t>
            </a:r>
            <a:r>
              <a:rPr lang="ru-RU" sz="5400" b="1" dirty="0" err="1">
                <a:solidFill>
                  <a:schemeClr val="bg1"/>
                </a:solidFill>
              </a:rPr>
              <a:t>вивченими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літерами</a:t>
            </a:r>
            <a:endParaRPr lang="uk-UA" sz="54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3" y="1040129"/>
            <a:ext cx="3681989" cy="277975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934244" y="1585332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78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5" y="582906"/>
            <a:ext cx="8756193" cy="7491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7" y="1160571"/>
            <a:ext cx="2017184" cy="21259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6260" y="1609576"/>
            <a:ext cx="8099210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AFF0"/>
                </a:solidFill>
                <a:latin typeface="ArialMT"/>
              </a:rPr>
              <a:t>Ю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-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MT"/>
              </a:rPr>
              <a:t>рій</a:t>
            </a:r>
            <a:r>
              <a:rPr lang="ru-RU" sz="3600" b="1" dirty="0">
                <a:solidFill>
                  <a:srgbClr val="000000"/>
                </a:solidFill>
                <a:latin typeface="ArialMT"/>
              </a:rPr>
              <a:t>       </a:t>
            </a:r>
            <a:r>
              <a:rPr lang="ru-RU" sz="3600" b="1" dirty="0">
                <a:solidFill>
                  <a:srgbClr val="00AFF0"/>
                </a:solidFill>
                <a:latin typeface="ArialMT"/>
              </a:rPr>
              <a:t>Ю-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MT"/>
              </a:rPr>
              <a:t>лі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-я</a:t>
            </a:r>
            <a:r>
              <a:rPr lang="ru-RU" sz="3600" b="1" dirty="0">
                <a:solidFill>
                  <a:srgbClr val="000000"/>
                </a:solidFill>
                <a:latin typeface="ArialMT"/>
              </a:rPr>
              <a:t>          </a:t>
            </a:r>
            <a:r>
              <a:rPr lang="uk-UA" sz="3600" b="1" dirty="0">
                <a:solidFill>
                  <a:srgbClr val="00AFF0"/>
                </a:solidFill>
                <a:latin typeface="UkrainianPragmUd-Regular"/>
              </a:rPr>
              <a:t>Ю</a:t>
            </a:r>
            <a:r>
              <a:rPr lang="en-US" sz="3600" b="1" dirty="0">
                <a:solidFill>
                  <a:srgbClr val="00AFF0"/>
                </a:solidFill>
                <a:latin typeface="UkrainianPragmUd-Regular"/>
              </a:rPr>
              <a:t>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щен-ко</a:t>
            </a:r>
          </a:p>
          <a:p>
            <a:r>
              <a:rPr lang="ru-RU" sz="3600" b="1" dirty="0">
                <a:solidFill>
                  <a:srgbClr val="00AFF0"/>
                </a:solidFill>
                <a:latin typeface="ArialMT"/>
              </a:rPr>
              <a:t>Ю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р-к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UkrainianPragmUd-Regular"/>
              </a:rPr>
              <a:t>о</a:t>
            </a:r>
            <a:r>
              <a:rPr lang="en-US" sz="3600" b="1" dirty="0">
                <a:solidFill>
                  <a:srgbClr val="000000"/>
                </a:solidFill>
                <a:latin typeface="UkrainianPragmUd-Regular"/>
              </a:rPr>
              <a:t> </a:t>
            </a:r>
            <a:r>
              <a:rPr lang="uk-UA" sz="3600" b="1" dirty="0">
                <a:solidFill>
                  <a:srgbClr val="000000"/>
                </a:solidFill>
                <a:latin typeface="UkrainianPragmUd-Regular"/>
              </a:rPr>
              <a:t>     </a:t>
            </a:r>
            <a:r>
              <a:rPr lang="ru-RU" sz="3600" b="1" dirty="0">
                <a:solidFill>
                  <a:srgbClr val="00AFF0"/>
                </a:solidFill>
                <a:latin typeface="ArialMT"/>
              </a:rPr>
              <a:t>Ю-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ля</a:t>
            </a:r>
            <a:r>
              <a:rPr lang="ru-RU" sz="3600" b="1" dirty="0">
                <a:solidFill>
                  <a:srgbClr val="000000"/>
                </a:solidFill>
                <a:latin typeface="ArialMT"/>
              </a:rPr>
              <a:t>            </a:t>
            </a:r>
            <a:r>
              <a:rPr lang="ru-RU" sz="3600" b="1" dirty="0">
                <a:solidFill>
                  <a:srgbClr val="00AFF0"/>
                </a:solidFill>
                <a:latin typeface="ArialMT"/>
              </a:rPr>
              <a:t>Ю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р</a:t>
            </a:r>
            <a:r>
              <a:rPr lang="ru-RU" sz="3600" b="1" dirty="0">
                <a:solidFill>
                  <a:srgbClr val="000000"/>
                </a:solidFill>
                <a:latin typeface="ArialMT"/>
              </a:rPr>
              <a:t>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ч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UkrainianPragmUd-Regular"/>
              </a:rPr>
              <a:t>у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к</a:t>
            </a:r>
          </a:p>
          <a:p>
            <a:r>
              <a:rPr lang="ru-RU" sz="3600" b="1" dirty="0">
                <a:solidFill>
                  <a:srgbClr val="00AFF0"/>
                </a:solidFill>
                <a:latin typeface="ArialMT"/>
              </a:rPr>
              <a:t>Ю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-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MT"/>
              </a:rPr>
              <a:t>рась</a:t>
            </a:r>
            <a:r>
              <a:rPr lang="ru-RU" sz="3600" b="1" dirty="0">
                <a:solidFill>
                  <a:srgbClr val="000000"/>
                </a:solidFill>
                <a:latin typeface="ArialMT"/>
              </a:rPr>
              <a:t>    </a:t>
            </a:r>
            <a:r>
              <a:rPr lang="ru-RU" sz="3600" b="1" dirty="0">
                <a:solidFill>
                  <a:srgbClr val="00AFF0"/>
                </a:solidFill>
                <a:latin typeface="ArialMT"/>
              </a:rPr>
              <a:t>Ю-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лень-ка</a:t>
            </a:r>
            <a:r>
              <a:rPr lang="ru-RU" sz="3600" b="1" dirty="0">
                <a:solidFill>
                  <a:srgbClr val="000000"/>
                </a:solidFill>
                <a:latin typeface="ArialMT"/>
              </a:rPr>
              <a:t>   </a:t>
            </a:r>
            <a:r>
              <a:rPr lang="ru-RU" sz="3600" b="1" dirty="0">
                <a:solidFill>
                  <a:srgbClr val="00AFF0"/>
                </a:solidFill>
                <a:latin typeface="ArialMT"/>
              </a:rPr>
              <a:t>Ю-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х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UkrainianPragmUd-Regular"/>
              </a:rPr>
              <a:t>и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krainianPragmUd-Regular"/>
              </a:rPr>
              <a:t>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мен-ко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87690" y="3510584"/>
            <a:ext cx="2669960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грі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плава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пірна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вирина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3391" y="3510584"/>
            <a:ext cx="2354580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году</a:t>
            </a:r>
            <a:r>
              <a:rPr lang="ru-RU" sz="3600" b="1" dirty="0">
                <a:solidFill>
                  <a:srgbClr val="00B0F0"/>
                </a:solidFill>
              </a:rPr>
              <a:t>ють</a:t>
            </a: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готу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ряту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шука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4365" y="3510584"/>
            <a:ext cx="2741106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зелені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прибира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полива</a:t>
            </a:r>
            <a:r>
              <a:rPr lang="ru-RU" sz="3600" b="1" dirty="0" err="1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зріза</a:t>
            </a:r>
            <a:r>
              <a:rPr lang="ru-RU" sz="3600" b="1" dirty="0" err="1" smtClean="0">
                <a:solidFill>
                  <a:srgbClr val="00B0F0"/>
                </a:solidFill>
              </a:rPr>
              <a:t>ють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10" name="Picture 2" descr="Інформація для учнів - Персональний сайт вчителя початкових класів  Полуциган Надії Григорів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485460"/>
            <a:ext cx="2940507" cy="21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0965" y="494529"/>
            <a:ext cx="8732066" cy="7498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удвох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04016" y="2565604"/>
            <a:ext cx="35298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dirty="0">
                <a:solidFill>
                  <a:schemeClr val="bg1"/>
                </a:solidFill>
              </a:rPr>
              <a:t>´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463" y="1513865"/>
            <a:ext cx="7736607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— Юля і Юрко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складають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рюкзак.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— Вони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збираються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! Юля з Юрком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ідуть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похід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Ідуть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самі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з татом і мамою.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правильно! З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дорослими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буде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цікаво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безпечно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997" y="3121834"/>
            <a:ext cx="3059634" cy="335794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0965" y="520708"/>
            <a:ext cx="8732066" cy="686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заголовок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04016" y="2565604"/>
            <a:ext cx="35298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dirty="0">
                <a:solidFill>
                  <a:schemeClr val="bg1"/>
                </a:solidFill>
              </a:rPr>
              <a:t>´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6418" y="1374937"/>
            <a:ext cx="1030817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     Весною шпаки повертаються з вирію. Люди радісно зустрічають птахів. Розвішують у садках шпаківні. Шпаки поселяються там і збирають багато шкідників.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18" y="3815182"/>
            <a:ext cx="3767910" cy="26950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463531" y="3403909"/>
            <a:ext cx="5771065" cy="2924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висловів</a:t>
            </a:r>
            <a:r>
              <a:rPr lang="ru-RU" sz="2400" b="1" dirty="0"/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вирій</a:t>
            </a:r>
            <a:r>
              <a:rPr lang="ru-RU" sz="2400" b="1" i="1" dirty="0">
                <a:solidFill>
                  <a:srgbClr val="FFFF00"/>
                </a:solidFill>
              </a:rPr>
              <a:t>, </a:t>
            </a:r>
            <a:r>
              <a:rPr lang="ru-RU" sz="2400" b="1" i="1" dirty="0" err="1">
                <a:solidFill>
                  <a:srgbClr val="FFFF00"/>
                </a:solidFill>
              </a:rPr>
              <a:t>шпаківні</a:t>
            </a:r>
            <a:r>
              <a:rPr lang="ru-RU" sz="2400" b="1" i="1" dirty="0">
                <a:solidFill>
                  <a:srgbClr val="FFFF00"/>
                </a:solidFill>
              </a:rPr>
              <a:t>, </a:t>
            </a:r>
            <a:r>
              <a:rPr lang="ru-RU" sz="2400" b="1" i="1" dirty="0" err="1">
                <a:solidFill>
                  <a:srgbClr val="FFFF00"/>
                </a:solidFill>
              </a:rPr>
              <a:t>шкідники</a:t>
            </a:r>
            <a:r>
              <a:rPr lang="ru-RU" sz="2400" b="1" dirty="0"/>
              <a:t>? </a:t>
            </a:r>
          </a:p>
          <a:p>
            <a:pPr marL="354013" indent="-354013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в </a:t>
            </a:r>
            <a:r>
              <a:rPr lang="ru-RU" sz="2400" b="1" dirty="0" err="1"/>
              <a:t>тексті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/>
              <a:t>Звідки </a:t>
            </a:r>
            <a:r>
              <a:rPr lang="ru-RU" sz="2400" b="1" dirty="0" err="1"/>
              <a:t>повертаються</a:t>
            </a:r>
            <a:r>
              <a:rPr lang="ru-RU" sz="2400" b="1" dirty="0"/>
              <a:t> шпаки?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Чому</a:t>
            </a:r>
            <a:r>
              <a:rPr lang="ru-RU" sz="2400" b="1" dirty="0"/>
              <a:t> люди </a:t>
            </a:r>
            <a:r>
              <a:rPr lang="ru-RU" sz="2400" b="1" dirty="0" err="1"/>
              <a:t>радіють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/>
              <a:t>Як </a:t>
            </a:r>
            <a:r>
              <a:rPr lang="ru-RU" sz="2400" b="1" dirty="0" err="1"/>
              <a:t>готуються</a:t>
            </a:r>
            <a:r>
              <a:rPr lang="ru-RU" sz="2400" b="1" dirty="0"/>
              <a:t> до </a:t>
            </a:r>
            <a:r>
              <a:rPr lang="ru-RU" sz="2400" b="1" dirty="0" err="1"/>
              <a:t>зустрічі</a:t>
            </a:r>
            <a:r>
              <a:rPr lang="ru-RU" sz="2400" b="1" dirty="0"/>
              <a:t> </a:t>
            </a:r>
            <a:r>
              <a:rPr lang="ru-RU" sz="2400" b="1" dirty="0" err="1"/>
              <a:t>птахів</a:t>
            </a:r>
            <a:r>
              <a:rPr lang="ru-RU" sz="2400" b="1" dirty="0"/>
              <a:t>? </a:t>
            </a:r>
          </a:p>
          <a:p>
            <a:pPr marL="354013" indent="-354013">
              <a:buAutoNum type="arabicPeriod"/>
            </a:pPr>
            <a:r>
              <a:rPr lang="ru-RU" sz="2400" b="1" dirty="0" smtClean="0"/>
              <a:t>Придумай </a:t>
            </a:r>
            <a:r>
              <a:rPr lang="ru-RU" sz="2400" b="1" dirty="0" err="1"/>
              <a:t>свій</a:t>
            </a:r>
            <a:r>
              <a:rPr lang="ru-RU" sz="2400" b="1" dirty="0"/>
              <a:t> заголовок до тексту?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944100" y="1977390"/>
            <a:ext cx="1290496" cy="1143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6418" y="2515764"/>
            <a:ext cx="55772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816" y="560433"/>
            <a:ext cx="8732066" cy="948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«</a:t>
            </a:r>
            <a:r>
              <a:rPr lang="ru-RU" sz="4000" b="1" dirty="0" err="1">
                <a:solidFill>
                  <a:schemeClr val="bg1"/>
                </a:solidFill>
              </a:rPr>
              <a:t>Входження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малюнок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4838" y="2255132"/>
            <a:ext cx="5620222" cy="200906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зображений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ілюстрації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відбувається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картинці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гадаєш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йтиметься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04" t="19027" r="38992" b="35097"/>
          <a:stretch/>
        </p:blipFill>
        <p:spPr>
          <a:xfrm>
            <a:off x="6440702" y="2035440"/>
            <a:ext cx="4824000" cy="270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13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20140" y="426287"/>
            <a:ext cx="9635490" cy="796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smtClean="0">
                <a:solidFill>
                  <a:schemeClr val="bg1"/>
                </a:solidFill>
              </a:rPr>
              <a:t>текст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785" y="1425016"/>
            <a:ext cx="10744200" cy="39703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Друзі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Юля і Юрко — справжні друзі. Вони всюди р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зом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Уранці поспішають до школи. У класі сидять за першою партою. Дружно працюють на уроках: читають, пишуть, малюють. А на перерві полюбляють розважатися.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Юрко і Юля схожі між собою. Мають біляве волосся. З-під брів виблискують сірі очі. На носиках рясніють веснянки. І сміються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друзі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одн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ково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весело.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Юля і Юрко завжди допомагають одне одному.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4904" t="19027" r="38992" b="35097"/>
          <a:stretch/>
        </p:blipFill>
        <p:spPr>
          <a:xfrm>
            <a:off x="8570641" y="4709160"/>
            <a:ext cx="3369899" cy="188613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81618" y="1927295"/>
            <a:ext cx="6456729" cy="26104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800" b="1" dirty="0" err="1"/>
              <a:t>Які</a:t>
            </a:r>
            <a:r>
              <a:rPr lang="ru-RU" sz="2800" b="1" dirty="0"/>
              <a:t> слова в </a:t>
            </a:r>
            <a:r>
              <a:rPr lang="ru-RU" sz="2800" b="1" dirty="0" err="1"/>
              <a:t>тексті</a:t>
            </a:r>
            <a:r>
              <a:rPr lang="ru-RU" sz="2800" b="1" dirty="0"/>
              <a:t> </a:t>
            </a:r>
            <a:r>
              <a:rPr lang="ru-RU" sz="2800" b="1" dirty="0" err="1" smtClean="0"/>
              <a:t>тобі</a:t>
            </a:r>
            <a:r>
              <a:rPr lang="ru-RU" sz="2800" b="1" dirty="0" smtClean="0"/>
              <a:t> </a:t>
            </a:r>
            <a:r>
              <a:rPr lang="ru-RU" sz="2800" b="1" dirty="0"/>
              <a:t>не </a:t>
            </a:r>
            <a:r>
              <a:rPr lang="ru-RU" sz="2800" b="1" dirty="0" err="1"/>
              <a:t>зрозумілі</a:t>
            </a:r>
            <a:r>
              <a:rPr lang="ru-RU" sz="2800" b="1" dirty="0"/>
              <a:t>? </a:t>
            </a:r>
          </a:p>
          <a:p>
            <a:pPr marL="446088" indent="-446088">
              <a:buAutoNum type="arabicPeriod"/>
            </a:pPr>
            <a:r>
              <a:rPr lang="ru-RU" sz="2800" b="1" dirty="0"/>
              <a:t>Про кого </a:t>
            </a:r>
            <a:r>
              <a:rPr lang="ru-RU" sz="2800" b="1" dirty="0" err="1"/>
              <a:t>розповідається</a:t>
            </a:r>
            <a:r>
              <a:rPr lang="ru-RU" sz="2800" b="1" dirty="0"/>
              <a:t> в </a:t>
            </a:r>
            <a:r>
              <a:rPr lang="ru-RU" sz="2800" b="1" dirty="0" err="1"/>
              <a:t>тексті</a:t>
            </a:r>
            <a:r>
              <a:rPr lang="ru-RU" sz="2800" b="1" dirty="0"/>
              <a:t>?</a:t>
            </a:r>
          </a:p>
          <a:p>
            <a:pPr marL="446088" indent="-446088">
              <a:buAutoNum type="arabicPeriod"/>
            </a:pPr>
            <a:r>
              <a:rPr lang="ru-RU" sz="2800" b="1" dirty="0"/>
              <a:t>Як звали </a:t>
            </a:r>
            <a:r>
              <a:rPr lang="ru-RU" sz="2800" b="1" dirty="0" err="1"/>
              <a:t>друзів</a:t>
            </a:r>
            <a:r>
              <a:rPr lang="ru-RU" sz="2800" b="1" dirty="0"/>
              <a:t>?</a:t>
            </a:r>
          </a:p>
          <a:p>
            <a:pPr marL="446088" indent="-446088">
              <a:buAutoNum type="arabicPeriod"/>
            </a:pPr>
            <a:r>
              <a:rPr lang="ru-RU" sz="2800" b="1" dirty="0" err="1"/>
              <a:t>Що</a:t>
            </a:r>
            <a:r>
              <a:rPr lang="ru-RU" sz="2800" b="1" dirty="0"/>
              <a:t> вони </a:t>
            </a:r>
            <a:r>
              <a:rPr lang="ru-RU" sz="2800" b="1" dirty="0" err="1"/>
              <a:t>роблять</a:t>
            </a:r>
            <a:r>
              <a:rPr lang="ru-RU" sz="2800" b="1" dirty="0"/>
              <a:t> разом?</a:t>
            </a:r>
          </a:p>
          <a:p>
            <a:pPr marL="446088" indent="-446088">
              <a:buAutoNum type="arabicPeriod"/>
            </a:pPr>
            <a:r>
              <a:rPr lang="ru-RU" sz="2800" b="1" dirty="0"/>
              <a:t>Чим </a:t>
            </a:r>
            <a:r>
              <a:rPr lang="ru-RU" sz="2800" b="1" dirty="0" err="1"/>
              <a:t>схожі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собою?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1927295"/>
            <a:ext cx="3712408" cy="37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1618" y="4778033"/>
            <a:ext cx="6456729" cy="696937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 в тебе є </a:t>
            </a:r>
            <a:r>
              <a:rPr lang="ru-RU" sz="2800" b="1" dirty="0" err="1"/>
              <a:t>друзі</a:t>
            </a:r>
            <a:r>
              <a:rPr lang="ru-RU" sz="2800" b="1" dirty="0"/>
              <a:t>? </a:t>
            </a:r>
            <a:r>
              <a:rPr lang="ru-RU" sz="2800" b="1" dirty="0" err="1"/>
              <a:t>Розкажи</a:t>
            </a:r>
            <a:r>
              <a:rPr lang="ru-RU" sz="2800" b="1" dirty="0"/>
              <a:t> про них.</a:t>
            </a:r>
          </a:p>
        </p:txBody>
      </p:sp>
    </p:spTree>
    <p:extLst>
      <p:ext uri="{BB962C8B-B14F-4D97-AF65-F5344CB8AC3E}">
        <p14:creationId xmlns:p14="http://schemas.microsoft.com/office/powerpoint/2010/main" val="38842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0582" y="1449797"/>
            <a:ext cx="779253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Назви усі картинки. На яку літеру починаються майже усі тобою названі слова? Скажи, яка картинка зайва? Чому?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17037" y="494528"/>
            <a:ext cx="8732066" cy="794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«Картинка заблукала»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4761829"/>
            <a:ext cx="2295685" cy="1412729"/>
          </a:xfrm>
          <a:prstGeom prst="rect">
            <a:avLst/>
          </a:prstGeom>
        </p:spPr>
      </p:pic>
      <p:pic>
        <p:nvPicPr>
          <p:cNvPr id="31746" name="Picture 2" descr="Картинки юнга (20 фото) • Прикольные картинки и позити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r="23043"/>
          <a:stretch/>
        </p:blipFill>
        <p:spPr bwMode="auto">
          <a:xfrm>
            <a:off x="3611702" y="2918064"/>
            <a:ext cx="1501069" cy="32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41" b="4789"/>
          <a:stretch/>
        </p:blipFill>
        <p:spPr>
          <a:xfrm>
            <a:off x="481086" y="1693141"/>
            <a:ext cx="2471902" cy="1956048"/>
          </a:xfrm>
          <a:prstGeom prst="rect">
            <a:avLst/>
          </a:prstGeom>
        </p:spPr>
      </p:pic>
      <p:pic>
        <p:nvPicPr>
          <p:cNvPr id="31750" name="Picture 6" descr="Скоштувати смачну грибну юшку. Пообідати в Моршин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31" y="2280794"/>
            <a:ext cx="3553581" cy="22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Jupiter | Картин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6" y="3595204"/>
            <a:ext cx="2827316" cy="28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4651" y="2671165"/>
            <a:ext cx="2799361" cy="373420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623560" y="4538265"/>
            <a:ext cx="2914650" cy="1884255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" y="660164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56740" y="434341"/>
            <a:ext cx="9163561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1. Навчання грамоти\1 УРОКИ 2023\1 Читання\6 Блок я ц ю є ї ф щ дз дж апостроф\078 - Велика буква Ю\2024-02-17_001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44" y="1465134"/>
            <a:ext cx="7567517" cy="44213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8680" y="4021150"/>
            <a:ext cx="2793942" cy="1156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велику букву «Ю» і слово з нею у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 клас\1. Навчання грамоти\1 УРОКИ 2023\Читання\5 Блок г ґ ж ш ь х ч\059 - Велика буква Г. Читання слів, діалогу і тексту з вивченими літерами\2024-01-03_1744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4" b="9500"/>
          <a:stretch/>
        </p:blipFill>
        <p:spPr bwMode="auto">
          <a:xfrm>
            <a:off x="3183850" y="2556000"/>
            <a:ext cx="7456274" cy="82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50450" y="2578513"/>
            <a:ext cx="912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err="1" smtClean="0">
                <a:solidFill>
                  <a:srgbClr val="002060"/>
                </a:solidFill>
              </a:rPr>
              <a:t>лю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86130" y="2571218"/>
            <a:ext cx="901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Юр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32915" y="2568826"/>
            <a:ext cx="811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тю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83801" y="2578327"/>
            <a:ext cx="105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рюк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33265" y="2590290"/>
            <a:ext cx="953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юн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721042" y="2636097"/>
            <a:ext cx="1068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клю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693" y="1312430"/>
            <a:ext cx="2943762" cy="359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929362" y="1483113"/>
            <a:ext cx="6657567" cy="6942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перші склади продиктованих слів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9362" y="1400053"/>
            <a:ext cx="6661879" cy="860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люстра, Юрко, тюлень, рюкзак, </a:t>
            </a:r>
            <a:r>
              <a:rPr lang="uk-UA" sz="2400" b="1" dirty="0" smtClean="0">
                <a:solidFill>
                  <a:schemeClr val="bg1"/>
                </a:solidFill>
              </a:rPr>
              <a:t>юнга, </a:t>
            </a:r>
            <a:r>
              <a:rPr lang="uk-UA" sz="2400" b="1" dirty="0" smtClean="0">
                <a:solidFill>
                  <a:schemeClr val="bg1"/>
                </a:solidFill>
              </a:rPr>
              <a:t>ключі, сюжет, </a:t>
            </a:r>
            <a:r>
              <a:rPr lang="uk-UA" sz="2400" b="1" dirty="0" err="1" smtClean="0">
                <a:solidFill>
                  <a:schemeClr val="bg1"/>
                </a:solidFill>
              </a:rPr>
              <a:t>мюслі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60239" y="1400052"/>
            <a:ext cx="6657567" cy="860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речення. Надрукуй імена дітей.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9812" y="1411482"/>
            <a:ext cx="6702859" cy="840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світлиною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12604" y="2612544"/>
            <a:ext cx="7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сю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00138" y="2646834"/>
            <a:ext cx="1086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мюс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1 клас\1. Навчання грамоти\1 УРОКИ 2023\1 Читання\6 Блок я ц ю є ї ф щ дз дж апостроф\078 - Велика буква Ю\2024-02-17_0014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27" y="2564658"/>
            <a:ext cx="7475919" cy="26258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1. Навчання грамоти\1 УРОКИ 2023\1 Читання\6 Блок я ц ю є ї ф щ дз дж апостроф\078 - Велика буква Ю\2024-02-17_0013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94" y="2512841"/>
            <a:ext cx="7496783" cy="26373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52" grpId="0"/>
      <p:bldP spid="53" grpId="0"/>
      <p:bldP spid="58" grpId="0"/>
      <p:bldP spid="36" grpId="0" animBg="1"/>
      <p:bldP spid="25" grpId="0" animBg="1"/>
      <p:bldP spid="11" grpId="0" animBg="1"/>
      <p:bldP spid="29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29716" y="597968"/>
            <a:ext cx="8732066" cy="7050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Мікрофон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59043" y="1600952"/>
            <a:ext cx="6837105" cy="3405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400" b="1" dirty="0"/>
              <a:t>Яке </a:t>
            </a:r>
            <a:r>
              <a:rPr lang="ru-RU" sz="2400" b="1" dirty="0" err="1"/>
              <a:t>злиття</a:t>
            </a:r>
            <a:r>
              <a:rPr lang="ru-RU" sz="2400" b="1" dirty="0"/>
              <a:t> </a:t>
            </a:r>
            <a:r>
              <a:rPr lang="ru-RU" sz="2400" b="1" dirty="0" err="1"/>
              <a:t>звуків</a:t>
            </a:r>
            <a:r>
              <a:rPr lang="ru-RU" sz="2400" b="1" dirty="0"/>
              <a:t> ми </a:t>
            </a:r>
            <a:r>
              <a:rPr lang="ru-RU" sz="2400" b="1" dirty="0" err="1"/>
              <a:t>сьогодні</a:t>
            </a:r>
            <a:r>
              <a:rPr lang="ru-RU" sz="2400" b="1" dirty="0"/>
              <a:t> </a:t>
            </a:r>
            <a:r>
              <a:rPr lang="ru-RU" sz="2400" b="1" dirty="0" err="1" smtClean="0"/>
              <a:t>вивчали</a:t>
            </a:r>
            <a:r>
              <a:rPr lang="ru-RU" sz="2400" b="1" dirty="0"/>
              <a:t>? 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Якою</a:t>
            </a:r>
            <a:r>
              <a:rPr lang="ru-RU" sz="2400" b="1" dirty="0"/>
              <a:t> буквою </a:t>
            </a:r>
            <a:r>
              <a:rPr lang="ru-RU" sz="2400" b="1" dirty="0" err="1"/>
              <a:t>позначаємо</a:t>
            </a:r>
            <a:r>
              <a:rPr lang="ru-RU" sz="2400" b="1" dirty="0"/>
              <a:t> два звуки [</a:t>
            </a:r>
            <a:r>
              <a:rPr lang="ru-RU" sz="2400" b="1" dirty="0" err="1"/>
              <a:t>йу</a:t>
            </a:r>
            <a:r>
              <a:rPr lang="ru-RU" sz="2400" b="1" dirty="0"/>
              <a:t>]?</a:t>
            </a:r>
          </a:p>
          <a:p>
            <a:pPr marL="446088" indent="-446088">
              <a:buAutoNum type="arabicPeriod"/>
            </a:pPr>
            <a:r>
              <a:rPr lang="ru-RU" sz="2400" b="1" dirty="0" err="1" smtClean="0"/>
              <a:t>Послухай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smtClean="0"/>
              <a:t>скажи, </a:t>
            </a:r>
            <a:r>
              <a:rPr lang="ru-RU" sz="2400" b="1" dirty="0"/>
              <a:t>де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чуєш</a:t>
            </a:r>
            <a:r>
              <a:rPr lang="ru-RU" sz="2400" b="1" dirty="0" smtClean="0"/>
              <a:t> </a:t>
            </a:r>
            <a:r>
              <a:rPr lang="ru-RU" sz="2400" b="1" dirty="0" err="1"/>
              <a:t>злиття</a:t>
            </a:r>
            <a:r>
              <a:rPr lang="ru-RU" sz="2400" b="1" dirty="0"/>
              <a:t> [</a:t>
            </a:r>
            <a:r>
              <a:rPr lang="ru-RU" sz="2400" b="1" dirty="0" err="1"/>
              <a:t>йу</a:t>
            </a:r>
            <a:r>
              <a:rPr lang="ru-RU" sz="2400" b="1" dirty="0"/>
              <a:t>] — на </a:t>
            </a:r>
            <a:r>
              <a:rPr lang="ru-RU" sz="2400" b="1" dirty="0" smtClean="0"/>
              <a:t>початку слова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голосного</a:t>
            </a:r>
            <a:r>
              <a:rPr lang="ru-RU" sz="2400" b="1" dirty="0" smtClean="0"/>
              <a:t> : </a:t>
            </a:r>
            <a:r>
              <a:rPr lang="ru-RU" sz="2400" b="1" i="1" dirty="0" err="1">
                <a:solidFill>
                  <a:srgbClr val="FFFF00"/>
                </a:solidFill>
              </a:rPr>
              <a:t>пірнаю</a:t>
            </a:r>
            <a:r>
              <a:rPr lang="ru-RU" sz="2400" b="1" i="1" dirty="0">
                <a:solidFill>
                  <a:srgbClr val="FFFF00"/>
                </a:solidFill>
              </a:rPr>
              <a:t>, юнга, Юра,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літають</a:t>
            </a:r>
            <a:r>
              <a:rPr lang="ru-RU" sz="2400" b="1" i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співають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  <a:endParaRPr lang="ru-RU" sz="2400" b="1" i="1" dirty="0">
              <a:solidFill>
                <a:srgbClr val="FFFF00"/>
              </a:solidFill>
            </a:endParaRPr>
          </a:p>
          <a:p>
            <a:pPr marL="446088" indent="-446088">
              <a:buAutoNum type="arabicPeriod"/>
            </a:pPr>
            <a:r>
              <a:rPr lang="ru-RU" sz="2400" b="1" dirty="0" smtClean="0"/>
              <a:t>Добери </a:t>
            </a:r>
            <a:r>
              <a:rPr lang="ru-RU" sz="2400" b="1" dirty="0"/>
              <a:t>слова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злиттям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лю</a:t>
            </a:r>
            <a:r>
              <a:rPr lang="ru-RU" sz="2400" b="1" i="1" dirty="0">
                <a:solidFill>
                  <a:srgbClr val="FFFF00"/>
                </a:solidFill>
              </a:rPr>
              <a:t>, ню</a:t>
            </a:r>
            <a:r>
              <a:rPr lang="ru-RU" sz="2400" b="1" dirty="0" smtClean="0"/>
              <a:t>.</a:t>
            </a:r>
          </a:p>
          <a:p>
            <a:pPr marL="446088" indent="-446088">
              <a:buAutoNum type="arabicPeriod"/>
            </a:pPr>
            <a:r>
              <a:rPr lang="ru-RU" sz="2400" b="1" dirty="0"/>
              <a:t>Добери </a:t>
            </a:r>
            <a:r>
              <a:rPr lang="ru-RU" sz="2400" b="1" dirty="0" smtClean="0"/>
              <a:t>слова,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пишуться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великої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букви</a:t>
            </a:r>
            <a:r>
              <a:rPr lang="ru-RU" sz="2400" b="1" dirty="0" smtClean="0"/>
              <a:t> 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496148" y="2967040"/>
            <a:ext cx="2531268" cy="3053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180915" y="2967040"/>
            <a:ext cx="2354580" cy="3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7"/>
            <a:ext cx="8732066" cy="767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Організація класу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6" y="1516781"/>
            <a:ext cx="3947146" cy="4598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6165" y="1982025"/>
            <a:ext cx="632263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Сіли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рівно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озирнулись</a:t>
            </a:r>
            <a:r>
              <a:rPr lang="ru-RU" sz="3600" b="1" dirty="0">
                <a:solidFill>
                  <a:schemeClr val="bg1"/>
                </a:solidFill>
              </a:rPr>
              <a:t>,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Один одному </a:t>
            </a:r>
            <a:r>
              <a:rPr lang="ru-RU" sz="3600" b="1" dirty="0" err="1">
                <a:solidFill>
                  <a:schemeClr val="bg1"/>
                </a:solidFill>
              </a:rPr>
              <a:t>всміхнулись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Якщо</a:t>
            </a:r>
            <a:r>
              <a:rPr lang="ru-RU" sz="3600" b="1" dirty="0">
                <a:solidFill>
                  <a:schemeClr val="bg1"/>
                </a:solidFill>
              </a:rPr>
              <a:t> добре </a:t>
            </a:r>
            <a:r>
              <a:rPr lang="ru-RU" sz="3600" b="1" dirty="0" err="1">
                <a:solidFill>
                  <a:schemeClr val="bg1"/>
                </a:solidFill>
              </a:rPr>
              <a:t>працювати</a:t>
            </a:r>
            <a:r>
              <a:rPr lang="ru-RU" sz="3600" b="1" dirty="0">
                <a:solidFill>
                  <a:schemeClr val="bg1"/>
                </a:solidFill>
              </a:rPr>
              <a:t> –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Вийдуть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гарні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результати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Тож</a:t>
            </a:r>
            <a:r>
              <a:rPr lang="ru-RU" sz="3600" b="1" dirty="0">
                <a:solidFill>
                  <a:schemeClr val="bg1"/>
                </a:solidFill>
              </a:rPr>
              <a:t> не </a:t>
            </a:r>
            <a:r>
              <a:rPr lang="ru-RU" sz="3600" b="1" dirty="0" err="1">
                <a:solidFill>
                  <a:schemeClr val="bg1"/>
                </a:solidFill>
              </a:rPr>
              <a:t>гаємо</a:t>
            </a:r>
            <a:r>
              <a:rPr lang="ru-RU" sz="3600" b="1" dirty="0">
                <a:solidFill>
                  <a:schemeClr val="bg1"/>
                </a:solidFill>
              </a:rPr>
              <a:t> ми час,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Бо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знання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чекають</a:t>
            </a:r>
            <a:r>
              <a:rPr lang="ru-RU" sz="3600" b="1" dirty="0">
                <a:solidFill>
                  <a:schemeClr val="bg1"/>
                </a:solidFill>
              </a:rPr>
              <a:t> нас!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97556" y="465042"/>
            <a:ext cx="8811364" cy="780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0119" y="2216083"/>
            <a:ext cx="1235697" cy="12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7"/>
            <a:ext cx="8732066" cy="767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«Який </a:t>
            </a:r>
            <a:r>
              <a:rPr lang="uk-UA" sz="4000" b="1" dirty="0" smtClean="0">
                <a:solidFill>
                  <a:schemeClr val="bg1"/>
                </a:solidFill>
              </a:rPr>
              <a:t>я </a:t>
            </a:r>
            <a:r>
              <a:rPr lang="uk-UA" sz="4000" b="1" dirty="0" smtClean="0">
                <a:solidFill>
                  <a:schemeClr val="bg1"/>
                </a:solidFill>
              </a:rPr>
              <a:t>зараз?»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D:\Картинки до тестів\Емоції Смайли\2024-02-18_12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2" y="1428749"/>
            <a:ext cx="5206428" cy="51990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5307" y="1571861"/>
            <a:ext cx="4038954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котика, що відображає твій настрій на кінець уроку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7"/>
            <a:ext cx="8732066" cy="767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«Який </a:t>
            </a:r>
            <a:r>
              <a:rPr lang="uk-UA" sz="4000" b="1" dirty="0" smtClean="0">
                <a:solidFill>
                  <a:schemeClr val="bg1"/>
                </a:solidFill>
              </a:rPr>
              <a:t>я </a:t>
            </a:r>
            <a:r>
              <a:rPr lang="uk-UA" sz="4000" b="1" dirty="0" smtClean="0">
                <a:solidFill>
                  <a:schemeClr val="bg1"/>
                </a:solidFill>
              </a:rPr>
              <a:t>сьогодні?»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D:\Картинки до тестів\Емоції Смайли\2024-02-18_12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2" y="1428749"/>
            <a:ext cx="5206428" cy="51990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5307" y="1571861"/>
            <a:ext cx="4038954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котика, що відображає твій настрій на початку уроку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6" y="536965"/>
            <a:ext cx="8732066" cy="85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Артикуляційні вправи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44" y="2271241"/>
            <a:ext cx="3148650" cy="146423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осміхнись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, трохи відкрий рот і поклади широкий язик на нижню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губу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5057" y="1543989"/>
            <a:ext cx="2784768" cy="562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«Млинці»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блины масленица праздник GIF - Pancake - Discover &amp;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4" y="4354569"/>
            <a:ext cx="2857500" cy="1600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51521" y="2271241"/>
            <a:ext cx="4648376" cy="146423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Губи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витягни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«трубочкою» вперед, як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вимовляння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зву­ка [у]. Губи 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зуби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майже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зімкнені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Утримуй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губи в такому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положенні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5—10 секунд.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1629" y="1543989"/>
            <a:ext cx="2784768" cy="562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«Слоник»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Стих Слоник читать для детей онлайн из коллекции про животных ~ Skazki.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63" y="3905732"/>
            <a:ext cx="2426975" cy="255792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Идеи на тему «Зубки» (65) в 2021 г | зубы, стоматология, зубная фе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 bwMode="auto">
          <a:xfrm>
            <a:off x="9251399" y="4354569"/>
            <a:ext cx="2178835" cy="198860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24005" y="2271241"/>
            <a:ext cx="3176523" cy="180474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Посміхнися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покажи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зуби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відкрий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рот і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кінчиком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язика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почисти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нижні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верхні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зуби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зсередини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89926" y="1543989"/>
            <a:ext cx="3118679" cy="562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«Чистимо зубки»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86865" y="445745"/>
            <a:ext cx="8756193" cy="708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Домашнє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790" y="1321695"/>
            <a:ext cx="1101852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Дідусь Юхим подарував Юркові книжку про верблюдів. Вона була з яскравими малюнками і дуже цікава. Юрась захопився книжкою. Навіть про іграшки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забув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Із книжки він дізнався, де живуть верблюди. Чому на спині в них горби. Як довго верблюди можуть обходитись без води і їжі.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Юрко захотів побувати в пустелі і побачити живого верблюда.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— У пустелю потрапити складно, — сказав дідусь. — А в     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  зоопарк підемо. Там побачиш справжнього верблюда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6038581" y="4186487"/>
            <a:ext cx="5722889" cy="2454342"/>
          </a:xfrm>
          <a:prstGeom prst="rect">
            <a:avLst/>
          </a:prstGeom>
          <a:solidFill>
            <a:srgbClr val="8238B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4196454"/>
            <a:ext cx="5651545" cy="24443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63690" y="471669"/>
            <a:ext cx="8732066" cy="808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402" y="1387001"/>
            <a:ext cx="232885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голосні звуки.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97979" y="4414330"/>
            <a:ext cx="761747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[</a:t>
            </a:r>
            <a:r>
              <a:rPr lang="uk-UA" sz="4000" b="1" dirty="0">
                <a:solidFill>
                  <a:srgbClr val="FF0000"/>
                </a:solidFill>
              </a:rPr>
              <a:t>у]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52589" y="5030660"/>
            <a:ext cx="1110279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>–</a:t>
            </a:r>
            <a:r>
              <a:rPr lang="uk-UA" sz="4000" b="1" dirty="0" smtClean="0">
                <a:solidFill>
                  <a:srgbClr val="FF0000"/>
                </a:solidFill>
              </a:rPr>
              <a:t> 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192614" y="5085593"/>
            <a:ext cx="1131965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>=</a:t>
            </a:r>
            <a:r>
              <a:rPr lang="uk-UA" sz="4000" b="1" dirty="0" smtClean="0">
                <a:solidFill>
                  <a:srgbClr val="FF0000"/>
                </a:solidFill>
              </a:rPr>
              <a:t> ю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Історія стрільби з лука, правила та екіпірування для лучного спор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28" y="4648417"/>
            <a:ext cx="1002300" cy="10368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540059" y="4316497"/>
            <a:ext cx="771365" cy="70788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[а]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16408" y="5028168"/>
            <a:ext cx="923651" cy="70788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>–</a:t>
            </a:r>
            <a:r>
              <a:rPr lang="uk-UA" sz="4000" b="1" dirty="0" smtClean="0">
                <a:solidFill>
                  <a:srgbClr val="FF0000"/>
                </a:solidFill>
              </a:rPr>
              <a:t> 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38403" y="5028168"/>
            <a:ext cx="925253" cy="70788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>=</a:t>
            </a:r>
            <a:r>
              <a:rPr lang="uk-UA" sz="4000" b="1" dirty="0" smtClean="0">
                <a:solidFill>
                  <a:srgbClr val="FF0000"/>
                </a:solidFill>
              </a:rPr>
              <a:t> 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15803" y="1391492"/>
            <a:ext cx="2382747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 а о у е и і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030336" y="1418180"/>
            <a:ext cx="2382747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 а о у е и 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 я    ю    і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29723" y="1387001"/>
            <a:ext cx="27479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букви для позначення  голосних звуків.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29722" y="3319738"/>
            <a:ext cx="5091667" cy="830997"/>
          </a:xfrm>
          <a:prstGeom prst="rect">
            <a:avLst/>
          </a:prstGeom>
          <a:solidFill>
            <a:srgbClr val="8238BA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Якими буквами і коли на письмі можна </a:t>
            </a:r>
            <a:r>
              <a:rPr lang="uk-UA" sz="2400" b="1" dirty="0">
                <a:solidFill>
                  <a:schemeClr val="bg1"/>
                </a:solidFill>
              </a:rPr>
              <a:t>позначати </a:t>
            </a:r>
            <a:r>
              <a:rPr lang="uk-UA" sz="2400" b="1" dirty="0" smtClean="0">
                <a:solidFill>
                  <a:schemeClr val="bg1"/>
                </a:solidFill>
              </a:rPr>
              <a:t>звук </a:t>
            </a:r>
            <a:r>
              <a:rPr lang="uk-UA" sz="2400" b="1" dirty="0">
                <a:solidFill>
                  <a:schemeClr val="bg1"/>
                </a:solidFill>
              </a:rPr>
              <a:t>[у</a:t>
            </a:r>
            <a:r>
              <a:rPr lang="uk-UA" sz="2400" b="1" dirty="0" smtClean="0">
                <a:solidFill>
                  <a:schemeClr val="bg1"/>
                </a:solidFill>
              </a:rPr>
              <a:t>]?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94402" y="2457194"/>
            <a:ext cx="5042893" cy="830997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букви, що позначають м’якість попередніх приголосних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29723" y="2614595"/>
            <a:ext cx="1819744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 ь і ю 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91745" y="3342599"/>
            <a:ext cx="504555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Якими буквами і коли на письмі можна </a:t>
            </a:r>
            <a:r>
              <a:rPr lang="uk-UA" sz="2400" b="1" dirty="0">
                <a:solidFill>
                  <a:schemeClr val="bg1"/>
                </a:solidFill>
              </a:rPr>
              <a:t>позначати </a:t>
            </a:r>
            <a:r>
              <a:rPr lang="uk-UA" sz="2400" b="1" dirty="0" smtClean="0">
                <a:solidFill>
                  <a:schemeClr val="bg1"/>
                </a:solidFill>
              </a:rPr>
              <a:t>звук [а]?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79172" y="5793479"/>
            <a:ext cx="1318807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л</a:t>
            </a:r>
            <a:r>
              <a:rPr lang="uk-UA" sz="4000" b="1" dirty="0" smtClean="0">
                <a:solidFill>
                  <a:srgbClr val="FF0000"/>
                </a:solidFill>
              </a:rPr>
              <a:t>у</a:t>
            </a:r>
            <a:r>
              <a:rPr lang="uk-UA" sz="4000" b="1" dirty="0" smtClean="0">
                <a:solidFill>
                  <a:srgbClr val="0070C0"/>
                </a:solidFill>
              </a:rPr>
              <a:t>к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092997" y="5793479"/>
            <a:ext cx="1331197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пл</a:t>
            </a:r>
            <a:r>
              <a:rPr lang="uk-UA" sz="4000" b="1" dirty="0" smtClean="0">
                <a:solidFill>
                  <a:srgbClr val="FF0000"/>
                </a:solidFill>
              </a:rPr>
              <a:t>ю</a:t>
            </a:r>
            <a:r>
              <a:rPr lang="uk-UA" sz="4000" b="1" dirty="0" smtClean="0">
                <a:solidFill>
                  <a:srgbClr val="0070C0"/>
                </a:solidFill>
              </a:rPr>
              <a:t>с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367943" y="5750813"/>
            <a:ext cx="1075936" cy="70788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>л</a:t>
            </a:r>
            <a:r>
              <a:rPr lang="uk-UA" sz="4000" b="1" dirty="0" smtClean="0">
                <a:solidFill>
                  <a:srgbClr val="FF0000"/>
                </a:solidFill>
              </a:rPr>
              <a:t>а</a:t>
            </a:r>
            <a:r>
              <a:rPr lang="uk-UA" sz="4000" b="1" dirty="0" smtClean="0">
                <a:solidFill>
                  <a:srgbClr val="0070C0"/>
                </a:solidFill>
              </a:rPr>
              <a:t>к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62686" y="5695790"/>
            <a:ext cx="1476686" cy="70788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>пл</a:t>
            </a:r>
            <a:r>
              <a:rPr lang="uk-UA" sz="4000" b="1" dirty="0" smtClean="0">
                <a:solidFill>
                  <a:srgbClr val="FF0000"/>
                </a:solidFill>
              </a:rPr>
              <a:t>я</a:t>
            </a:r>
            <a:r>
              <a:rPr lang="uk-UA" sz="4000" b="1" dirty="0" smtClean="0">
                <a:solidFill>
                  <a:srgbClr val="0070C0"/>
                </a:solidFill>
              </a:rPr>
              <a:t>ж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34" name="Picture 10" descr="Малюнки пляжу і моря олівцем (34 фото) | #ТЕ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72" y="4472294"/>
            <a:ext cx="1234074" cy="122349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ак для нігтів (64 фото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2414" r="31556" b="2788"/>
          <a:stretch/>
        </p:blipFill>
        <p:spPr bwMode="auto">
          <a:xfrm>
            <a:off x="639745" y="4428000"/>
            <a:ext cx="504000" cy="129600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рест 10"/>
          <p:cNvSpPr/>
          <p:nvPr/>
        </p:nvSpPr>
        <p:spPr>
          <a:xfrm>
            <a:off x="10570932" y="4670440"/>
            <a:ext cx="922160" cy="908186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" grpId="0" animBg="1"/>
      <p:bldP spid="8" grpId="0" animBg="1"/>
      <p:bldP spid="33" grpId="0" animBg="1"/>
      <p:bldP spid="38" grpId="0" animBg="1"/>
      <p:bldP spid="39" grpId="0" animBg="1"/>
      <p:bldP spid="4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2548" y="574539"/>
            <a:ext cx="8732066" cy="808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Послухай </a:t>
            </a:r>
            <a:r>
              <a:rPr lang="uk-UA" sz="4000" b="1" dirty="0"/>
              <a:t>вірш </a:t>
            </a:r>
            <a:r>
              <a:rPr lang="uk-UA" sz="4000" b="1" dirty="0" err="1" smtClean="0"/>
              <a:t>Н.Забіли</a:t>
            </a:r>
            <a:r>
              <a:rPr lang="uk-UA" sz="4000" b="1" dirty="0"/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124" y="1559521"/>
            <a:ext cx="532475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Ю</a:t>
            </a:r>
            <a:r>
              <a:rPr lang="ru-RU" sz="3200" b="1" dirty="0" err="1"/>
              <a:t>расик</a:t>
            </a:r>
            <a:r>
              <a:rPr lang="ru-RU" sz="3200" b="1" dirty="0"/>
              <a:t> л</a:t>
            </a:r>
            <a:r>
              <a:rPr lang="ru-RU" sz="3200" b="1" dirty="0">
                <a:solidFill>
                  <a:srgbClr val="FF0000"/>
                </a:solidFill>
              </a:rPr>
              <a:t>ю</a:t>
            </a:r>
            <a:r>
              <a:rPr lang="ru-RU" sz="3200" b="1" dirty="0"/>
              <a:t>бить </a:t>
            </a:r>
            <a:r>
              <a:rPr lang="ru-RU" sz="3200" b="1" dirty="0" err="1"/>
              <a:t>прац</a:t>
            </a:r>
            <a:r>
              <a:rPr lang="ru-RU" sz="3200" b="1" dirty="0" err="1">
                <a:solidFill>
                  <a:srgbClr val="FF0000"/>
                </a:solidFill>
              </a:rPr>
              <a:t>ю</a:t>
            </a:r>
            <a:r>
              <a:rPr lang="ru-RU" sz="3200" b="1" dirty="0" err="1"/>
              <a:t>вати</a:t>
            </a:r>
            <a:r>
              <a:rPr lang="ru-RU" sz="3200" b="1" dirty="0"/>
              <a:t>, </a:t>
            </a:r>
          </a:p>
          <a:p>
            <a:pPr algn="ctr"/>
            <a:r>
              <a:rPr lang="ru-RU" sz="3200" b="1" dirty="0" err="1" smtClean="0"/>
              <a:t>Він</a:t>
            </a:r>
            <a:r>
              <a:rPr lang="ru-RU" sz="3200" b="1" dirty="0" smtClean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ю</a:t>
            </a:r>
            <a:r>
              <a:rPr lang="ru-RU" sz="3200" b="1" dirty="0" err="1"/>
              <a:t>ний</a:t>
            </a:r>
            <a:r>
              <a:rPr lang="ru-RU" sz="3200" b="1" dirty="0"/>
              <a:t> </a:t>
            </a:r>
            <a:r>
              <a:rPr lang="ru-RU" sz="3200" b="1" dirty="0" err="1"/>
              <a:t>садівник</a:t>
            </a:r>
            <a:r>
              <a:rPr lang="ru-RU" sz="3200" b="1" dirty="0"/>
              <a:t>, </a:t>
            </a:r>
            <a:r>
              <a:rPr lang="ru-RU" sz="3200" b="1" dirty="0">
                <a:solidFill>
                  <a:srgbClr val="FF0000"/>
                </a:solidFill>
              </a:rPr>
              <a:t>ю</a:t>
            </a:r>
            <a:r>
              <a:rPr lang="ru-RU" sz="3200" b="1" dirty="0"/>
              <a:t>ннат. </a:t>
            </a:r>
          </a:p>
          <a:p>
            <a:pPr algn="ctr"/>
            <a:r>
              <a:rPr lang="ru-RU" sz="3200" b="1" dirty="0" smtClean="0"/>
              <a:t>З </a:t>
            </a:r>
            <a:r>
              <a:rPr lang="ru-RU" sz="3200" b="1" dirty="0" err="1">
                <a:solidFill>
                  <a:srgbClr val="FF0000"/>
                </a:solidFill>
              </a:rPr>
              <a:t>ю</a:t>
            </a:r>
            <a:r>
              <a:rPr lang="ru-RU" sz="3200" b="1" dirty="0" err="1"/>
              <a:t>рбо</a:t>
            </a:r>
            <a:r>
              <a:rPr lang="ru-RU" sz="3200" b="1" dirty="0" err="1">
                <a:solidFill>
                  <a:srgbClr val="FF0000"/>
                </a:solidFill>
              </a:rPr>
              <a:t>ю</a:t>
            </a:r>
            <a:r>
              <a:rPr lang="ru-RU" sz="3200" b="1" dirty="0"/>
              <a:t> </a:t>
            </a:r>
            <a:r>
              <a:rPr lang="ru-RU" sz="3200" b="1" dirty="0" err="1"/>
              <a:t>мал</a:t>
            </a:r>
            <a:r>
              <a:rPr lang="ru-RU" sz="3200" b="1" dirty="0" err="1">
                <a:solidFill>
                  <a:srgbClr val="FF0000"/>
                </a:solidFill>
              </a:rPr>
              <a:t>ю</a:t>
            </a:r>
            <a:r>
              <a:rPr lang="ru-RU" sz="3200" b="1" dirty="0" err="1"/>
              <a:t>ків</a:t>
            </a:r>
            <a:r>
              <a:rPr lang="ru-RU" sz="3200" b="1" dirty="0"/>
              <a:t> </a:t>
            </a:r>
            <a:r>
              <a:rPr lang="ru-RU" sz="3200" b="1" dirty="0" err="1"/>
              <a:t>завзятих</a:t>
            </a:r>
            <a:r>
              <a:rPr lang="ru-RU" sz="3200" b="1" dirty="0"/>
              <a:t> </a:t>
            </a:r>
          </a:p>
          <a:p>
            <a:pPr algn="ctr"/>
            <a:r>
              <a:rPr lang="ru-RU" sz="3200" b="1" dirty="0" smtClean="0"/>
              <a:t>За </a:t>
            </a:r>
            <a:r>
              <a:rPr lang="ru-RU" sz="3200" b="1" dirty="0"/>
              <a:t>школо</a:t>
            </a:r>
            <a:r>
              <a:rPr lang="ru-RU" sz="3200" b="1" dirty="0">
                <a:solidFill>
                  <a:srgbClr val="FF0000"/>
                </a:solidFill>
              </a:rPr>
              <a:t>ю</a:t>
            </a:r>
            <a:r>
              <a:rPr lang="ru-RU" sz="3200" b="1" dirty="0"/>
              <a:t> </a:t>
            </a:r>
            <a:r>
              <a:rPr lang="ru-RU" sz="3200" b="1" dirty="0" err="1"/>
              <a:t>він</a:t>
            </a:r>
            <a:r>
              <a:rPr lang="ru-RU" sz="3200" b="1" dirty="0"/>
              <a:t> садить сад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124" y="3677166"/>
            <a:ext cx="59661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Який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звук чуєм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найчастіше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рядках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Згадай,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якими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буквами і коли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письмі можна позначати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звук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[у]?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вже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знаєш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букву ю?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3211" y="4338322"/>
            <a:ext cx="1164101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err="1" smtClean="0">
                <a:solidFill>
                  <a:srgbClr val="0070C0"/>
                </a:solidFill>
              </a:rPr>
              <a:t>л’</a:t>
            </a:r>
            <a:r>
              <a:rPr lang="uk-UA" sz="4000" b="1" dirty="0" err="1" smtClean="0">
                <a:solidFill>
                  <a:srgbClr val="FF0000"/>
                </a:solidFill>
              </a:rPr>
              <a:t>у</a:t>
            </a:r>
            <a:r>
              <a:rPr lang="uk-UA" sz="4000" b="1" dirty="0">
                <a:solidFill>
                  <a:srgbClr val="0070C0"/>
                </a:solidFill>
              </a:rPr>
              <a:t>]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88968" y="3460681"/>
            <a:ext cx="728995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ute Children Work Garden Funny Cartoon 库存矢量图（免版税）1037906302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3" b="7222"/>
          <a:stretch/>
        </p:blipFill>
        <p:spPr bwMode="auto">
          <a:xfrm>
            <a:off x="6257775" y="1559521"/>
            <a:ext cx="5145088" cy="1764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882208" y="5178705"/>
            <a:ext cx="2124299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err="1" smtClean="0">
                <a:solidFill>
                  <a:srgbClr val="0070C0"/>
                </a:solidFill>
              </a:rPr>
              <a:t>л</a:t>
            </a:r>
            <a:r>
              <a:rPr lang="uk-UA" sz="4000" b="1" dirty="0" err="1" smtClean="0">
                <a:solidFill>
                  <a:srgbClr val="FF0000"/>
                </a:solidFill>
              </a:rPr>
              <a:t>ю-</a:t>
            </a:r>
            <a:r>
              <a:rPr lang="uk-UA" sz="4000" b="1" dirty="0" err="1" smtClean="0">
                <a:solidFill>
                  <a:srgbClr val="0070C0"/>
                </a:solidFill>
              </a:rPr>
              <a:t>б</a:t>
            </a:r>
            <a:r>
              <a:rPr lang="uk-UA" sz="4000" b="1" dirty="0" err="1" smtClean="0">
                <a:solidFill>
                  <a:srgbClr val="FF0000"/>
                </a:solidFill>
              </a:rPr>
              <a:t>и</a:t>
            </a:r>
            <a:r>
              <a:rPr lang="uk-UA" sz="4000" b="1" dirty="0" err="1" smtClean="0">
                <a:solidFill>
                  <a:srgbClr val="0070C0"/>
                </a:solidFill>
              </a:rPr>
              <a:t>ть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443453" y="5139493"/>
            <a:ext cx="1922321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Ю-</a:t>
            </a:r>
            <a:r>
              <a:rPr lang="uk-UA" sz="4000" b="1" dirty="0" err="1" smtClean="0">
                <a:solidFill>
                  <a:srgbClr val="0070C0"/>
                </a:solidFill>
              </a:rPr>
              <a:t>р</a:t>
            </a:r>
            <a:r>
              <a:rPr lang="uk-UA" sz="4000" b="1" dirty="0" err="1" smtClean="0">
                <a:solidFill>
                  <a:srgbClr val="FF0000"/>
                </a:solidFill>
              </a:rPr>
              <a:t>а</a:t>
            </a:r>
            <a:r>
              <a:rPr lang="uk-UA" sz="4000" b="1" dirty="0" err="1" smtClean="0">
                <a:solidFill>
                  <a:srgbClr val="0070C0"/>
                </a:solidFill>
              </a:rPr>
              <a:t>сь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43453" y="4293995"/>
            <a:ext cx="1180131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[</a:t>
            </a:r>
            <a:r>
              <a:rPr lang="uk-UA" sz="4000" b="1" dirty="0" err="1" smtClean="0">
                <a:solidFill>
                  <a:srgbClr val="0070C0"/>
                </a:solidFill>
              </a:rPr>
              <a:t>й’</a:t>
            </a:r>
            <a:r>
              <a:rPr lang="uk-UA" sz="4000" b="1" dirty="0" err="1" smtClean="0">
                <a:solidFill>
                  <a:srgbClr val="FF0000"/>
                </a:solidFill>
              </a:rPr>
              <a:t>у</a:t>
            </a:r>
            <a:r>
              <a:rPr lang="uk-UA" sz="4000" b="1" dirty="0">
                <a:solidFill>
                  <a:srgbClr val="0070C0"/>
                </a:solidFill>
              </a:rPr>
              <a:t>]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101" y="5524213"/>
            <a:ext cx="872448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[</a:t>
            </a:r>
            <a:r>
              <a:rPr lang="uk-UA" sz="3600" b="1" dirty="0">
                <a:solidFill>
                  <a:srgbClr val="FF0000"/>
                </a:solidFill>
              </a:rPr>
              <a:t>у]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1204" y="5201048"/>
            <a:ext cx="1110279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–</a:t>
            </a:r>
            <a:r>
              <a:rPr lang="uk-UA" sz="3600" b="1" dirty="0" smtClean="0">
                <a:solidFill>
                  <a:srgbClr val="FF0000"/>
                </a:solidFill>
              </a:rPr>
              <a:t> 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80362" y="5884856"/>
            <a:ext cx="1131965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=</a:t>
            </a:r>
            <a:r>
              <a:rPr lang="uk-UA" sz="3600" b="1" dirty="0" smtClean="0">
                <a:solidFill>
                  <a:srgbClr val="FF0000"/>
                </a:solidFill>
              </a:rPr>
              <a:t> ю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15" idx="3"/>
          </p:cNvCxnSpPr>
          <p:nvPr/>
        </p:nvCxnSpPr>
        <p:spPr>
          <a:xfrm flipV="1">
            <a:off x="1672549" y="5532649"/>
            <a:ext cx="1007813" cy="314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3"/>
            <a:endCxn id="17" idx="1"/>
          </p:cNvCxnSpPr>
          <p:nvPr/>
        </p:nvCxnSpPr>
        <p:spPr>
          <a:xfrm>
            <a:off x="1672549" y="5847379"/>
            <a:ext cx="1007813" cy="3606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7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42" grpId="0" animBg="1"/>
      <p:bldP spid="4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80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2566" y="2101040"/>
            <a:ext cx="6810724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великою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друкованою буквою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«Ю»</a:t>
            </a:r>
            <a:r>
              <a:rPr lang="uk-UA" sz="3200" dirty="0" smtClean="0"/>
              <a:t>.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твором.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Напишемо диктант.</a:t>
            </a:r>
          </a:p>
        </p:txBody>
      </p:sp>
    </p:spTree>
    <p:extLst>
      <p:ext uri="{BB962C8B-B14F-4D97-AF65-F5344CB8AC3E}">
        <p14:creationId xmlns:p14="http://schemas.microsoft.com/office/powerpoint/2010/main" val="24561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45746"/>
            <a:ext cx="10126979" cy="1748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Хто </a:t>
            </a:r>
            <a:r>
              <a:rPr lang="uk-UA" sz="2800" b="1" dirty="0">
                <a:solidFill>
                  <a:schemeClr val="bg1"/>
                </a:solidFill>
              </a:rPr>
              <a:t>зображений на малюнку? Що роблять діти? Куди збираються? Що беруть із собою? Що ще можна </a:t>
            </a:r>
            <a:r>
              <a:rPr lang="uk-UA" sz="2800" b="1" dirty="0" smtClean="0">
                <a:solidFill>
                  <a:schemeClr val="bg1"/>
                </a:solidFill>
              </a:rPr>
              <a:t>порадити </a:t>
            </a:r>
            <a:r>
              <a:rPr lang="uk-UA" sz="2800" b="1" dirty="0">
                <a:solidFill>
                  <a:schemeClr val="bg1"/>
                </a:solidFill>
              </a:rPr>
              <a:t>їм узяти для походу? Який настрій у дітей? </a:t>
            </a: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77" t="19172" r="31615" b="24534"/>
          <a:stretch/>
        </p:blipFill>
        <p:spPr>
          <a:xfrm>
            <a:off x="4545510" y="2328467"/>
            <a:ext cx="6978469" cy="34904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510" y="2339897"/>
            <a:ext cx="3760470" cy="27350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 доводилося тобі бувати </a:t>
            </a:r>
            <a:r>
              <a:rPr lang="uk-UA" sz="2000" b="1" dirty="0">
                <a:solidFill>
                  <a:schemeClr val="bg1"/>
                </a:solidFill>
              </a:rPr>
              <a:t>в поході, коли? Що цікавого було в поході? Чи є бажання піти в похід ще раз?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Придумай </a:t>
            </a:r>
            <a:r>
              <a:rPr lang="uk-UA" sz="2000" b="1" dirty="0">
                <a:solidFill>
                  <a:schemeClr val="bg1"/>
                </a:solidFill>
              </a:rPr>
              <a:t>на букву «ю» імена дітям, зображеним на малюнку. З якої букви їх треба писати? Коли ще вживається велика літера?</a:t>
            </a:r>
          </a:p>
        </p:txBody>
      </p:sp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52485</TotalTime>
  <Words>1022</Words>
  <Application>Microsoft Office PowerPoint</Application>
  <PresentationFormat>Произвольный</PresentationFormat>
  <Paragraphs>165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3326</cp:revision>
  <dcterms:created xsi:type="dcterms:W3CDTF">2018-01-05T16:38:53Z</dcterms:created>
  <dcterms:modified xsi:type="dcterms:W3CDTF">2024-02-19T17:06:02Z</dcterms:modified>
</cp:coreProperties>
</file>