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4v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8" r:id="rId2"/>
    <p:sldId id="836" r:id="rId3"/>
    <p:sldId id="852" r:id="rId4"/>
    <p:sldId id="853" r:id="rId5"/>
    <p:sldId id="848" r:id="rId6"/>
    <p:sldId id="867" r:id="rId7"/>
    <p:sldId id="861" r:id="rId8"/>
    <p:sldId id="858" r:id="rId9"/>
    <p:sldId id="854" r:id="rId10"/>
    <p:sldId id="855" r:id="rId11"/>
    <p:sldId id="859" r:id="rId12"/>
    <p:sldId id="857" r:id="rId13"/>
    <p:sldId id="769" r:id="rId14"/>
    <p:sldId id="832" r:id="rId15"/>
    <p:sldId id="856" r:id="rId16"/>
    <p:sldId id="851" r:id="rId17"/>
    <p:sldId id="750" r:id="rId18"/>
    <p:sldId id="862" r:id="rId19"/>
    <p:sldId id="863" r:id="rId20"/>
    <p:sldId id="864" r:id="rId21"/>
    <p:sldId id="835" r:id="rId22"/>
    <p:sldId id="865" r:id="rId23"/>
    <p:sldId id="866" r:id="rId2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17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Василь Цупа" initials="ВЦ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162D0"/>
    <a:srgbClr val="295FFF"/>
    <a:srgbClr val="322ADA"/>
    <a:srgbClr val="E838BA"/>
    <a:srgbClr val="EF71CE"/>
    <a:srgbClr val="463EDE"/>
    <a:srgbClr val="FF3300"/>
    <a:srgbClr val="FF5050"/>
    <a:srgbClr val="F2B800"/>
    <a:srgbClr val="F6F9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235" autoAdjust="0"/>
    <p:restoredTop sz="94660"/>
  </p:normalViewPr>
  <p:slideViewPr>
    <p:cSldViewPr snapToGrid="0">
      <p:cViewPr varScale="1">
        <p:scale>
          <a:sx n="83" d="100"/>
          <a:sy n="83" d="100"/>
        </p:scale>
        <p:origin x="-528" y="-84"/>
      </p:cViewPr>
      <p:guideLst>
        <p:guide orient="horz" pos="2160"/>
        <p:guide pos="381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2BE04B-0FEE-474E-98E3-E5C059B0E3D6}" type="datetimeFigureOut">
              <a:rPr lang="ru-RU" smtClean="0"/>
              <a:t>22.02.2024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08AAFC-F45B-4763-9C1F-8029DFCE03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9451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08AAFC-F45B-4763-9C1F-8029DFCE03FE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25431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08AAFC-F45B-4763-9C1F-8029DFCE03FE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95778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08AAFC-F45B-4763-9C1F-8029DFCE03FE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12903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08AAFC-F45B-4763-9C1F-8029DFCE03FE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75568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08AAFC-F45B-4763-9C1F-8029DFCE03FE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60785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506629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26D62-0A69-489C-AD8A-DBBB454FE69F}" type="datetime1">
              <a:rPr lang="uk-UA" smtClean="0"/>
              <a:t>22.02.2024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5242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41F5A-B942-463D-BFFB-A6C0BF2A95D9}" type="datetime1">
              <a:rPr lang="uk-UA" smtClean="0"/>
              <a:t>22.02.2024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6421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F5CA3-AACC-4614-BF69-00E689DA5E5C}" type="datetime1">
              <a:rPr lang="uk-UA" smtClean="0"/>
              <a:t>22.02.2024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8756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57AFC-C01B-4F35-8E90-7CDC7BDC9F41}" type="datetime1">
              <a:rPr lang="uk-UA" smtClean="0"/>
              <a:t>22.02.2024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9445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57DF8-A1C4-4191-9BCE-6255C9741248}" type="datetime1">
              <a:rPr lang="uk-UA" smtClean="0"/>
              <a:t>22.02.2024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0646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B527B-8C9A-436C-98CD-9931061FA41E}" type="datetime1">
              <a:rPr lang="uk-UA" smtClean="0"/>
              <a:t>22.02.2024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3066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2E25-D864-431C-9803-DC1DF816B3B2}" type="datetime1">
              <a:rPr lang="uk-UA" smtClean="0"/>
              <a:t>22.02.2024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9923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1627C-B8CA-44C8-AA80-F38F7E2DC942}" type="datetime1">
              <a:rPr lang="uk-UA" smtClean="0"/>
              <a:t>22.02.2024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1058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8820F-613B-4084-A210-F6071CA8AA12}" type="datetime1">
              <a:rPr lang="uk-UA" smtClean="0"/>
              <a:t>22.02.2024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9499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3D5AF-C886-45A1-B5DC-5A526CB61C15}" type="datetime1">
              <a:rPr lang="uk-UA" smtClean="0"/>
              <a:t>22.02.2024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2121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D2A21-8E22-4A57-9D96-C14531AB525D}" type="datetime1">
              <a:rPr lang="uk-UA" smtClean="0"/>
              <a:t>22.02.2024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1652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FBF2D6-4F70-474E-8189-F1C29A9FD449}" type="datetime1">
              <a:rPr lang="uk-UA" smtClean="0"/>
              <a:t>22.02.2024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610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gif"/><Relationship Id="rId4" Type="http://schemas.openxmlformats.org/officeDocument/2006/relationships/image" Target="../media/image18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4v"/><Relationship Id="rId1" Type="http://schemas.microsoft.com/office/2007/relationships/media" Target="../media/media1.m4v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35.jpe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learningapps.org/watch?v=pyemozokc23" TargetMode="External"/><Relationship Id="rId5" Type="http://schemas.microsoft.com/office/2007/relationships/hdphoto" Target="../media/hdphoto2.wdp"/><Relationship Id="rId4" Type="http://schemas.openxmlformats.org/officeDocument/2006/relationships/image" Target="../media/image36.png"/><Relationship Id="rId9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582923" y="4248191"/>
            <a:ext cx="8940728" cy="1804749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5000" b="1" dirty="0">
                <a:solidFill>
                  <a:schemeClr val="bg1"/>
                </a:solidFill>
              </a:rPr>
              <a:t>Мала буква є. </a:t>
            </a:r>
            <a:r>
              <a:rPr lang="ru-RU" sz="5000" b="1" dirty="0" err="1">
                <a:solidFill>
                  <a:schemeClr val="bg1"/>
                </a:solidFill>
              </a:rPr>
              <a:t>Читання</a:t>
            </a:r>
            <a:r>
              <a:rPr lang="ru-RU" sz="5000" b="1" dirty="0">
                <a:solidFill>
                  <a:schemeClr val="bg1"/>
                </a:solidFill>
              </a:rPr>
              <a:t> </a:t>
            </a:r>
            <a:r>
              <a:rPr lang="ru-RU" sz="5000" b="1" dirty="0" err="1">
                <a:solidFill>
                  <a:schemeClr val="bg1"/>
                </a:solidFill>
              </a:rPr>
              <a:t>слів</a:t>
            </a:r>
            <a:r>
              <a:rPr lang="ru-RU" sz="5000" b="1" dirty="0">
                <a:solidFill>
                  <a:schemeClr val="bg1"/>
                </a:solidFill>
              </a:rPr>
              <a:t> і тексту з </a:t>
            </a:r>
            <a:r>
              <a:rPr lang="ru-RU" sz="5000" b="1" dirty="0" err="1">
                <a:solidFill>
                  <a:schemeClr val="bg1"/>
                </a:solidFill>
              </a:rPr>
              <a:t>вивченими</a:t>
            </a:r>
            <a:r>
              <a:rPr lang="ru-RU" sz="5000" b="1" dirty="0">
                <a:solidFill>
                  <a:schemeClr val="bg1"/>
                </a:solidFill>
              </a:rPr>
              <a:t> </a:t>
            </a:r>
            <a:r>
              <a:rPr lang="ru-RU" sz="5000" b="1" dirty="0" err="1">
                <a:solidFill>
                  <a:schemeClr val="bg1"/>
                </a:solidFill>
              </a:rPr>
              <a:t>літерами</a:t>
            </a:r>
            <a:endParaRPr lang="uk-UA" sz="5000" b="1" i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083148" y="1360069"/>
            <a:ext cx="3360715" cy="200906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Навчання грамоти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Читання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Букварний період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Урок 7</a:t>
            </a:r>
            <a:r>
              <a:rPr lang="en-US" sz="2800" b="1" dirty="0" smtClean="0">
                <a:solidFill>
                  <a:schemeClr val="bg1"/>
                </a:solidFill>
              </a:rPr>
              <a:t>9</a:t>
            </a:r>
            <a:endParaRPr lang="uk-UA" sz="2800" b="1" dirty="0" smtClean="0">
              <a:solidFill>
                <a:schemeClr val="bg1"/>
              </a:solidFill>
            </a:endParaRPr>
          </a:p>
        </p:txBody>
      </p:sp>
      <p:pic>
        <p:nvPicPr>
          <p:cNvPr id="5" name="Picture 2" descr="Презентація на тему &quot;Буква є&quot;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8" r="17591"/>
          <a:stretch/>
        </p:blipFill>
        <p:spPr bwMode="auto">
          <a:xfrm>
            <a:off x="1809734" y="979542"/>
            <a:ext cx="2705116" cy="2770117"/>
          </a:xfrm>
          <a:prstGeom prst="round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857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/>
          <p:cNvSpPr txBox="1"/>
          <p:nvPr/>
        </p:nvSpPr>
        <p:spPr>
          <a:xfrm>
            <a:off x="5277792" y="3656304"/>
            <a:ext cx="1912522" cy="784830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4500" b="1" dirty="0" smtClean="0">
                <a:solidFill>
                  <a:schemeClr val="accent2">
                    <a:lumMod val="75000"/>
                  </a:schemeClr>
                </a:solidFill>
              </a:rPr>
              <a:t>за-_ </a:t>
            </a:r>
            <a:r>
              <a:rPr lang="uk-UA" sz="4500" b="1" dirty="0" err="1" smtClean="0">
                <a:solidFill>
                  <a:schemeClr val="accent2">
                    <a:lumMod val="75000"/>
                  </a:schemeClr>
                </a:solidFill>
              </a:rPr>
              <a:t>ць</a:t>
            </a:r>
            <a:endParaRPr lang="ru-RU" sz="45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183360" y="3656304"/>
            <a:ext cx="1605810" cy="784830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4500" b="1" dirty="0" smtClean="0">
                <a:solidFill>
                  <a:schemeClr val="accent2">
                    <a:lumMod val="75000"/>
                  </a:schemeClr>
                </a:solidFill>
              </a:rPr>
              <a:t>_нот</a:t>
            </a:r>
            <a:endParaRPr lang="ru-RU" sz="45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543051" y="494520"/>
            <a:ext cx="9398326" cy="97677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Гра «Буква загубилася»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270362" y="3598437"/>
            <a:ext cx="4386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800" b="1" dirty="0" smtClean="0">
                <a:solidFill>
                  <a:srgbClr val="FF0000"/>
                </a:solidFill>
              </a:rPr>
              <a:t>є</a:t>
            </a:r>
            <a:endParaRPr lang="ru-RU" sz="4800" b="1" dirty="0">
              <a:solidFill>
                <a:srgbClr val="FF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022354" y="3610137"/>
            <a:ext cx="439720" cy="830997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4800" b="1" dirty="0" smtClean="0">
                <a:solidFill>
                  <a:srgbClr val="FF0000"/>
                </a:solidFill>
              </a:rPr>
              <a:t>є</a:t>
            </a:r>
            <a:endParaRPr lang="ru-RU" sz="4800" b="1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524689" y="1685867"/>
            <a:ext cx="3442399" cy="156966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Назви зображених тварин. Які звуки промовляєш на місці пропущених букв.</a:t>
            </a:r>
            <a:endParaRPr lang="uk-UA" sz="2400" b="1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814018" y="4008874"/>
            <a:ext cx="3033852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Запам’ятай! </a:t>
            </a:r>
          </a:p>
        </p:txBody>
      </p:sp>
      <p:sp>
        <p:nvSpPr>
          <p:cNvPr id="17" name="Text Box 10"/>
          <p:cNvSpPr txBox="1">
            <a:spLocks noChangeArrowheads="1"/>
          </p:cNvSpPr>
          <p:nvPr/>
        </p:nvSpPr>
        <p:spPr bwMode="auto">
          <a:xfrm>
            <a:off x="2795444" y="5023000"/>
            <a:ext cx="1502588" cy="830997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ru-RU" sz="4800" b="1" dirty="0" smtClean="0">
                <a:solidFill>
                  <a:srgbClr val="0070C0"/>
                </a:solidFill>
              </a:rPr>
              <a:t>[</a:t>
            </a:r>
            <a:r>
              <a:rPr lang="ru-RU" altLang="ru-RU" sz="4800" b="1" dirty="0" smtClean="0">
                <a:solidFill>
                  <a:srgbClr val="0070C0"/>
                </a:solidFill>
              </a:rPr>
              <a:t>й’</a:t>
            </a:r>
            <a:r>
              <a:rPr lang="uk-UA" altLang="ru-RU" sz="4800" b="1" dirty="0" smtClean="0">
                <a:solidFill>
                  <a:srgbClr val="FF0000"/>
                </a:solidFill>
              </a:rPr>
              <a:t>е</a:t>
            </a:r>
            <a:r>
              <a:rPr lang="en-US" altLang="ru-RU" sz="4800" b="1" dirty="0" smtClean="0">
                <a:solidFill>
                  <a:srgbClr val="0070C0"/>
                </a:solidFill>
              </a:rPr>
              <a:t>]</a:t>
            </a:r>
            <a:endParaRPr lang="ru-RU" altLang="ru-RU" sz="4800" b="1" dirty="0">
              <a:solidFill>
                <a:srgbClr val="0070C0"/>
              </a:solidFill>
            </a:endParaRPr>
          </a:p>
        </p:txBody>
      </p:sp>
      <p:sp>
        <p:nvSpPr>
          <p:cNvPr id="18" name="Равно 17"/>
          <p:cNvSpPr/>
          <p:nvPr/>
        </p:nvSpPr>
        <p:spPr>
          <a:xfrm>
            <a:off x="3086100" y="4440609"/>
            <a:ext cx="487148" cy="455073"/>
          </a:xfrm>
          <a:prstGeom prst="mathEqual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24" name="Овал 23"/>
          <p:cNvSpPr/>
          <p:nvPr/>
        </p:nvSpPr>
        <p:spPr>
          <a:xfrm>
            <a:off x="3546738" y="4530133"/>
            <a:ext cx="324453" cy="31490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8" name="TextBox 27"/>
          <p:cNvSpPr txBox="1"/>
          <p:nvPr/>
        </p:nvSpPr>
        <p:spPr>
          <a:xfrm>
            <a:off x="7498978" y="4569469"/>
            <a:ext cx="3442399" cy="120032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Буква  Є  </a:t>
            </a:r>
            <a:r>
              <a:rPr lang="uk-UA" sz="2400" b="1" dirty="0">
                <a:solidFill>
                  <a:schemeClr val="bg1"/>
                </a:solidFill>
              </a:rPr>
              <a:t>на початку слова і складу позначає два </a:t>
            </a:r>
            <a:r>
              <a:rPr lang="uk-UA" sz="2400" b="1" dirty="0" smtClean="0">
                <a:solidFill>
                  <a:schemeClr val="bg1"/>
                </a:solidFill>
              </a:rPr>
              <a:t>звуки </a:t>
            </a:r>
            <a:r>
              <a:rPr lang="en-US" sz="2400" b="1" dirty="0" smtClean="0">
                <a:solidFill>
                  <a:schemeClr val="bg1"/>
                </a:solidFill>
              </a:rPr>
              <a:t>[</a:t>
            </a:r>
            <a:r>
              <a:rPr lang="uk-UA" sz="2400" b="1" dirty="0" err="1" smtClean="0">
                <a:solidFill>
                  <a:schemeClr val="bg1"/>
                </a:solidFill>
              </a:rPr>
              <a:t>йе</a:t>
            </a:r>
            <a:r>
              <a:rPr lang="en-US" sz="2400" b="1" dirty="0" smtClean="0">
                <a:solidFill>
                  <a:schemeClr val="bg1"/>
                </a:solidFill>
              </a:rPr>
              <a:t>]</a:t>
            </a:r>
            <a:endParaRPr lang="uk-UA" sz="2400" b="1" dirty="0">
              <a:solidFill>
                <a:schemeClr val="bg1"/>
              </a:solidFill>
            </a:endParaRPr>
          </a:p>
        </p:txBody>
      </p:sp>
      <p:sp>
        <p:nvSpPr>
          <p:cNvPr id="25" name="Text Box 10"/>
          <p:cNvSpPr txBox="1">
            <a:spLocks noChangeArrowheads="1"/>
          </p:cNvSpPr>
          <p:nvPr/>
        </p:nvSpPr>
        <p:spPr bwMode="auto">
          <a:xfrm>
            <a:off x="5577446" y="5034181"/>
            <a:ext cx="1455359" cy="830997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ru-RU" sz="4800" b="1" dirty="0" smtClean="0">
                <a:solidFill>
                  <a:srgbClr val="0070C0"/>
                </a:solidFill>
              </a:rPr>
              <a:t>[</a:t>
            </a:r>
            <a:r>
              <a:rPr lang="uk-UA" altLang="ru-RU" sz="4800" b="1" dirty="0" err="1" smtClean="0">
                <a:solidFill>
                  <a:srgbClr val="0070C0"/>
                </a:solidFill>
              </a:rPr>
              <a:t>й’</a:t>
            </a:r>
            <a:r>
              <a:rPr lang="uk-UA" altLang="ru-RU" sz="4800" b="1" dirty="0" err="1" smtClean="0">
                <a:solidFill>
                  <a:srgbClr val="FF0000"/>
                </a:solidFill>
              </a:rPr>
              <a:t>е</a:t>
            </a:r>
            <a:r>
              <a:rPr lang="en-US" altLang="ru-RU" sz="4800" b="1" dirty="0" smtClean="0">
                <a:solidFill>
                  <a:srgbClr val="0070C0"/>
                </a:solidFill>
              </a:rPr>
              <a:t>]</a:t>
            </a:r>
            <a:endParaRPr lang="ru-RU" altLang="ru-RU" sz="4800" b="1" dirty="0">
              <a:solidFill>
                <a:srgbClr val="0070C0"/>
              </a:solidFill>
            </a:endParaRPr>
          </a:p>
        </p:txBody>
      </p:sp>
      <p:sp>
        <p:nvSpPr>
          <p:cNvPr id="26" name="Равно 25"/>
          <p:cNvSpPr/>
          <p:nvPr/>
        </p:nvSpPr>
        <p:spPr>
          <a:xfrm>
            <a:off x="5825756" y="4440608"/>
            <a:ext cx="487148" cy="455073"/>
          </a:xfrm>
          <a:prstGeom prst="mathEqual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29" name="Овал 28"/>
          <p:cNvSpPr/>
          <p:nvPr/>
        </p:nvSpPr>
        <p:spPr>
          <a:xfrm>
            <a:off x="6305126" y="4510690"/>
            <a:ext cx="324453" cy="31490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27" name="Picture 2" descr="Презентація на тему &quot;Буква є&quot;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8" r="17591"/>
          <a:stretch/>
        </p:blipFill>
        <p:spPr bwMode="auto">
          <a:xfrm>
            <a:off x="426704" y="1727592"/>
            <a:ext cx="2232694" cy="2286343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7256" y="1644144"/>
            <a:ext cx="1581914" cy="1894597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</p:pic>
      <p:pic>
        <p:nvPicPr>
          <p:cNvPr id="1026" name="Picture 2" descr="D:\Картинки до тестів\Тварини\Зайчик з морквою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9843" y="1685867"/>
            <a:ext cx="1635712" cy="1843199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6213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3" grpId="0"/>
      <p:bldP spid="16" grpId="0" animBg="1"/>
      <p:bldP spid="17" grpId="0" animBg="1"/>
      <p:bldP spid="18" grpId="0" animBg="1"/>
      <p:bldP spid="24" grpId="0" animBg="1"/>
      <p:bldP spid="28" grpId="0" animBg="1"/>
      <p:bldP spid="25" grpId="0" animBg="1"/>
      <p:bldP spid="26" grpId="0" animBg="1"/>
      <p:bldP spid="2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261871" y="1738587"/>
            <a:ext cx="4008158" cy="1938992"/>
          </a:xfrm>
          <a:prstGeom prst="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dirty="0" smtClean="0">
                <a:solidFill>
                  <a:srgbClr val="0070C0"/>
                </a:solidFill>
              </a:rPr>
              <a:t>БУКВА «Є» – ЯКА ВОНА?</a:t>
            </a:r>
          </a:p>
          <a:p>
            <a:pPr algn="ctr"/>
            <a:r>
              <a:rPr lang="ru-RU" sz="2400" dirty="0" smtClean="0">
                <a:solidFill>
                  <a:srgbClr val="0070C0"/>
                </a:solidFill>
              </a:rPr>
              <a:t>НАЧЕ СКИБКА КАВУНА.</a:t>
            </a:r>
          </a:p>
          <a:p>
            <a:pPr algn="ctr"/>
            <a:r>
              <a:rPr lang="ru-RU" sz="2400" dirty="0" smtClean="0">
                <a:solidFill>
                  <a:srgbClr val="0070C0"/>
                </a:solidFill>
              </a:rPr>
              <a:t>КАВУНА ХЛОП’Я ПРОСИЛО,</a:t>
            </a:r>
          </a:p>
          <a:p>
            <a:pPr algn="ctr"/>
            <a:r>
              <a:rPr lang="ru-RU" sz="2400" dirty="0" smtClean="0">
                <a:solidFill>
                  <a:srgbClr val="0070C0"/>
                </a:solidFill>
              </a:rPr>
              <a:t>ДВІЧІ СКИБКУ НАДКУСИЛО!</a:t>
            </a:r>
          </a:p>
          <a:p>
            <a:pPr algn="ctr"/>
            <a:r>
              <a:rPr lang="ru-RU" sz="2400" dirty="0" smtClean="0">
                <a:solidFill>
                  <a:srgbClr val="0070C0"/>
                </a:solidFill>
              </a:rPr>
              <a:t>                Варвара Гринько</a:t>
            </a:r>
            <a:endParaRPr lang="ru-RU" sz="2400" dirty="0">
              <a:solidFill>
                <a:srgbClr val="0070C0"/>
              </a:solidFill>
            </a:endParaRPr>
          </a:p>
        </p:txBody>
      </p:sp>
      <p:pic>
        <p:nvPicPr>
          <p:cNvPr id="2050" name="Picture 2" descr="C:\Users\Мирослава\Downloads\є\карт\a_ie - копия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3476" y="1738587"/>
            <a:ext cx="2547266" cy="30366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Скругленный прямоугольник 7"/>
          <p:cNvSpPr/>
          <p:nvPr/>
        </p:nvSpPr>
        <p:spPr>
          <a:xfrm>
            <a:off x="1817109" y="582906"/>
            <a:ext cx="8756193" cy="811554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/>
              <a:t>На що схожа буква «</a:t>
            </a:r>
            <a:r>
              <a:rPr lang="uk-UA" sz="4000" b="1" i="1" dirty="0" smtClean="0"/>
              <a:t>є»</a:t>
            </a:r>
            <a:r>
              <a:rPr lang="uk-UA" sz="4000" b="1" dirty="0" smtClean="0"/>
              <a:t>?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7482747" y="1553921"/>
            <a:ext cx="4072983" cy="2308324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dirty="0" smtClean="0">
                <a:solidFill>
                  <a:schemeClr val="accent6">
                    <a:lumMod val="75000"/>
                  </a:schemeClr>
                </a:solidFill>
              </a:rPr>
              <a:t>МІСЯЦЬ, НАЧЕ БУКВА С,</a:t>
            </a:r>
          </a:p>
          <a:p>
            <a:pPr algn="ctr"/>
            <a:r>
              <a:rPr lang="ru-RU" sz="2400" dirty="0" smtClean="0">
                <a:solidFill>
                  <a:schemeClr val="accent6">
                    <a:lumMod val="75000"/>
                  </a:schemeClr>
                </a:solidFill>
              </a:rPr>
              <a:t>ПРИДИВЛЯЄТЬСЯ З НЕБЕС,</a:t>
            </a:r>
          </a:p>
          <a:p>
            <a:pPr algn="ctr"/>
            <a:r>
              <a:rPr lang="ru-RU" sz="2400" dirty="0" smtClean="0">
                <a:solidFill>
                  <a:schemeClr val="accent6">
                    <a:lumMod val="75000"/>
                  </a:schemeClr>
                </a:solidFill>
              </a:rPr>
              <a:t>ПОСМІХНУВСЯ ДО СЛАВКА,</a:t>
            </a:r>
          </a:p>
          <a:p>
            <a:pPr algn="ctr"/>
            <a:r>
              <a:rPr lang="ru-RU" sz="2400" dirty="0" smtClean="0">
                <a:solidFill>
                  <a:schemeClr val="accent6">
                    <a:lumMod val="75000"/>
                  </a:schemeClr>
                </a:solidFill>
              </a:rPr>
              <a:t>ПОКАЗАВШИ ЯЗИКА.</a:t>
            </a:r>
          </a:p>
          <a:p>
            <a:pPr algn="ctr"/>
            <a:r>
              <a:rPr lang="ru-RU" sz="2400" dirty="0" smtClean="0">
                <a:solidFill>
                  <a:schemeClr val="accent6">
                    <a:lumMod val="75000"/>
                  </a:schemeClr>
                </a:solidFill>
              </a:rPr>
              <a:t>ХЛОПЧИК КРЕЙДУ ДІСТАЄ</a:t>
            </a:r>
          </a:p>
          <a:p>
            <a:pPr algn="ctr"/>
            <a:r>
              <a:rPr lang="ru-RU" sz="2400" dirty="0" smtClean="0">
                <a:solidFill>
                  <a:schemeClr val="accent6">
                    <a:lumMod val="75000"/>
                  </a:schemeClr>
                </a:solidFill>
              </a:rPr>
              <a:t>І МАЛЮЄ БУКВУ Є.</a:t>
            </a:r>
            <a:endParaRPr lang="ru-RU" sz="24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1" name="Picture 2" descr="D:\АНІМАЦІЇ\АНІМАЦІЇ\АНІМАЦІЇ СТАРІ\природні явища\3[1]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55237" y="3854308"/>
            <a:ext cx="3151480" cy="2363611"/>
          </a:xfrm>
          <a:prstGeom prst="rect">
            <a:avLst/>
          </a:prstGeom>
          <a:noFill/>
        </p:spPr>
      </p:pic>
      <p:sp>
        <p:nvSpPr>
          <p:cNvPr id="20" name="Полилиния 19"/>
          <p:cNvSpPr/>
          <p:nvPr/>
        </p:nvSpPr>
        <p:spPr>
          <a:xfrm>
            <a:off x="9434102" y="5187255"/>
            <a:ext cx="1333509" cy="719652"/>
          </a:xfrm>
          <a:custGeom>
            <a:avLst/>
            <a:gdLst>
              <a:gd name="connsiteX0" fmla="*/ 0 w 785447"/>
              <a:gd name="connsiteY0" fmla="*/ 361071 h 576776"/>
              <a:gd name="connsiteX1" fmla="*/ 196948 w 785447"/>
              <a:gd name="connsiteY1" fmla="*/ 192259 h 576776"/>
              <a:gd name="connsiteX2" fmla="*/ 436099 w 785447"/>
              <a:gd name="connsiteY2" fmla="*/ 220394 h 576776"/>
              <a:gd name="connsiteX3" fmla="*/ 562708 w 785447"/>
              <a:gd name="connsiteY3" fmla="*/ 51582 h 576776"/>
              <a:gd name="connsiteX4" fmla="*/ 759656 w 785447"/>
              <a:gd name="connsiteY4" fmla="*/ 37514 h 576776"/>
              <a:gd name="connsiteX5" fmla="*/ 717452 w 785447"/>
              <a:gd name="connsiteY5" fmla="*/ 276665 h 576776"/>
              <a:gd name="connsiteX6" fmla="*/ 534572 w 785447"/>
              <a:gd name="connsiteY6" fmla="*/ 417342 h 576776"/>
              <a:gd name="connsiteX7" fmla="*/ 407963 w 785447"/>
              <a:gd name="connsiteY7" fmla="*/ 361071 h 576776"/>
              <a:gd name="connsiteX8" fmla="*/ 309489 w 785447"/>
              <a:gd name="connsiteY8" fmla="*/ 473613 h 576776"/>
              <a:gd name="connsiteX9" fmla="*/ 239151 w 785447"/>
              <a:gd name="connsiteY9" fmla="*/ 543951 h 576776"/>
              <a:gd name="connsiteX10" fmla="*/ 84406 w 785447"/>
              <a:gd name="connsiteY10" fmla="*/ 276665 h 576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85447" h="576776">
                <a:moveTo>
                  <a:pt x="0" y="361071"/>
                </a:moveTo>
                <a:cubicBezTo>
                  <a:pt x="62132" y="288388"/>
                  <a:pt x="124265" y="215705"/>
                  <a:pt x="196948" y="192259"/>
                </a:cubicBezTo>
                <a:cubicBezTo>
                  <a:pt x="269631" y="168813"/>
                  <a:pt x="375139" y="243840"/>
                  <a:pt x="436099" y="220394"/>
                </a:cubicBezTo>
                <a:cubicBezTo>
                  <a:pt x="497059" y="196948"/>
                  <a:pt x="508782" y="82062"/>
                  <a:pt x="562708" y="51582"/>
                </a:cubicBezTo>
                <a:cubicBezTo>
                  <a:pt x="616634" y="21102"/>
                  <a:pt x="733865" y="0"/>
                  <a:pt x="759656" y="37514"/>
                </a:cubicBezTo>
                <a:cubicBezTo>
                  <a:pt x="785447" y="75028"/>
                  <a:pt x="754966" y="213360"/>
                  <a:pt x="717452" y="276665"/>
                </a:cubicBezTo>
                <a:cubicBezTo>
                  <a:pt x="679938" y="339970"/>
                  <a:pt x="586154" y="403274"/>
                  <a:pt x="534572" y="417342"/>
                </a:cubicBezTo>
                <a:cubicBezTo>
                  <a:pt x="482991" y="431410"/>
                  <a:pt x="445477" y="351693"/>
                  <a:pt x="407963" y="361071"/>
                </a:cubicBezTo>
                <a:cubicBezTo>
                  <a:pt x="370449" y="370450"/>
                  <a:pt x="337624" y="443133"/>
                  <a:pt x="309489" y="473613"/>
                </a:cubicBezTo>
                <a:cubicBezTo>
                  <a:pt x="281354" y="504093"/>
                  <a:pt x="276665" y="576776"/>
                  <a:pt x="239151" y="543951"/>
                </a:cubicBezTo>
                <a:cubicBezTo>
                  <a:pt x="201637" y="511126"/>
                  <a:pt x="143021" y="393895"/>
                  <a:pt x="84406" y="276665"/>
                </a:cubicBezTo>
              </a:path>
            </a:pathLst>
          </a:custGeom>
          <a:blipFill>
            <a:blip r:embed="rId4" cstate="print"/>
            <a:stretch>
              <a:fillRect/>
            </a:stretch>
          </a:blip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1" name="Овал 20"/>
          <p:cNvSpPr/>
          <p:nvPr/>
        </p:nvSpPr>
        <p:spPr>
          <a:xfrm rot="20570595">
            <a:off x="8851702" y="4539372"/>
            <a:ext cx="485265" cy="460596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2" name="Овал 21"/>
          <p:cNvSpPr/>
          <p:nvPr/>
        </p:nvSpPr>
        <p:spPr>
          <a:xfrm rot="20093574">
            <a:off x="8909281" y="4681363"/>
            <a:ext cx="437792" cy="319497"/>
          </a:xfrm>
          <a:prstGeom prst="ellipse">
            <a:avLst/>
          </a:prstGeom>
          <a:blipFill>
            <a:blip r:embed="rId5" cstate="print"/>
            <a:stretch>
              <a:fillRect/>
            </a:stretch>
          </a:blipFill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grpSp>
        <p:nvGrpSpPr>
          <p:cNvPr id="12" name="Группа 11"/>
          <p:cNvGrpSpPr/>
          <p:nvPr/>
        </p:nvGrpSpPr>
        <p:grpSpPr>
          <a:xfrm>
            <a:off x="3552742" y="3854309"/>
            <a:ext cx="3602987" cy="2768941"/>
            <a:chOff x="4357686" y="2857496"/>
            <a:chExt cx="3500462" cy="3360014"/>
          </a:xfrm>
        </p:grpSpPr>
        <p:sp>
          <p:nvSpPr>
            <p:cNvPr id="13" name="Прямоугольник 12"/>
            <p:cNvSpPr/>
            <p:nvPr/>
          </p:nvSpPr>
          <p:spPr>
            <a:xfrm rot="21247240">
              <a:off x="5870293" y="4108337"/>
              <a:ext cx="846356" cy="285752"/>
            </a:xfrm>
            <a:prstGeom prst="rect">
              <a:avLst/>
            </a:prstGeom>
            <a:gradFill>
              <a:gsLst>
                <a:gs pos="0">
                  <a:srgbClr val="DDEBCF"/>
                </a:gs>
                <a:gs pos="50000">
                  <a:srgbClr val="9CB86E"/>
                </a:gs>
                <a:gs pos="100000">
                  <a:srgbClr val="156B13"/>
                </a:gs>
              </a:gsLst>
              <a:lin ang="5400000" scaled="0"/>
            </a:gradFill>
            <a:ln>
              <a:gradFill>
                <a:gsLst>
                  <a:gs pos="0">
                    <a:schemeClr val="accent3">
                      <a:lumMod val="50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54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14" name="Picture 6" descr="D:\КАРТИНКИ КОЛЕКЦІЯ\БУКВИ І ЦИФРИ\абетка російська\alf159\С.pn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357686" y="2857496"/>
              <a:ext cx="3500462" cy="3360014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val="1701843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0" grpId="0" animBg="1"/>
      <p:bldP spid="21" grpId="0" animBg="1"/>
      <p:bldP spid="2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314450" y="538468"/>
            <a:ext cx="9616770" cy="79884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Правильно </a:t>
            </a:r>
            <a:r>
              <a:rPr lang="uk-UA" sz="4000" b="1" dirty="0" smtClean="0">
                <a:solidFill>
                  <a:schemeClr val="bg1"/>
                </a:solidFill>
              </a:rPr>
              <a:t>читаємо слова 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10" name="Прямоугольник 4">
            <a:extLst>
              <a:ext uri="{FF2B5EF4-FFF2-40B4-BE49-F238E27FC236}">
                <a16:creationId xmlns="" xmlns:a16="http://schemas.microsoft.com/office/drawing/2014/main" id="{88F48128-45BD-4C57-A763-DFCAAF39ACE9}"/>
              </a:ext>
            </a:extLst>
          </p:cNvPr>
          <p:cNvSpPr/>
          <p:nvPr/>
        </p:nvSpPr>
        <p:spPr>
          <a:xfrm>
            <a:off x="0" y="5818908"/>
            <a:ext cx="1054100" cy="103909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Підручник, сторінка</a:t>
            </a:r>
            <a:endParaRPr lang="uk-UA" sz="14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46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9110977" y="2121047"/>
            <a:ext cx="2318923" cy="707886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00AFF0"/>
                </a:solidFill>
              </a:rPr>
              <a:t>– </a:t>
            </a:r>
            <a:r>
              <a:rPr lang="ru-RU" sz="4000" b="1" dirty="0" smtClean="0">
                <a:solidFill>
                  <a:srgbClr val="FF0000"/>
                </a:solidFill>
              </a:rPr>
              <a:t>о </a:t>
            </a:r>
            <a:r>
              <a:rPr lang="ru-RU" sz="4000" b="1" dirty="0" smtClean="0">
                <a:solidFill>
                  <a:srgbClr val="00AFF0"/>
                </a:solidFill>
              </a:rPr>
              <a:t> = </a:t>
            </a:r>
            <a:r>
              <a:rPr lang="ru-RU" sz="4000" b="1" dirty="0" smtClean="0">
                <a:solidFill>
                  <a:srgbClr val="FF0000"/>
                </a:solidFill>
              </a:rPr>
              <a:t>о </a:t>
            </a:r>
            <a:r>
              <a:rPr lang="ru-RU" sz="4000" b="1" dirty="0" smtClean="0">
                <a:solidFill>
                  <a:srgbClr val="00B0F0"/>
                </a:solidFill>
              </a:rPr>
              <a:t>=</a:t>
            </a:r>
            <a:endParaRPr lang="ru-RU" sz="4000" dirty="0">
              <a:solidFill>
                <a:srgbClr val="00B0F0"/>
              </a:solidFill>
            </a:endParaRPr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>
            <a:off x="10073324" y="2121047"/>
            <a:ext cx="0" cy="707886"/>
          </a:xfrm>
          <a:prstGeom prst="line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 Box 10"/>
          <p:cNvSpPr txBox="1">
            <a:spLocks noChangeArrowheads="1"/>
          </p:cNvSpPr>
          <p:nvPr/>
        </p:nvSpPr>
        <p:spPr bwMode="auto">
          <a:xfrm>
            <a:off x="10650027" y="4757079"/>
            <a:ext cx="1117984" cy="707886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ru-RU" sz="4000" b="1" dirty="0" smtClean="0">
                <a:solidFill>
                  <a:srgbClr val="00B0F0"/>
                </a:solidFill>
              </a:rPr>
              <a:t>[</a:t>
            </a:r>
            <a:r>
              <a:rPr lang="ru-RU" altLang="ru-RU" sz="4000" b="1" dirty="0" smtClean="0">
                <a:solidFill>
                  <a:srgbClr val="00B0F0"/>
                </a:solidFill>
              </a:rPr>
              <a:t>й</a:t>
            </a:r>
            <a:r>
              <a:rPr lang="uk-UA" altLang="ru-RU" sz="4000" b="1" dirty="0" smtClean="0">
                <a:solidFill>
                  <a:srgbClr val="C00000"/>
                </a:solidFill>
              </a:rPr>
              <a:t>е</a:t>
            </a:r>
            <a:r>
              <a:rPr lang="en-US" altLang="ru-RU" sz="4000" b="1" dirty="0" smtClean="0">
                <a:solidFill>
                  <a:srgbClr val="00B0F0"/>
                </a:solidFill>
              </a:rPr>
              <a:t>]</a:t>
            </a:r>
            <a:endParaRPr lang="ru-RU" altLang="ru-RU" sz="4000" b="1" dirty="0">
              <a:solidFill>
                <a:srgbClr val="00B0F0"/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9419587" y="3993182"/>
            <a:ext cx="2238625" cy="707886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4000" b="1" dirty="0">
                <a:solidFill>
                  <a:srgbClr val="00AFF0"/>
                </a:solidFill>
              </a:rPr>
              <a:t>– = </a:t>
            </a:r>
            <a:r>
              <a:rPr lang="ru-RU" sz="4000" b="1" dirty="0" smtClean="0">
                <a:solidFill>
                  <a:srgbClr val="FF0000"/>
                </a:solidFill>
              </a:rPr>
              <a:t>о  </a:t>
            </a:r>
            <a:r>
              <a:rPr lang="ru-RU" sz="4000" b="1" dirty="0" smtClean="0">
                <a:solidFill>
                  <a:srgbClr val="00B0F0"/>
                </a:solidFill>
              </a:rPr>
              <a:t>=</a:t>
            </a:r>
            <a:r>
              <a:rPr lang="ru-RU" sz="4000" b="1" dirty="0" smtClean="0">
                <a:solidFill>
                  <a:srgbClr val="FF0000"/>
                </a:solidFill>
              </a:rPr>
              <a:t> о</a:t>
            </a:r>
            <a:r>
              <a:rPr lang="ru-RU" sz="4000" b="1" dirty="0" smtClean="0">
                <a:solidFill>
                  <a:srgbClr val="00AFF0"/>
                </a:solidFill>
              </a:rPr>
              <a:t> </a:t>
            </a:r>
            <a:endParaRPr lang="ru-RU" sz="4000" dirty="0"/>
          </a:p>
        </p:txBody>
      </p:sp>
      <p:cxnSp>
        <p:nvCxnSpPr>
          <p:cNvPr id="21" name="Прямая соединительная линия 20"/>
          <p:cNvCxnSpPr/>
          <p:nvPr/>
        </p:nvCxnSpPr>
        <p:spPr>
          <a:xfrm>
            <a:off x="10650027" y="3962750"/>
            <a:ext cx="0" cy="707886"/>
          </a:xfrm>
          <a:prstGeom prst="line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 Box 10"/>
          <p:cNvSpPr txBox="1">
            <a:spLocks noChangeArrowheads="1"/>
          </p:cNvSpPr>
          <p:nvPr/>
        </p:nvSpPr>
        <p:spPr bwMode="auto">
          <a:xfrm>
            <a:off x="1314450" y="1473807"/>
            <a:ext cx="9616770" cy="461665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uk-UA" altLang="ru-RU" sz="2400" b="1" dirty="0" smtClean="0">
                <a:solidFill>
                  <a:schemeClr val="accent2">
                    <a:lumMod val="75000"/>
                  </a:schemeClr>
                </a:solidFill>
              </a:rPr>
              <a:t>Назви звуки й букви в словах </a:t>
            </a:r>
            <a:r>
              <a:rPr lang="uk-UA" altLang="ru-RU" sz="2400" b="1" i="1" dirty="0" smtClean="0">
                <a:solidFill>
                  <a:schemeClr val="accent2">
                    <a:lumMod val="75000"/>
                  </a:schemeClr>
                </a:solidFill>
              </a:rPr>
              <a:t>заєць, гріє</a:t>
            </a:r>
            <a:r>
              <a:rPr lang="uk-UA" altLang="ru-RU" sz="2400" b="1" dirty="0" smtClean="0">
                <a:solidFill>
                  <a:schemeClr val="accent2">
                    <a:lumMod val="75000"/>
                  </a:schemeClr>
                </a:solidFill>
              </a:rPr>
              <a:t>.</a:t>
            </a:r>
            <a:endParaRPr lang="ru-RU" altLang="ru-RU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4" name="Text Box 10"/>
          <p:cNvSpPr txBox="1">
            <a:spLocks noChangeArrowheads="1"/>
          </p:cNvSpPr>
          <p:nvPr/>
        </p:nvSpPr>
        <p:spPr bwMode="auto">
          <a:xfrm>
            <a:off x="584584" y="4386392"/>
            <a:ext cx="1244216" cy="707886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ru-RU" sz="4000" b="1" dirty="0" smtClean="0">
                <a:solidFill>
                  <a:srgbClr val="00B0F0"/>
                </a:solidFill>
              </a:rPr>
              <a:t>[</a:t>
            </a:r>
            <a:r>
              <a:rPr lang="ru-RU" altLang="ru-RU" sz="4000" b="1" dirty="0" smtClean="0">
                <a:solidFill>
                  <a:srgbClr val="00B0F0"/>
                </a:solidFill>
              </a:rPr>
              <a:t>й’</a:t>
            </a:r>
            <a:r>
              <a:rPr lang="uk-UA" altLang="ru-RU" sz="4000" b="1" dirty="0" smtClean="0">
                <a:solidFill>
                  <a:srgbClr val="C00000"/>
                </a:solidFill>
              </a:rPr>
              <a:t>е</a:t>
            </a:r>
            <a:r>
              <a:rPr lang="en-US" altLang="ru-RU" sz="4000" b="1" dirty="0" smtClean="0">
                <a:solidFill>
                  <a:srgbClr val="00B0F0"/>
                </a:solidFill>
              </a:rPr>
              <a:t>]</a:t>
            </a:r>
            <a:endParaRPr lang="ru-RU" altLang="ru-RU" sz="4000" b="1" dirty="0">
              <a:solidFill>
                <a:srgbClr val="00B0F0"/>
              </a:solidFill>
            </a:endParaRPr>
          </a:p>
        </p:txBody>
      </p:sp>
      <p:pic>
        <p:nvPicPr>
          <p:cNvPr id="25" name="Picture 2" descr="Картинки буква Є (20 фото) • Прикольные картинки и позитив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746" y="2121047"/>
            <a:ext cx="1641321" cy="1906457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3"/>
          <a:srcRect l="12005" t="50730" r="56504" b="35432"/>
          <a:stretch/>
        </p:blipFill>
        <p:spPr>
          <a:xfrm>
            <a:off x="2778711" y="2153436"/>
            <a:ext cx="6084000" cy="1503912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</p:pic>
      <p:pic>
        <p:nvPicPr>
          <p:cNvPr id="27" name="Рисунок 26"/>
          <p:cNvPicPr>
            <a:picLocks noChangeAspect="1"/>
          </p:cNvPicPr>
          <p:nvPr/>
        </p:nvPicPr>
        <p:blipFill rotWithShape="1">
          <a:blip r:embed="rId4"/>
          <a:srcRect l="21216" t="50664" r="57575" b="30994"/>
          <a:stretch/>
        </p:blipFill>
        <p:spPr>
          <a:xfrm>
            <a:off x="2251067" y="3832777"/>
            <a:ext cx="3569644" cy="1736582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</p:pic>
      <p:pic>
        <p:nvPicPr>
          <p:cNvPr id="28" name="Рисунок 27"/>
          <p:cNvPicPr>
            <a:picLocks noChangeAspect="1"/>
          </p:cNvPicPr>
          <p:nvPr/>
        </p:nvPicPr>
        <p:blipFill rotWithShape="1">
          <a:blip r:embed="rId3"/>
          <a:srcRect l="48537" t="50730" r="34820" b="35432"/>
          <a:stretch/>
        </p:blipFill>
        <p:spPr>
          <a:xfrm>
            <a:off x="5820712" y="3817561"/>
            <a:ext cx="3477232" cy="1751798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</p:pic>
      <p:sp>
        <p:nvSpPr>
          <p:cNvPr id="22" name="Text Box 10"/>
          <p:cNvSpPr txBox="1">
            <a:spLocks noChangeArrowheads="1"/>
          </p:cNvSpPr>
          <p:nvPr/>
        </p:nvSpPr>
        <p:spPr bwMode="auto">
          <a:xfrm>
            <a:off x="10071657" y="2963679"/>
            <a:ext cx="1117984" cy="707886"/>
          </a:xfrm>
          <a:prstGeom prst="rect">
            <a:avLst/>
          </a:prstGeom>
          <a:solidFill>
            <a:schemeClr val="bg1"/>
          </a:solidFill>
          <a:ln w="38100">
            <a:noFill/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ru-RU" sz="4000" b="1" dirty="0" smtClean="0">
                <a:solidFill>
                  <a:srgbClr val="00B0F0"/>
                </a:solidFill>
              </a:rPr>
              <a:t>[</a:t>
            </a:r>
            <a:r>
              <a:rPr lang="ru-RU" altLang="ru-RU" sz="4000" b="1" dirty="0" smtClean="0">
                <a:solidFill>
                  <a:srgbClr val="00B0F0"/>
                </a:solidFill>
              </a:rPr>
              <a:t>й</a:t>
            </a:r>
            <a:r>
              <a:rPr lang="uk-UA" altLang="ru-RU" sz="4000" b="1" dirty="0" smtClean="0">
                <a:solidFill>
                  <a:srgbClr val="C00000"/>
                </a:solidFill>
              </a:rPr>
              <a:t>е</a:t>
            </a:r>
            <a:r>
              <a:rPr lang="en-US" altLang="ru-RU" sz="4000" b="1" dirty="0" smtClean="0">
                <a:solidFill>
                  <a:srgbClr val="00B0F0"/>
                </a:solidFill>
              </a:rPr>
              <a:t>]</a:t>
            </a:r>
            <a:endParaRPr lang="ru-RU" altLang="ru-RU" sz="4000" b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8431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9" grpId="0" animBg="1"/>
      <p:bldP spid="20" grpId="0" animBg="1"/>
      <p:bldP spid="2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1234441" y="440043"/>
            <a:ext cx="9757208" cy="118716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chemeClr val="bg1"/>
                </a:solidFill>
              </a:rPr>
              <a:t>Прочитай </a:t>
            </a:r>
            <a:r>
              <a:rPr lang="ru-RU" sz="3600" b="1" dirty="0" err="1" smtClean="0">
                <a:solidFill>
                  <a:schemeClr val="bg1"/>
                </a:solidFill>
              </a:rPr>
              <a:t>чистомовку</a:t>
            </a:r>
            <a:r>
              <a:rPr lang="ru-RU" sz="3600" b="1" dirty="0" smtClean="0">
                <a:solidFill>
                  <a:schemeClr val="bg1"/>
                </a:solidFill>
              </a:rPr>
              <a:t> з </a:t>
            </a:r>
            <a:r>
              <a:rPr lang="ru-RU" sz="3600" b="1" dirty="0" err="1" smtClean="0">
                <a:solidFill>
                  <a:schemeClr val="bg1"/>
                </a:solidFill>
              </a:rPr>
              <a:t>єнотиком</a:t>
            </a:r>
            <a:r>
              <a:rPr lang="ru-RU" sz="3600" b="1" dirty="0" smtClean="0">
                <a:solidFill>
                  <a:schemeClr val="bg1"/>
                </a:solidFill>
              </a:rPr>
              <a:t>. </a:t>
            </a:r>
          </a:p>
          <a:p>
            <a:pPr algn="ctr"/>
            <a:r>
              <a:rPr lang="ru-RU" sz="3600" b="1" dirty="0" smtClean="0">
                <a:solidFill>
                  <a:schemeClr val="bg1"/>
                </a:solidFill>
              </a:rPr>
              <a:t>Добери </a:t>
            </a:r>
            <a:r>
              <a:rPr lang="ru-RU" sz="3600" b="1" dirty="0" err="1" smtClean="0">
                <a:solidFill>
                  <a:schemeClr val="bg1"/>
                </a:solidFill>
              </a:rPr>
              <a:t>пропущені</a:t>
            </a:r>
            <a:r>
              <a:rPr lang="ru-RU" sz="3600" b="1" dirty="0" smtClean="0">
                <a:solidFill>
                  <a:schemeClr val="bg1"/>
                </a:solidFill>
              </a:rPr>
              <a:t> </a:t>
            </a:r>
            <a:r>
              <a:rPr lang="ru-RU" sz="3600" b="1" dirty="0">
                <a:solidFill>
                  <a:schemeClr val="bg1"/>
                </a:solidFill>
              </a:rPr>
              <a:t>слова</a:t>
            </a:r>
            <a:endParaRPr lang="ru-RU" sz="3600" b="1" i="1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285525" y="1686237"/>
            <a:ext cx="7395176" cy="3785652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fontAlgn="base">
              <a:lnSpc>
                <a:spcPct val="150000"/>
              </a:lnSpc>
            </a:pPr>
            <a:r>
              <a:rPr lang="ru-RU" sz="4000" b="1" dirty="0" err="1">
                <a:solidFill>
                  <a:schemeClr val="accent2">
                    <a:lumMod val="75000"/>
                  </a:schemeClr>
                </a:solidFill>
              </a:rPr>
              <a:t>Ає-ає-ає</a:t>
            </a:r>
            <a:r>
              <a:rPr lang="ru-RU" sz="4000" b="1" dirty="0">
                <a:solidFill>
                  <a:schemeClr val="accent2">
                    <a:lumMod val="75000"/>
                  </a:schemeClr>
                </a:solidFill>
              </a:rPr>
              <a:t> — </a:t>
            </a:r>
            <a:r>
              <a:rPr lang="ru-RU" sz="4000" b="1" dirty="0" err="1">
                <a:solidFill>
                  <a:schemeClr val="accent2">
                    <a:lumMod val="75000"/>
                  </a:schemeClr>
                </a:solidFill>
              </a:rPr>
              <a:t>він</a:t>
            </a:r>
            <a:r>
              <a:rPr lang="ru-RU" sz="40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4000" b="1" dirty="0" err="1">
                <a:solidFill>
                  <a:schemeClr val="accent2">
                    <a:lumMod val="75000"/>
                  </a:schemeClr>
                </a:solidFill>
              </a:rPr>
              <a:t>багато</a:t>
            </a:r>
            <a:r>
              <a:rPr lang="ru-RU" sz="4000" b="1" dirty="0">
                <a:solidFill>
                  <a:schemeClr val="accent2">
                    <a:lumMod val="75000"/>
                  </a:schemeClr>
                </a:solidFill>
              </a:rPr>
              <a:t> ... .</a:t>
            </a:r>
          </a:p>
          <a:p>
            <a:pPr fontAlgn="base">
              <a:lnSpc>
                <a:spcPct val="150000"/>
              </a:lnSpc>
            </a:pPr>
            <a:r>
              <a:rPr lang="ru-RU" sz="4000" b="1" dirty="0" err="1">
                <a:solidFill>
                  <a:schemeClr val="accent2">
                    <a:lumMod val="75000"/>
                  </a:schemeClr>
                </a:solidFill>
              </a:rPr>
              <a:t>Іє-іє-іє</a:t>
            </a:r>
            <a:r>
              <a:rPr lang="ru-RU" sz="4000" b="1" dirty="0">
                <a:solidFill>
                  <a:schemeClr val="accent2">
                    <a:lumMod val="75000"/>
                  </a:schemeClr>
                </a:solidFill>
              </a:rPr>
              <a:t> — </a:t>
            </a:r>
            <a:r>
              <a:rPr lang="ru-RU" sz="4000" b="1" dirty="0" err="1">
                <a:solidFill>
                  <a:schemeClr val="accent2">
                    <a:lumMod val="75000"/>
                  </a:schemeClr>
                </a:solidFill>
              </a:rPr>
              <a:t>гарно</a:t>
            </a:r>
            <a:r>
              <a:rPr lang="ru-RU" sz="40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4000" b="1" dirty="0" err="1">
                <a:solidFill>
                  <a:schemeClr val="accent2">
                    <a:lumMod val="75000"/>
                  </a:schemeClr>
                </a:solidFill>
              </a:rPr>
              <a:t>сонце</a:t>
            </a:r>
            <a:r>
              <a:rPr lang="ru-RU" sz="4000" b="1" dirty="0">
                <a:solidFill>
                  <a:schemeClr val="accent2">
                    <a:lumMod val="75000"/>
                  </a:schemeClr>
                </a:solidFill>
              </a:rPr>
              <a:t> ... .</a:t>
            </a:r>
          </a:p>
          <a:p>
            <a:pPr fontAlgn="base">
              <a:lnSpc>
                <a:spcPct val="150000"/>
              </a:lnSpc>
            </a:pPr>
            <a:r>
              <a:rPr lang="ru-RU" sz="4000" b="1" dirty="0" err="1">
                <a:solidFill>
                  <a:schemeClr val="accent2">
                    <a:lumMod val="75000"/>
                  </a:schemeClr>
                </a:solidFill>
              </a:rPr>
              <a:t>Оє-оє-оє</a:t>
            </a:r>
            <a:r>
              <a:rPr lang="ru-RU" sz="4000" b="1" dirty="0">
                <a:solidFill>
                  <a:schemeClr val="accent2">
                    <a:lumMod val="75000"/>
                  </a:schemeClr>
                </a:solidFill>
              </a:rPr>
              <a:t> — тут </a:t>
            </a:r>
            <a:r>
              <a:rPr lang="ru-RU" sz="4000" b="1" dirty="0" err="1">
                <a:solidFill>
                  <a:schemeClr val="accent2">
                    <a:lumMod val="75000"/>
                  </a:schemeClr>
                </a:solidFill>
              </a:rPr>
              <a:t>зустрілись</a:t>
            </a:r>
            <a:r>
              <a:rPr lang="ru-RU" sz="4000" b="1" dirty="0">
                <a:solidFill>
                  <a:schemeClr val="accent2">
                    <a:lumMod val="75000"/>
                  </a:schemeClr>
                </a:solidFill>
              </a:rPr>
              <a:t> ... .</a:t>
            </a:r>
          </a:p>
          <a:p>
            <a:pPr fontAlgn="base">
              <a:lnSpc>
                <a:spcPct val="150000"/>
              </a:lnSpc>
            </a:pPr>
            <a:r>
              <a:rPr lang="ru-RU" sz="4000" b="1" dirty="0" err="1">
                <a:solidFill>
                  <a:schemeClr val="accent2">
                    <a:lumMod val="75000"/>
                  </a:schemeClr>
                </a:solidFill>
              </a:rPr>
              <a:t>Ує-ує-ує</a:t>
            </a:r>
            <a:r>
              <a:rPr lang="ru-RU" sz="4000" b="1" dirty="0">
                <a:solidFill>
                  <a:schemeClr val="accent2">
                    <a:lumMod val="75000"/>
                  </a:schemeClr>
                </a:solidFill>
              </a:rPr>
              <a:t> — </a:t>
            </a:r>
            <a:r>
              <a:rPr lang="ru-RU" sz="4000" b="1" dirty="0" err="1">
                <a:solidFill>
                  <a:schemeClr val="accent2">
                    <a:lumMod val="75000"/>
                  </a:schemeClr>
                </a:solidFill>
              </a:rPr>
              <a:t>пензликом</a:t>
            </a:r>
            <a:r>
              <a:rPr lang="ru-RU" sz="4000" b="1" dirty="0">
                <a:solidFill>
                  <a:schemeClr val="accent2">
                    <a:lumMod val="75000"/>
                  </a:schemeClr>
                </a:solidFill>
              </a:rPr>
              <a:t> ... .</a:t>
            </a:r>
            <a:endParaRPr lang="uk-UA" sz="4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9" name="Прямоугольник 4">
            <a:extLst>
              <a:ext uri="{FF2B5EF4-FFF2-40B4-BE49-F238E27FC236}">
                <a16:creationId xmlns="" xmlns:a16="http://schemas.microsoft.com/office/drawing/2014/main" id="{88F48128-45BD-4C57-A763-DFCAAF39ACE9}"/>
              </a:ext>
            </a:extLst>
          </p:cNvPr>
          <p:cNvSpPr/>
          <p:nvPr/>
        </p:nvSpPr>
        <p:spPr>
          <a:xfrm>
            <a:off x="0" y="5818908"/>
            <a:ext cx="1054100" cy="103909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Підручник, сторінка</a:t>
            </a:r>
            <a:endParaRPr lang="uk-UA" sz="14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46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8168635" y="1849595"/>
            <a:ext cx="1701803" cy="707886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4000" b="1" dirty="0" err="1" smtClean="0">
                <a:solidFill>
                  <a:srgbClr val="00AFF0"/>
                </a:solidFill>
              </a:rPr>
              <a:t>знає</a:t>
            </a:r>
            <a:r>
              <a:rPr lang="ru-RU" sz="4000" b="1" dirty="0" smtClean="0">
                <a:solidFill>
                  <a:srgbClr val="00AFF0"/>
                </a:solidFill>
              </a:rPr>
              <a:t>.</a:t>
            </a:r>
            <a:endParaRPr lang="ru-RU" sz="4000" dirty="0"/>
          </a:p>
        </p:txBody>
      </p:sp>
      <p:pic>
        <p:nvPicPr>
          <p:cNvPr id="8" name="Picture 2" descr="D:\КАРТИНКИ КОЛЕКЦІЯ\КАЗКОВІ ПЕРСОНАЖІ\ГЕРОЇ НАШИХ МУЛЬТ\abbfd1fb8f08.jpg"/>
          <p:cNvPicPr>
            <a:picLocks noChangeAspect="1" noChangeArrowheads="1"/>
          </p:cNvPicPr>
          <p:nvPr/>
        </p:nvPicPr>
        <p:blipFill rotWithShape="1">
          <a:blip r:embed="rId2" cstate="print"/>
          <a:srcRect l="1" r="10755"/>
          <a:stretch/>
        </p:blipFill>
        <p:spPr bwMode="auto">
          <a:xfrm>
            <a:off x="155574" y="2203538"/>
            <a:ext cx="2968473" cy="2910607"/>
          </a:xfrm>
          <a:prstGeom prst="round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Прямоугольник 9"/>
          <p:cNvSpPr/>
          <p:nvPr/>
        </p:nvSpPr>
        <p:spPr>
          <a:xfrm>
            <a:off x="8208007" y="2734880"/>
            <a:ext cx="1701803" cy="707886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4000" b="1" dirty="0" err="1" smtClean="0">
                <a:solidFill>
                  <a:srgbClr val="00AFF0"/>
                </a:solidFill>
              </a:rPr>
              <a:t>гріє</a:t>
            </a:r>
            <a:r>
              <a:rPr lang="ru-RU" sz="4000" b="1" dirty="0" smtClean="0">
                <a:solidFill>
                  <a:srgbClr val="00AFF0"/>
                </a:solidFill>
              </a:rPr>
              <a:t>.</a:t>
            </a:r>
            <a:endParaRPr lang="ru-RU" sz="40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8978898" y="3625280"/>
            <a:ext cx="1701803" cy="707886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4000" b="1" dirty="0" err="1" smtClean="0">
                <a:solidFill>
                  <a:srgbClr val="00AFF0"/>
                </a:solidFill>
              </a:rPr>
              <a:t>двоє</a:t>
            </a:r>
            <a:r>
              <a:rPr lang="ru-RU" sz="4000" b="1" dirty="0" smtClean="0">
                <a:solidFill>
                  <a:srgbClr val="00AFF0"/>
                </a:solidFill>
              </a:rPr>
              <a:t>.</a:t>
            </a:r>
            <a:endParaRPr lang="ru-RU" sz="40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8219436" y="4619465"/>
            <a:ext cx="1960883" cy="707886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4000" b="1" dirty="0" err="1" smtClean="0">
                <a:solidFill>
                  <a:srgbClr val="00AFF0"/>
                </a:solidFill>
              </a:rPr>
              <a:t>малює</a:t>
            </a:r>
            <a:r>
              <a:rPr lang="ru-RU" sz="4000" b="1" dirty="0" smtClean="0">
                <a:solidFill>
                  <a:srgbClr val="00AFF0"/>
                </a:solidFill>
              </a:rPr>
              <a:t>.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737511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1" grpId="0" animBg="1"/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22.02.2024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Фізкультхвилинка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A9119B7A-EE3F-4C85-B067-F5C3A20660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929" y="1266380"/>
            <a:ext cx="11814711" cy="5328928"/>
          </a:xfrm>
          <a:prstGeom prst="rect">
            <a:avLst/>
          </a:prstGeom>
        </p:spPr>
      </p:pic>
      <p:pic>
        <p:nvPicPr>
          <p:cNvPr id="2" name="Фізкультхвилинка №15">
            <a:hlinkClick r:id="" action="ppaction://media"/>
            <a:extLst>
              <a:ext uri="{FF2B5EF4-FFF2-40B4-BE49-F238E27FC236}">
                <a16:creationId xmlns:a16="http://schemas.microsoft.com/office/drawing/2014/main" xmlns="" id="{12580291-B929-40FA-B282-30EE0D274FA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06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935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062692" y="548616"/>
            <a:ext cx="8756193" cy="76583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Прочитай </a:t>
            </a:r>
            <a:r>
              <a:rPr lang="uk-UA" sz="4000" b="1" dirty="0">
                <a:solidFill>
                  <a:schemeClr val="bg1"/>
                </a:solidFill>
              </a:rPr>
              <a:t>завдання </a:t>
            </a:r>
            <a:r>
              <a:rPr lang="uk-UA" sz="4000" b="1" dirty="0" err="1">
                <a:solidFill>
                  <a:schemeClr val="bg1"/>
                </a:solidFill>
              </a:rPr>
              <a:t>Читалочки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214" y="1109706"/>
            <a:ext cx="2017184" cy="2125948"/>
          </a:xfrm>
          <a:prstGeom prst="rect">
            <a:avLst/>
          </a:prstGeom>
        </p:spPr>
      </p:pic>
      <p:sp>
        <p:nvSpPr>
          <p:cNvPr id="13" name="Прямоугольник 4">
            <a:extLst>
              <a:ext uri="{FF2B5EF4-FFF2-40B4-BE49-F238E27FC236}">
                <a16:creationId xmlns="" xmlns:a16="http://schemas.microsoft.com/office/drawing/2014/main" id="{88F48128-45BD-4C57-A763-DFCAAF39ACE9}"/>
              </a:ext>
            </a:extLst>
          </p:cNvPr>
          <p:cNvSpPr/>
          <p:nvPr/>
        </p:nvSpPr>
        <p:spPr>
          <a:xfrm>
            <a:off x="0" y="5818908"/>
            <a:ext cx="1054100" cy="103909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Підручник, сторінка</a:t>
            </a:r>
            <a:endParaRPr lang="uk-UA" sz="14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47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598256" y="3724988"/>
            <a:ext cx="1967904" cy="646331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AFF0"/>
                </a:solidFill>
              </a:rPr>
              <a:t>= </a:t>
            </a:r>
            <a:r>
              <a:rPr lang="ru-RU" sz="3600" b="1" dirty="0" smtClean="0">
                <a:solidFill>
                  <a:srgbClr val="FF0000"/>
                </a:solidFill>
              </a:rPr>
              <a:t>о</a:t>
            </a:r>
            <a:r>
              <a:rPr lang="ru-RU" sz="3600" b="1" dirty="0" smtClean="0">
                <a:solidFill>
                  <a:srgbClr val="00AFF0"/>
                </a:solidFill>
              </a:rPr>
              <a:t> –  = </a:t>
            </a:r>
            <a:r>
              <a:rPr lang="ru-RU" sz="3600" b="1" dirty="0" smtClean="0">
                <a:solidFill>
                  <a:srgbClr val="FF0000"/>
                </a:solidFill>
              </a:rPr>
              <a:t>о</a:t>
            </a:r>
            <a:endParaRPr lang="ru-RU" sz="3600" dirty="0">
              <a:solidFill>
                <a:srgbClr val="FF0000"/>
              </a:solidFill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2728172" y="3694210"/>
            <a:ext cx="0" cy="707886"/>
          </a:xfrm>
          <a:prstGeom prst="line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Прямоугольник 19"/>
          <p:cNvSpPr/>
          <p:nvPr/>
        </p:nvSpPr>
        <p:spPr>
          <a:xfrm>
            <a:off x="3819043" y="3686293"/>
            <a:ext cx="2044547" cy="646331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AFF0"/>
                </a:solidFill>
              </a:rPr>
              <a:t>– – </a:t>
            </a:r>
            <a:r>
              <a:rPr lang="ru-RU" sz="3600" b="1" dirty="0" smtClean="0">
                <a:solidFill>
                  <a:srgbClr val="FF0000"/>
                </a:solidFill>
              </a:rPr>
              <a:t>о  </a:t>
            </a:r>
            <a:r>
              <a:rPr lang="ru-RU" sz="3600" b="1" dirty="0" smtClean="0">
                <a:solidFill>
                  <a:srgbClr val="00B0F0"/>
                </a:solidFill>
              </a:rPr>
              <a:t>=</a:t>
            </a:r>
            <a:r>
              <a:rPr lang="ru-RU" sz="3600" b="1" dirty="0" smtClean="0">
                <a:solidFill>
                  <a:srgbClr val="FF0000"/>
                </a:solidFill>
              </a:rPr>
              <a:t> о</a:t>
            </a:r>
            <a:endParaRPr lang="ru-RU" sz="3600" dirty="0"/>
          </a:p>
        </p:txBody>
      </p:sp>
      <p:cxnSp>
        <p:nvCxnSpPr>
          <p:cNvPr id="21" name="Прямая соединительная линия 20"/>
          <p:cNvCxnSpPr/>
          <p:nvPr/>
        </p:nvCxnSpPr>
        <p:spPr>
          <a:xfrm>
            <a:off x="4977995" y="3696701"/>
            <a:ext cx="0" cy="707886"/>
          </a:xfrm>
          <a:prstGeom prst="line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 Box 10"/>
          <p:cNvSpPr txBox="1">
            <a:spLocks noChangeArrowheads="1"/>
          </p:cNvSpPr>
          <p:nvPr/>
        </p:nvSpPr>
        <p:spPr bwMode="auto">
          <a:xfrm>
            <a:off x="6981786" y="3640126"/>
            <a:ext cx="4842532" cy="1384995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uk-UA" altLang="ru-RU" sz="2800" b="1" dirty="0" smtClean="0">
                <a:solidFill>
                  <a:schemeClr val="bg1"/>
                </a:solidFill>
              </a:rPr>
              <a:t>Пригадай, які букви позначають м’якість попереднього приголосного?</a:t>
            </a:r>
            <a:endParaRPr lang="ru-RU" altLang="ru-RU" sz="2800" b="1" dirty="0">
              <a:solidFill>
                <a:schemeClr val="bg1"/>
              </a:solidFill>
            </a:endParaRPr>
          </a:p>
        </p:txBody>
      </p:sp>
      <p:sp>
        <p:nvSpPr>
          <p:cNvPr id="18" name="Text Box 10"/>
          <p:cNvSpPr txBox="1">
            <a:spLocks noChangeArrowheads="1"/>
          </p:cNvSpPr>
          <p:nvPr/>
        </p:nvSpPr>
        <p:spPr bwMode="auto">
          <a:xfrm>
            <a:off x="942050" y="4511424"/>
            <a:ext cx="5753986" cy="954107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uk-UA" altLang="ru-RU" sz="2800" b="1" dirty="0" smtClean="0">
                <a:solidFill>
                  <a:schemeClr val="accent2">
                    <a:lumMod val="75000"/>
                  </a:schemeClr>
                </a:solidFill>
              </a:rPr>
              <a:t>Визнач, до якого слова в кожній  колонці побудовано звукову схему.</a:t>
            </a:r>
            <a:endParaRPr lang="ru-RU" altLang="ru-RU" sz="28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9" name="Text Box 10"/>
          <p:cNvSpPr txBox="1">
            <a:spLocks noChangeArrowheads="1"/>
          </p:cNvSpPr>
          <p:nvPr/>
        </p:nvSpPr>
        <p:spPr bwMode="auto">
          <a:xfrm>
            <a:off x="8676267" y="5208893"/>
            <a:ext cx="1942203" cy="707886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uk-UA" altLang="ru-RU" sz="4000" b="1" dirty="0" smtClean="0">
                <a:solidFill>
                  <a:srgbClr val="FF0000"/>
                </a:solidFill>
              </a:rPr>
              <a:t>ь і </a:t>
            </a:r>
            <a:r>
              <a:rPr lang="uk-UA" altLang="ru-RU" sz="4000" b="1" dirty="0" smtClean="0">
                <a:solidFill>
                  <a:srgbClr val="FF0000"/>
                </a:solidFill>
              </a:rPr>
              <a:t>є ю я</a:t>
            </a:r>
            <a:endParaRPr lang="ru-RU" altLang="ru-RU" sz="4000" b="1" dirty="0">
              <a:solidFill>
                <a:srgbClr val="FF0000"/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1598256" y="1554076"/>
            <a:ext cx="7557174" cy="1938992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4000" b="1" dirty="0" err="1">
                <a:solidFill>
                  <a:schemeClr val="accent2">
                    <a:lumMod val="75000"/>
                  </a:schemeClr>
                </a:solidFill>
              </a:rPr>
              <a:t>давнє</a:t>
            </a:r>
            <a:r>
              <a:rPr lang="ru-RU" sz="40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4000" b="1" dirty="0" smtClean="0">
                <a:solidFill>
                  <a:schemeClr val="accent2">
                    <a:lumMod val="75000"/>
                  </a:schemeClr>
                </a:solidFill>
              </a:rPr>
              <a:t>       колишнє       </a:t>
            </a:r>
            <a:r>
              <a:rPr lang="ru-RU" sz="4000" b="1" dirty="0" err="1" smtClean="0">
                <a:solidFill>
                  <a:schemeClr val="accent2">
                    <a:lumMod val="75000"/>
                  </a:schemeClr>
                </a:solidFill>
              </a:rPr>
              <a:t>взуттєвий</a:t>
            </a:r>
            <a:endParaRPr lang="ru-RU" sz="4000" b="1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ru-RU" sz="4000" b="1" dirty="0" err="1">
                <a:solidFill>
                  <a:schemeClr val="accent2">
                    <a:lumMod val="75000"/>
                  </a:schemeClr>
                </a:solidFill>
              </a:rPr>
              <a:t>вечірнє</a:t>
            </a:r>
            <a:r>
              <a:rPr lang="ru-RU" sz="40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4000" b="1" dirty="0" smtClean="0">
                <a:solidFill>
                  <a:schemeClr val="accent2">
                    <a:lumMod val="75000"/>
                  </a:schemeClr>
                </a:solidFill>
              </a:rPr>
              <a:t>    справжнє     </a:t>
            </a:r>
            <a:r>
              <a:rPr lang="ru-RU" sz="4000" b="1" dirty="0" err="1" smtClean="0">
                <a:solidFill>
                  <a:schemeClr val="accent2">
                    <a:lumMod val="75000"/>
                  </a:schemeClr>
                </a:solidFill>
              </a:rPr>
              <a:t>життєвий</a:t>
            </a:r>
            <a:endParaRPr lang="ru-RU" sz="4000" b="1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ru-RU" sz="4000" b="1" dirty="0" err="1">
                <a:solidFill>
                  <a:schemeClr val="accent2">
                    <a:lumMod val="75000"/>
                  </a:schemeClr>
                </a:solidFill>
              </a:rPr>
              <a:t>літнє</a:t>
            </a:r>
            <a:r>
              <a:rPr lang="ru-RU" sz="40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4000" b="1" dirty="0" smtClean="0">
                <a:solidFill>
                  <a:schemeClr val="accent2">
                    <a:lumMod val="75000"/>
                  </a:schemeClr>
                </a:solidFill>
              </a:rPr>
              <a:t>         третє             </a:t>
            </a:r>
            <a:r>
              <a:rPr lang="ru-RU" sz="4000" b="1" dirty="0" err="1" smtClean="0">
                <a:solidFill>
                  <a:schemeClr val="accent2">
                    <a:lumMod val="75000"/>
                  </a:schemeClr>
                </a:solidFill>
              </a:rPr>
              <a:t>миттєвий</a:t>
            </a:r>
            <a:endParaRPr lang="ru-RU" sz="4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5" name="Text Box 10"/>
          <p:cNvSpPr txBox="1">
            <a:spLocks noChangeArrowheads="1"/>
          </p:cNvSpPr>
          <p:nvPr/>
        </p:nvSpPr>
        <p:spPr bwMode="auto">
          <a:xfrm>
            <a:off x="9282038" y="2108073"/>
            <a:ext cx="2032853" cy="830997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ru-RU" sz="4800" b="1" dirty="0" smtClean="0">
                <a:solidFill>
                  <a:srgbClr val="FF0000"/>
                </a:solidFill>
              </a:rPr>
              <a:t>[</a:t>
            </a:r>
            <a:r>
              <a:rPr lang="uk-UA" altLang="ru-RU" sz="4800" b="1" dirty="0" smtClean="0">
                <a:solidFill>
                  <a:srgbClr val="FF0000"/>
                </a:solidFill>
              </a:rPr>
              <a:t>е</a:t>
            </a:r>
            <a:r>
              <a:rPr lang="en-US" altLang="ru-RU" sz="4800" b="1" dirty="0" smtClean="0">
                <a:solidFill>
                  <a:srgbClr val="FF0000"/>
                </a:solidFill>
              </a:rPr>
              <a:t>]</a:t>
            </a:r>
            <a:r>
              <a:rPr lang="uk-UA" altLang="ru-RU" sz="4800" b="1" dirty="0" smtClean="0">
                <a:solidFill>
                  <a:srgbClr val="FF0000"/>
                </a:solidFill>
              </a:rPr>
              <a:t> = є</a:t>
            </a:r>
            <a:endParaRPr lang="ru-RU" altLang="ru-RU" sz="4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6214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0" grpId="0" animBg="1"/>
      <p:bldP spid="23" grpId="0" animBg="1"/>
      <p:bldP spid="18" grpId="0" animBg="1"/>
      <p:bldP spid="1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052576" y="585969"/>
            <a:ext cx="8732066" cy="78194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chemeClr val="bg1"/>
                </a:solidFill>
              </a:rPr>
              <a:t>Вправа «</a:t>
            </a:r>
            <a:r>
              <a:rPr lang="ru-RU" sz="4000" b="1" dirty="0" err="1" smtClean="0">
                <a:solidFill>
                  <a:schemeClr val="bg1"/>
                </a:solidFill>
              </a:rPr>
              <a:t>Входження</a:t>
            </a:r>
            <a:r>
              <a:rPr lang="ru-RU" sz="4000" b="1" dirty="0" smtClean="0">
                <a:solidFill>
                  <a:schemeClr val="bg1"/>
                </a:solidFill>
              </a:rPr>
              <a:t> в </a:t>
            </a:r>
            <a:r>
              <a:rPr lang="ru-RU" sz="4000" b="1" dirty="0" err="1" smtClean="0">
                <a:solidFill>
                  <a:schemeClr val="bg1"/>
                </a:solidFill>
              </a:rPr>
              <a:t>малюнок</a:t>
            </a:r>
            <a:r>
              <a:rPr lang="ru-RU" sz="4000" b="1" dirty="0" smtClean="0">
                <a:solidFill>
                  <a:schemeClr val="bg1"/>
                </a:solidFill>
              </a:rPr>
              <a:t>»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689697" y="1657417"/>
            <a:ext cx="6021070" cy="2246769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800" b="1" dirty="0" err="1" smtClean="0">
                <a:solidFill>
                  <a:schemeClr val="accent2">
                    <a:lumMod val="75000"/>
                  </a:schemeClr>
                </a:solidFill>
              </a:rPr>
              <a:t>Хто</a:t>
            </a: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800" b="1" dirty="0" err="1">
                <a:solidFill>
                  <a:schemeClr val="accent2">
                    <a:lumMod val="75000"/>
                  </a:schemeClr>
                </a:solidFill>
              </a:rPr>
              <a:t>зображений</a:t>
            </a: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 на </a:t>
            </a:r>
            <a:r>
              <a:rPr lang="ru-RU" sz="2800" b="1" dirty="0" err="1">
                <a:solidFill>
                  <a:schemeClr val="accent2">
                    <a:lumMod val="75000"/>
                  </a:schemeClr>
                </a:solidFill>
              </a:rPr>
              <a:t>ілюстрації</a:t>
            </a: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</a:rPr>
              <a:t>?</a:t>
            </a:r>
            <a:endParaRPr lang="ru-RU" sz="2800" b="1" dirty="0">
              <a:solidFill>
                <a:schemeClr val="accent2">
                  <a:lumMod val="75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800" b="1" dirty="0" err="1" smtClean="0">
                <a:solidFill>
                  <a:schemeClr val="accent2">
                    <a:lumMod val="75000"/>
                  </a:schemeClr>
                </a:solidFill>
              </a:rPr>
              <a:t>Що</a:t>
            </a: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800" b="1" dirty="0" err="1" smtClean="0">
                <a:solidFill>
                  <a:schemeClr val="accent2">
                    <a:lumMod val="75000"/>
                  </a:schemeClr>
                </a:solidFill>
              </a:rPr>
              <a:t>відбувається</a:t>
            </a: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</a:rPr>
              <a:t> на </a:t>
            </a:r>
            <a:r>
              <a:rPr lang="ru-RU" sz="2800" b="1" dirty="0" err="1" smtClean="0">
                <a:solidFill>
                  <a:schemeClr val="accent2">
                    <a:lumMod val="75000"/>
                  </a:schemeClr>
                </a:solidFill>
              </a:rPr>
              <a:t>картинці</a:t>
            </a: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</a:rPr>
              <a:t>?</a:t>
            </a:r>
            <a:endParaRPr lang="ru-RU" sz="2800" b="1" dirty="0">
              <a:solidFill>
                <a:schemeClr val="accent2">
                  <a:lumMod val="75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</a:rPr>
              <a:t>Як </a:t>
            </a:r>
            <a:r>
              <a:rPr lang="ru-RU" sz="2800" b="1" dirty="0" err="1">
                <a:solidFill>
                  <a:schemeClr val="accent2">
                    <a:lumMod val="75000"/>
                  </a:schemeClr>
                </a:solidFill>
              </a:rPr>
              <a:t>т</a:t>
            </a:r>
            <a:r>
              <a:rPr lang="ru-RU" sz="2800" b="1" dirty="0" err="1" smtClean="0">
                <a:solidFill>
                  <a:schemeClr val="accent2">
                    <a:lumMod val="75000"/>
                  </a:schemeClr>
                </a:solidFill>
              </a:rPr>
              <a:t>и</a:t>
            </a: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800" b="1" dirty="0" err="1" smtClean="0">
                <a:solidFill>
                  <a:schemeClr val="accent2">
                    <a:lumMod val="75000"/>
                  </a:schemeClr>
                </a:solidFill>
              </a:rPr>
              <a:t>гадаєш</a:t>
            </a: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</a:rPr>
              <a:t>, </a:t>
            </a: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про </a:t>
            </a:r>
            <a:r>
              <a:rPr lang="ru-RU" sz="2800" b="1" dirty="0" err="1">
                <a:solidFill>
                  <a:schemeClr val="accent2">
                    <a:lumMod val="75000"/>
                  </a:schemeClr>
                </a:solidFill>
              </a:rPr>
              <a:t>що</a:t>
            </a: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800" b="1" dirty="0" err="1">
                <a:solidFill>
                  <a:schemeClr val="accent2">
                    <a:lumMod val="75000"/>
                  </a:schemeClr>
                </a:solidFill>
              </a:rPr>
              <a:t>йтиметься</a:t>
            </a: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 у </a:t>
            </a:r>
            <a:r>
              <a:rPr lang="ru-RU" sz="2800" b="1" dirty="0" err="1">
                <a:solidFill>
                  <a:schemeClr val="accent2">
                    <a:lumMod val="75000"/>
                  </a:schemeClr>
                </a:solidFill>
              </a:rPr>
              <a:t>тексті</a:t>
            </a: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</a:rPr>
              <a:t>?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uk-UA" sz="2800" b="1" dirty="0" smtClean="0">
                <a:solidFill>
                  <a:schemeClr val="accent2">
                    <a:lumMod val="75000"/>
                  </a:schemeClr>
                </a:solidFill>
              </a:rPr>
              <a:t>Розгадай ребус.</a:t>
            </a:r>
            <a:endParaRPr lang="ru-RU" sz="28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l="46969" t="29827" r="31174" b="15255"/>
          <a:stretch/>
        </p:blipFill>
        <p:spPr>
          <a:xfrm>
            <a:off x="7930774" y="1656453"/>
            <a:ext cx="2970832" cy="4198776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</p:pic>
      <p:sp>
        <p:nvSpPr>
          <p:cNvPr id="10" name="Прямоугольник 4">
            <a:extLst>
              <a:ext uri="{FF2B5EF4-FFF2-40B4-BE49-F238E27FC236}">
                <a16:creationId xmlns="" xmlns:a16="http://schemas.microsoft.com/office/drawing/2014/main" id="{88F48128-45BD-4C57-A763-DFCAAF39ACE9}"/>
              </a:ext>
            </a:extLst>
          </p:cNvPr>
          <p:cNvSpPr/>
          <p:nvPr/>
        </p:nvSpPr>
        <p:spPr>
          <a:xfrm>
            <a:off x="0" y="5818908"/>
            <a:ext cx="1054100" cy="103909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Підручник, сторінка</a:t>
            </a:r>
            <a:endParaRPr lang="uk-UA" sz="14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47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634407" y="3853941"/>
            <a:ext cx="10061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7200" b="1" dirty="0" smtClean="0">
                <a:solidFill>
                  <a:srgbClr val="295FFF"/>
                </a:solidFill>
              </a:rPr>
              <a:t>К  </a:t>
            </a:r>
            <a:endParaRPr lang="ru-RU" sz="7200" b="1" dirty="0">
              <a:solidFill>
                <a:srgbClr val="295FFF"/>
              </a:solidFill>
            </a:endParaRPr>
          </a:p>
        </p:txBody>
      </p:sp>
      <p:pic>
        <p:nvPicPr>
          <p:cNvPr id="8" name="Picture 2" descr="Ноты картинки для детей - 34 фото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9180" y="3904849"/>
            <a:ext cx="1765227" cy="1101428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2">
                <a:lumMod val="75000"/>
              </a:schemeClr>
            </a:solidFill>
          </a:ln>
          <a:extLst/>
        </p:spPr>
      </p:pic>
      <p:sp>
        <p:nvSpPr>
          <p:cNvPr id="9" name="TextBox 8"/>
          <p:cNvSpPr txBox="1"/>
          <p:nvPr/>
        </p:nvSpPr>
        <p:spPr>
          <a:xfrm>
            <a:off x="3892689" y="3885325"/>
            <a:ext cx="9764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7200" b="1" dirty="0" smtClean="0">
                <a:solidFill>
                  <a:srgbClr val="295FFF"/>
                </a:solidFill>
              </a:rPr>
              <a:t>Є </a:t>
            </a:r>
            <a:endParaRPr lang="ru-RU" sz="7200" b="1" dirty="0">
              <a:solidFill>
                <a:srgbClr val="295FFF"/>
              </a:solidFill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9697" y="3951112"/>
            <a:ext cx="2202992" cy="2638438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</p:pic>
      <p:sp>
        <p:nvSpPr>
          <p:cNvPr id="14" name="TextBox 13"/>
          <p:cNvSpPr txBox="1"/>
          <p:nvPr/>
        </p:nvSpPr>
        <p:spPr>
          <a:xfrm>
            <a:off x="4863625" y="5089642"/>
            <a:ext cx="1770782" cy="707886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uk-UA" sz="4000" b="1" dirty="0" smtClean="0">
                <a:solidFill>
                  <a:schemeClr val="accent2">
                    <a:lumMod val="75000"/>
                  </a:schemeClr>
                </a:solidFill>
              </a:rPr>
              <a:t>ноти</a:t>
            </a:r>
            <a:endParaRPr lang="uk-UA" sz="4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700232" y="5077375"/>
            <a:ext cx="2103121" cy="784830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uk-UA" sz="4500" b="1" dirty="0" err="1" smtClean="0">
                <a:solidFill>
                  <a:schemeClr val="accent2">
                    <a:lumMod val="75000"/>
                  </a:schemeClr>
                </a:solidFill>
              </a:rPr>
              <a:t>єнотик</a:t>
            </a:r>
            <a:endParaRPr lang="uk-UA" sz="4500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0319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3" name="Прямоугольник 32"/>
          <p:cNvSpPr/>
          <p:nvPr/>
        </p:nvSpPr>
        <p:spPr>
          <a:xfrm>
            <a:off x="1972565" y="297156"/>
            <a:ext cx="8756193" cy="81377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bg1"/>
                </a:solidFill>
              </a:rPr>
              <a:t>Прочитай текст. Придумай </a:t>
            </a:r>
            <a:r>
              <a:rPr lang="ru-RU" sz="4000" b="1" dirty="0" smtClean="0">
                <a:solidFill>
                  <a:schemeClr val="bg1"/>
                </a:solidFill>
              </a:rPr>
              <a:t>заголовок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28649" y="1294593"/>
            <a:ext cx="10927081" cy="452431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361950" algn="just"/>
            <a:r>
              <a:rPr lang="uk-UA" sz="3600" b="1" dirty="0">
                <a:solidFill>
                  <a:schemeClr val="accent2">
                    <a:lumMod val="75000"/>
                  </a:schemeClr>
                </a:solidFill>
              </a:rPr>
              <a:t>Лісники і </a:t>
            </a:r>
            <a:r>
              <a:rPr lang="uk-UA" sz="3600" b="1" dirty="0" smtClean="0">
                <a:solidFill>
                  <a:schemeClr val="accent2">
                    <a:lumMod val="75000"/>
                  </a:schemeClr>
                </a:solidFill>
              </a:rPr>
              <a:t>єгері </a:t>
            </a:r>
            <a:r>
              <a:rPr lang="uk-UA" sz="3600" b="1" dirty="0">
                <a:solidFill>
                  <a:schemeClr val="accent2">
                    <a:lumMod val="75000"/>
                  </a:schemeClr>
                </a:solidFill>
              </a:rPr>
              <a:t>пильнують ліс. </a:t>
            </a:r>
            <a:r>
              <a:rPr lang="uk-UA" sz="3600" b="1" dirty="0" smtClean="0">
                <a:solidFill>
                  <a:schemeClr val="accent2">
                    <a:lumMod val="75000"/>
                  </a:schemeClr>
                </a:solidFill>
              </a:rPr>
              <a:t>Лісники охороняють </a:t>
            </a:r>
            <a:r>
              <a:rPr lang="uk-UA" sz="3600" b="1" dirty="0">
                <a:solidFill>
                  <a:schemeClr val="accent2">
                    <a:lumMod val="75000"/>
                  </a:schemeClr>
                </a:solidFill>
              </a:rPr>
              <a:t>рослини. А </a:t>
            </a:r>
            <a:r>
              <a:rPr lang="uk-UA" sz="3600" b="1" dirty="0" smtClean="0">
                <a:solidFill>
                  <a:schemeClr val="accent2">
                    <a:lumMod val="75000"/>
                  </a:schemeClr>
                </a:solidFill>
              </a:rPr>
              <a:t>єгері піклуються про тварин</a:t>
            </a:r>
            <a:r>
              <a:rPr lang="uk-UA" sz="3600" b="1" dirty="0">
                <a:solidFill>
                  <a:schemeClr val="accent2">
                    <a:lumMod val="75000"/>
                  </a:schemeClr>
                </a:solidFill>
              </a:rPr>
              <a:t>.</a:t>
            </a:r>
          </a:p>
          <a:p>
            <a:pPr indent="361950" algn="just"/>
            <a:r>
              <a:rPr lang="uk-UA" sz="3600" b="1" dirty="0">
                <a:solidFill>
                  <a:schemeClr val="accent2">
                    <a:lumMod val="75000"/>
                  </a:schemeClr>
                </a:solidFill>
              </a:rPr>
              <a:t>Єгор Петрович працює </a:t>
            </a:r>
            <a:r>
              <a:rPr lang="uk-UA" sz="3600" b="1" dirty="0" err="1">
                <a:solidFill>
                  <a:schemeClr val="accent2">
                    <a:lumMod val="75000"/>
                  </a:schemeClr>
                </a:solidFill>
              </a:rPr>
              <a:t>єгерем</a:t>
            </a:r>
            <a:r>
              <a:rPr lang="uk-UA" sz="3600" b="1" dirty="0">
                <a:solidFill>
                  <a:schemeClr val="accent2">
                    <a:lumMod val="75000"/>
                  </a:schemeClr>
                </a:solidFill>
              </a:rPr>
              <a:t>. </a:t>
            </a:r>
            <a:r>
              <a:rPr lang="uk-UA" sz="3600" b="1" dirty="0" smtClean="0">
                <a:solidFill>
                  <a:schemeClr val="accent2">
                    <a:lumMod val="75000"/>
                  </a:schemeClr>
                </a:solidFill>
              </a:rPr>
              <a:t>Одного разу </a:t>
            </a:r>
            <a:r>
              <a:rPr lang="uk-UA" sz="3600" b="1" dirty="0">
                <a:solidFill>
                  <a:schemeClr val="accent2">
                    <a:lumMod val="75000"/>
                  </a:schemeClr>
                </a:solidFill>
              </a:rPr>
              <a:t>він знайшов біля озера хворого </a:t>
            </a:r>
            <a:r>
              <a:rPr lang="uk-UA" sz="3600" b="1" dirty="0" smtClean="0">
                <a:solidFill>
                  <a:schemeClr val="accent2">
                    <a:lumMod val="75000"/>
                  </a:schemeClr>
                </a:solidFill>
              </a:rPr>
              <a:t>єнота. Приніс </a:t>
            </a:r>
            <a:r>
              <a:rPr lang="uk-UA" sz="3600" b="1" dirty="0">
                <a:solidFill>
                  <a:schemeClr val="accent2">
                    <a:lumMod val="75000"/>
                  </a:schemeClr>
                </a:solidFill>
              </a:rPr>
              <a:t>додому і помістив його </a:t>
            </a:r>
            <a:r>
              <a:rPr lang="uk-UA" sz="3600" b="1" dirty="0" smtClean="0">
                <a:solidFill>
                  <a:schemeClr val="accent2">
                    <a:lumMod val="75000"/>
                  </a:schemeClr>
                </a:solidFill>
              </a:rPr>
              <a:t>у вольєр</a:t>
            </a:r>
            <a:r>
              <a:rPr lang="uk-UA" sz="3600" b="1" dirty="0">
                <a:solidFill>
                  <a:schemeClr val="accent2">
                    <a:lumMod val="75000"/>
                  </a:schemeClr>
                </a:solidFill>
              </a:rPr>
              <a:t>.</a:t>
            </a:r>
          </a:p>
          <a:p>
            <a:pPr indent="361950" algn="just"/>
            <a:r>
              <a:rPr lang="uk-UA" sz="3600" b="1" dirty="0">
                <a:solidFill>
                  <a:schemeClr val="accent2">
                    <a:lumMod val="75000"/>
                  </a:schemeClr>
                </a:solidFill>
              </a:rPr>
              <a:t>У Єгора Петровича є </a:t>
            </a:r>
            <a:r>
              <a:rPr lang="uk-UA" sz="3600" b="1" dirty="0" smtClean="0">
                <a:solidFill>
                  <a:schemeClr val="accent2">
                    <a:lumMod val="75000"/>
                  </a:schemeClr>
                </a:solidFill>
              </a:rPr>
              <a:t>донька Єва</a:t>
            </a:r>
            <a:r>
              <a:rPr lang="uk-UA" sz="3600" b="1" dirty="0">
                <a:solidFill>
                  <a:schemeClr val="accent2">
                    <a:lumMod val="75000"/>
                  </a:schemeClr>
                </a:solidFill>
              </a:rPr>
              <a:t>. Вона доглядає </a:t>
            </a:r>
            <a:r>
              <a:rPr lang="uk-UA" sz="3600" b="1" dirty="0" smtClean="0">
                <a:solidFill>
                  <a:schemeClr val="accent2">
                    <a:lumMod val="75000"/>
                  </a:schemeClr>
                </a:solidFill>
              </a:rPr>
              <a:t>єнота. Подає </a:t>
            </a:r>
            <a:r>
              <a:rPr lang="uk-UA" sz="3600" b="1" dirty="0">
                <a:solidFill>
                  <a:schemeClr val="accent2">
                    <a:lumMod val="75000"/>
                  </a:schemeClr>
                </a:solidFill>
              </a:rPr>
              <a:t>йому яєчко, </a:t>
            </a:r>
            <a:r>
              <a:rPr lang="uk-UA" sz="3600" b="1" dirty="0" err="1">
                <a:solidFill>
                  <a:schemeClr val="accent2">
                    <a:lumMod val="75000"/>
                  </a:schemeClr>
                </a:solidFill>
              </a:rPr>
              <a:t>окр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</a:rPr>
              <a:t>à</a:t>
            </a:r>
            <a:r>
              <a:rPr lang="uk-UA" sz="3600" b="1" dirty="0" err="1" smtClean="0">
                <a:solidFill>
                  <a:schemeClr val="accent2">
                    <a:lumMod val="75000"/>
                  </a:schemeClr>
                </a:solidFill>
              </a:rPr>
              <a:t>єць</a:t>
            </a:r>
            <a:r>
              <a:rPr lang="uk-UA" sz="3600" b="1" dirty="0" smtClean="0">
                <a:solidFill>
                  <a:schemeClr val="accent2">
                    <a:lumMod val="75000"/>
                  </a:schemeClr>
                </a:solidFill>
              </a:rPr>
              <a:t> хліба</a:t>
            </a:r>
            <a:r>
              <a:rPr lang="uk-UA" sz="3600" b="1" dirty="0">
                <a:solidFill>
                  <a:schemeClr val="accent2">
                    <a:lumMod val="75000"/>
                  </a:schemeClr>
                </a:solidFill>
              </a:rPr>
              <a:t>, ллє водичку. </a:t>
            </a:r>
            <a:r>
              <a:rPr lang="uk-UA" sz="3600" b="1" dirty="0" smtClean="0">
                <a:solidFill>
                  <a:schemeClr val="accent2">
                    <a:lumMod val="75000"/>
                  </a:schemeClr>
                </a:solidFill>
              </a:rPr>
              <a:t>  </a:t>
            </a:r>
          </a:p>
          <a:p>
            <a:pPr indent="361950" algn="just"/>
            <a:r>
              <a:rPr lang="uk-UA" sz="36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uk-UA" sz="3600" b="1" dirty="0" smtClean="0">
                <a:solidFill>
                  <a:schemeClr val="accent2">
                    <a:lumMod val="75000"/>
                  </a:schemeClr>
                </a:solidFill>
              </a:rPr>
              <a:t>   Єнот ласує, але мріє </a:t>
            </a:r>
            <a:r>
              <a:rPr lang="uk-UA" sz="3600" b="1" dirty="0">
                <a:solidFill>
                  <a:schemeClr val="accent2">
                    <a:lumMod val="75000"/>
                  </a:schemeClr>
                </a:solidFill>
              </a:rPr>
              <a:t>повернутись у </a:t>
            </a:r>
            <a:r>
              <a:rPr lang="uk-UA" sz="3600" b="1" dirty="0" smtClean="0">
                <a:solidFill>
                  <a:schemeClr val="accent2">
                    <a:lumMod val="75000"/>
                  </a:schemeClr>
                </a:solidFill>
              </a:rPr>
              <a:t>ліс.</a:t>
            </a:r>
            <a:endParaRPr lang="uk-UA" sz="36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8" name="Прямоугольник 4">
            <a:extLst>
              <a:ext uri="{FF2B5EF4-FFF2-40B4-BE49-F238E27FC236}">
                <a16:creationId xmlns="" xmlns:a16="http://schemas.microsoft.com/office/drawing/2014/main" id="{88F48128-45BD-4C57-A763-DFCAAF39ACE9}"/>
              </a:ext>
            </a:extLst>
          </p:cNvPr>
          <p:cNvSpPr/>
          <p:nvPr/>
        </p:nvSpPr>
        <p:spPr>
          <a:xfrm>
            <a:off x="0" y="5737860"/>
            <a:ext cx="1177290" cy="112013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b="1" dirty="0" smtClean="0">
                <a:solidFill>
                  <a:schemeClr val="bg1"/>
                </a:solidFill>
              </a:rPr>
              <a:t>Підручник, сторінка</a:t>
            </a:r>
            <a:endParaRPr lang="uk-UA" sz="16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47</a:t>
            </a:r>
            <a:endParaRPr lang="ru-RU" sz="2800" b="1" dirty="0">
              <a:solidFill>
                <a:schemeClr val="bg1"/>
              </a:solidFill>
            </a:endParaRPr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 flipV="1">
            <a:off x="3051810" y="2377440"/>
            <a:ext cx="5600700" cy="1143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6124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4222453" y="1598181"/>
            <a:ext cx="6944655" cy="437063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46088" indent="-446088">
              <a:buAutoNum type="arabicPeriod"/>
            </a:pPr>
            <a:r>
              <a:rPr lang="ru-RU" sz="2400" dirty="0"/>
              <a:t>Як </a:t>
            </a:r>
            <a:r>
              <a:rPr lang="ru-RU" sz="2400" dirty="0" err="1"/>
              <a:t>ти</a:t>
            </a:r>
            <a:r>
              <a:rPr lang="ru-RU" sz="2400" dirty="0"/>
              <a:t> </a:t>
            </a:r>
            <a:r>
              <a:rPr lang="ru-RU" sz="2400" dirty="0" err="1"/>
              <a:t>розумієш</a:t>
            </a:r>
            <a:r>
              <a:rPr lang="ru-RU" sz="2400" dirty="0"/>
              <a:t> </a:t>
            </a:r>
            <a:r>
              <a:rPr lang="ru-RU" sz="2400" dirty="0" err="1"/>
              <a:t>значення</a:t>
            </a:r>
            <a:r>
              <a:rPr lang="ru-RU" sz="2400" dirty="0"/>
              <a:t> </a:t>
            </a:r>
            <a:r>
              <a:rPr lang="ru-RU" sz="2400" dirty="0" err="1"/>
              <a:t>слів</a:t>
            </a:r>
            <a:r>
              <a:rPr lang="ru-RU" sz="2400" dirty="0"/>
              <a:t> </a:t>
            </a:r>
            <a:r>
              <a:rPr lang="ru-RU" sz="2400" i="1" dirty="0" err="1"/>
              <a:t>єгер</a:t>
            </a:r>
            <a:r>
              <a:rPr lang="ru-RU" sz="2400" i="1" dirty="0"/>
              <a:t>, </a:t>
            </a:r>
            <a:r>
              <a:rPr lang="ru-RU" sz="2400" i="1" dirty="0" err="1"/>
              <a:t>вольєр</a:t>
            </a:r>
            <a:r>
              <a:rPr lang="ru-RU" sz="2400" i="1" dirty="0"/>
              <a:t>, </a:t>
            </a:r>
            <a:r>
              <a:rPr lang="ru-RU" sz="2400" i="1" dirty="0" err="1"/>
              <a:t>окраєць</a:t>
            </a:r>
            <a:r>
              <a:rPr lang="ru-RU" sz="2400" i="1" dirty="0"/>
              <a:t>, </a:t>
            </a:r>
            <a:r>
              <a:rPr lang="ru-RU" sz="2400" i="1" dirty="0" err="1"/>
              <a:t>ласує</a:t>
            </a:r>
            <a:r>
              <a:rPr lang="ru-RU" sz="2400" dirty="0"/>
              <a:t>?</a:t>
            </a:r>
          </a:p>
          <a:p>
            <a:pPr marL="446088" indent="-446088">
              <a:buAutoNum type="arabicPeriod"/>
            </a:pPr>
            <a:r>
              <a:rPr lang="ru-RU" sz="2400" dirty="0"/>
              <a:t>Чим </a:t>
            </a:r>
            <a:r>
              <a:rPr lang="ru-RU" sz="2400" dirty="0" err="1"/>
              <a:t>займаються</a:t>
            </a:r>
            <a:r>
              <a:rPr lang="ru-RU" sz="2400" dirty="0"/>
              <a:t> </a:t>
            </a:r>
            <a:r>
              <a:rPr lang="ru-RU" sz="2400" dirty="0" err="1"/>
              <a:t>лісники</a:t>
            </a:r>
            <a:r>
              <a:rPr lang="ru-RU" sz="2400" dirty="0"/>
              <a:t> і </a:t>
            </a:r>
            <a:r>
              <a:rPr lang="ru-RU" sz="2400" dirty="0" err="1"/>
              <a:t>єгері</a:t>
            </a:r>
            <a:r>
              <a:rPr lang="ru-RU" sz="2400" dirty="0"/>
              <a:t>?</a:t>
            </a:r>
          </a:p>
          <a:p>
            <a:pPr marL="446088" indent="-446088">
              <a:buAutoNum type="arabicPeriod"/>
            </a:pPr>
            <a:r>
              <a:rPr lang="ru-RU" sz="2400" dirty="0"/>
              <a:t>Чим </a:t>
            </a:r>
            <a:r>
              <a:rPr lang="ru-RU" sz="2400" dirty="0" err="1"/>
              <a:t>відрізняються</a:t>
            </a:r>
            <a:r>
              <a:rPr lang="ru-RU" sz="2400" dirty="0"/>
              <a:t> </a:t>
            </a:r>
            <a:r>
              <a:rPr lang="ru-RU" sz="2400" dirty="0" err="1"/>
              <a:t>ці</a:t>
            </a:r>
            <a:r>
              <a:rPr lang="ru-RU" sz="2400" dirty="0"/>
              <a:t> </a:t>
            </a:r>
            <a:r>
              <a:rPr lang="ru-RU" sz="2400" dirty="0" err="1"/>
              <a:t>професії</a:t>
            </a:r>
            <a:r>
              <a:rPr lang="ru-RU" sz="2400" dirty="0"/>
              <a:t>?</a:t>
            </a:r>
          </a:p>
          <a:p>
            <a:pPr marL="446088" indent="-446088">
              <a:buAutoNum type="arabicPeriod"/>
            </a:pPr>
            <a:r>
              <a:rPr lang="ru-RU" sz="2400" dirty="0"/>
              <a:t>Про </a:t>
            </a:r>
            <a:r>
              <a:rPr lang="ru-RU" sz="2400" dirty="0" err="1"/>
              <a:t>єгеря</a:t>
            </a:r>
            <a:r>
              <a:rPr lang="ru-RU" sz="2400" dirty="0"/>
              <a:t> </a:t>
            </a:r>
            <a:r>
              <a:rPr lang="ru-RU" sz="2400" dirty="0" err="1"/>
              <a:t>чи</a:t>
            </a:r>
            <a:r>
              <a:rPr lang="ru-RU" sz="2400" dirty="0"/>
              <a:t> </a:t>
            </a:r>
            <a:r>
              <a:rPr lang="ru-RU" sz="2400" dirty="0" err="1"/>
              <a:t>лісника</a:t>
            </a:r>
            <a:r>
              <a:rPr lang="ru-RU" sz="2400" dirty="0"/>
              <a:t> </a:t>
            </a:r>
            <a:r>
              <a:rPr lang="ru-RU" sz="2400" dirty="0" err="1"/>
              <a:t>розповідається</a:t>
            </a:r>
            <a:r>
              <a:rPr lang="ru-RU" sz="2400" dirty="0"/>
              <a:t> в </a:t>
            </a:r>
            <a:r>
              <a:rPr lang="ru-RU" sz="2400" dirty="0" err="1"/>
              <a:t>тексті</a:t>
            </a:r>
            <a:r>
              <a:rPr lang="ru-RU" sz="2400" dirty="0"/>
              <a:t>? </a:t>
            </a:r>
          </a:p>
          <a:p>
            <a:pPr marL="446088" indent="-446088">
              <a:buAutoNum type="arabicPeriod"/>
            </a:pPr>
            <a:r>
              <a:rPr lang="ru-RU" sz="2400" dirty="0"/>
              <a:t>Як </a:t>
            </a:r>
            <a:r>
              <a:rPr lang="ru-RU" sz="2400" dirty="0" err="1"/>
              <a:t>єнот</a:t>
            </a:r>
            <a:r>
              <a:rPr lang="ru-RU" sz="2400" dirty="0"/>
              <a:t> </a:t>
            </a:r>
            <a:r>
              <a:rPr lang="ru-RU" sz="2400" dirty="0" err="1"/>
              <a:t>потрапив</a:t>
            </a:r>
            <a:r>
              <a:rPr lang="ru-RU" sz="2400" dirty="0"/>
              <a:t> до </a:t>
            </a:r>
            <a:r>
              <a:rPr lang="ru-RU" sz="2400" dirty="0" err="1"/>
              <a:t>єгеря</a:t>
            </a:r>
            <a:r>
              <a:rPr lang="ru-RU" sz="2400" dirty="0"/>
              <a:t> </a:t>
            </a:r>
            <a:r>
              <a:rPr lang="ru-RU" sz="2400" dirty="0" err="1"/>
              <a:t>додому</a:t>
            </a:r>
            <a:r>
              <a:rPr lang="ru-RU" sz="2400" dirty="0"/>
              <a:t>?</a:t>
            </a:r>
          </a:p>
          <a:p>
            <a:pPr marL="446088" indent="-446088">
              <a:buAutoNum type="arabicPeriod"/>
            </a:pPr>
            <a:r>
              <a:rPr lang="ru-RU" sz="2400" dirty="0" err="1"/>
              <a:t>Куди</a:t>
            </a:r>
            <a:r>
              <a:rPr lang="ru-RU" sz="2400" dirty="0"/>
              <a:t> </a:t>
            </a:r>
            <a:r>
              <a:rPr lang="ru-RU" sz="2400" dirty="0" err="1"/>
              <a:t>його</a:t>
            </a:r>
            <a:r>
              <a:rPr lang="ru-RU" sz="2400" dirty="0"/>
              <a:t> </a:t>
            </a:r>
            <a:r>
              <a:rPr lang="ru-RU" sz="2400" dirty="0" err="1"/>
              <a:t>помістили</a:t>
            </a:r>
            <a:r>
              <a:rPr lang="ru-RU" sz="2400" dirty="0"/>
              <a:t>? </a:t>
            </a:r>
            <a:r>
              <a:rPr lang="ru-RU" sz="2400" dirty="0" err="1"/>
              <a:t>Хто</a:t>
            </a:r>
            <a:r>
              <a:rPr lang="ru-RU" sz="2400" dirty="0"/>
              <a:t> за ним </a:t>
            </a:r>
            <a:r>
              <a:rPr lang="ru-RU" sz="2400" dirty="0" err="1"/>
              <a:t>доглядав</a:t>
            </a:r>
            <a:r>
              <a:rPr lang="ru-RU" sz="2400" dirty="0"/>
              <a:t>?</a:t>
            </a:r>
          </a:p>
          <a:p>
            <a:pPr marL="446088" indent="-446088">
              <a:buAutoNum type="arabicPeriod"/>
            </a:pPr>
            <a:r>
              <a:rPr lang="ru-RU" sz="2400" dirty="0"/>
              <a:t>Чим </a:t>
            </a:r>
            <a:r>
              <a:rPr lang="ru-RU" sz="2400" dirty="0" err="1"/>
              <a:t>годувала</a:t>
            </a:r>
            <a:r>
              <a:rPr lang="ru-RU" sz="2400" dirty="0"/>
              <a:t> </a:t>
            </a:r>
            <a:r>
              <a:rPr lang="ru-RU" sz="2400" dirty="0" err="1"/>
              <a:t>Єва</a:t>
            </a:r>
            <a:r>
              <a:rPr lang="ru-RU" sz="2400" dirty="0"/>
              <a:t> </a:t>
            </a:r>
            <a:r>
              <a:rPr lang="ru-RU" sz="2400" dirty="0" err="1"/>
              <a:t>єнота</a:t>
            </a:r>
            <a:r>
              <a:rPr lang="ru-RU" sz="2400" dirty="0"/>
              <a:t>?</a:t>
            </a:r>
          </a:p>
          <a:p>
            <a:pPr marL="446088" indent="-446088">
              <a:buAutoNum type="arabicPeriod"/>
            </a:pPr>
            <a:r>
              <a:rPr lang="ru-RU" sz="2400" dirty="0"/>
              <a:t>Про </a:t>
            </a:r>
            <a:r>
              <a:rPr lang="ru-RU" sz="2400" dirty="0" err="1"/>
              <a:t>що</a:t>
            </a:r>
            <a:r>
              <a:rPr lang="ru-RU" sz="2400" dirty="0"/>
              <a:t> </a:t>
            </a:r>
            <a:r>
              <a:rPr lang="ru-RU" sz="2400" dirty="0" err="1"/>
              <a:t>мріяв</a:t>
            </a:r>
            <a:r>
              <a:rPr lang="ru-RU" sz="2400" dirty="0"/>
              <a:t> </a:t>
            </a:r>
            <a:r>
              <a:rPr lang="ru-RU" sz="2400" dirty="0" err="1"/>
              <a:t>єнот</a:t>
            </a:r>
            <a:r>
              <a:rPr lang="ru-RU" sz="2400" dirty="0"/>
              <a:t>?</a:t>
            </a:r>
          </a:p>
          <a:p>
            <a:pPr marL="446088" indent="-446088">
              <a:buAutoNum type="arabicPeriod"/>
            </a:pPr>
            <a:r>
              <a:rPr lang="ru-RU" sz="2400" dirty="0" err="1"/>
              <a:t>Чи</a:t>
            </a:r>
            <a:r>
              <a:rPr lang="ru-RU" sz="2400" dirty="0"/>
              <a:t> </a:t>
            </a:r>
            <a:r>
              <a:rPr lang="ru-RU" sz="2400" dirty="0" err="1" smtClean="0"/>
              <a:t>бачив</a:t>
            </a:r>
            <a:r>
              <a:rPr lang="ru-RU" sz="2400" dirty="0" smtClean="0"/>
              <a:t>/ла </a:t>
            </a:r>
            <a:r>
              <a:rPr lang="ru-RU" sz="2400" dirty="0" err="1" smtClean="0"/>
              <a:t>ти</a:t>
            </a:r>
            <a:r>
              <a:rPr lang="ru-RU" sz="2400" dirty="0" smtClean="0"/>
              <a:t> </a:t>
            </a:r>
            <a:r>
              <a:rPr lang="ru-RU" sz="2400" dirty="0"/>
              <a:t>живого </a:t>
            </a:r>
            <a:r>
              <a:rPr lang="ru-RU" sz="2400" dirty="0" err="1"/>
              <a:t>єнота</a:t>
            </a:r>
            <a:r>
              <a:rPr lang="ru-RU" sz="2400" dirty="0"/>
              <a:t>? Де </a:t>
            </a:r>
            <a:r>
              <a:rPr lang="ru-RU" sz="2400" dirty="0" err="1"/>
              <a:t>саме</a:t>
            </a:r>
            <a:r>
              <a:rPr lang="ru-RU" sz="2400" dirty="0"/>
              <a:t>? </a:t>
            </a:r>
          </a:p>
          <a:p>
            <a:pPr marL="446088" indent="-446088">
              <a:buAutoNum type="arabicPeriod"/>
            </a:pPr>
            <a:r>
              <a:rPr lang="ru-RU" sz="2400" dirty="0" err="1"/>
              <a:t>Що</a:t>
            </a:r>
            <a:r>
              <a:rPr lang="ru-RU" sz="2400" dirty="0"/>
              <a:t> </a:t>
            </a:r>
            <a:r>
              <a:rPr lang="ru-RU" sz="2400" dirty="0" err="1" smtClean="0"/>
              <a:t>тобі</a:t>
            </a:r>
            <a:r>
              <a:rPr lang="ru-RU" sz="2400" dirty="0" smtClean="0"/>
              <a:t> </a:t>
            </a:r>
            <a:r>
              <a:rPr lang="ru-RU" sz="2400" dirty="0" err="1"/>
              <a:t>відомо</a:t>
            </a:r>
            <a:r>
              <a:rPr lang="ru-RU" sz="2400" dirty="0"/>
              <a:t> про </a:t>
            </a:r>
            <a:r>
              <a:rPr lang="ru-RU" sz="2400" dirty="0" err="1"/>
              <a:t>цих</a:t>
            </a:r>
            <a:r>
              <a:rPr lang="ru-RU" sz="2400" dirty="0"/>
              <a:t> </a:t>
            </a:r>
            <a:r>
              <a:rPr lang="ru-RU" sz="2400" dirty="0" err="1"/>
              <a:t>тварин</a:t>
            </a:r>
            <a:r>
              <a:rPr lang="ru-RU" sz="2400" dirty="0"/>
              <a:t>?</a:t>
            </a:r>
          </a:p>
        </p:txBody>
      </p:sp>
      <p:pic>
        <p:nvPicPr>
          <p:cNvPr id="7" name="Picture 2" descr="D:\Картинки до тестів\!!!!Эсмира_512х512\_free_2024-01-13-17-28-32_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027" y="1598181"/>
            <a:ext cx="3712408" cy="371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Скругленный прямоугольник 7"/>
          <p:cNvSpPr/>
          <p:nvPr/>
        </p:nvSpPr>
        <p:spPr>
          <a:xfrm>
            <a:off x="1618236" y="577281"/>
            <a:ext cx="8732066" cy="819921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err="1">
                <a:solidFill>
                  <a:schemeClr val="bg1"/>
                </a:solidFill>
              </a:rPr>
              <a:t>Вправа</a:t>
            </a:r>
            <a:r>
              <a:rPr lang="ru-RU" sz="4000" b="1" dirty="0">
                <a:solidFill>
                  <a:schemeClr val="bg1"/>
                </a:solidFill>
              </a:rPr>
              <a:t> </a:t>
            </a:r>
            <a:r>
              <a:rPr lang="ru-RU" sz="4000" b="1" dirty="0" smtClean="0">
                <a:solidFill>
                  <a:schemeClr val="bg1"/>
                </a:solidFill>
              </a:rPr>
              <a:t>«</a:t>
            </a:r>
            <a:r>
              <a:rPr lang="ru-RU" sz="4000" b="1" dirty="0" err="1" smtClean="0">
                <a:solidFill>
                  <a:schemeClr val="bg1"/>
                </a:solidFill>
              </a:rPr>
              <a:t>Запитання</a:t>
            </a:r>
            <a:r>
              <a:rPr lang="ru-RU" sz="4000" b="1" dirty="0" smtClean="0">
                <a:solidFill>
                  <a:schemeClr val="bg1"/>
                </a:solidFill>
              </a:rPr>
              <a:t> до тексту»</a:t>
            </a:r>
            <a:endParaRPr lang="ru-RU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7372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1 клас\1. Навчання грамоти\1 УРОКИ 2023\1 Читання\6 Блок я ц ю є ї ф щ дз дж апостроф\079 - Мала буква є\2024-02-22_00170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9911" y="1460052"/>
            <a:ext cx="8270390" cy="4049208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5" name="Picture 2" descr="декоративный карандаш, анимация, учить, учитель png | PNGWi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071" y="660164"/>
            <a:ext cx="2563902" cy="31352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Прямоугольник 24"/>
          <p:cNvSpPr/>
          <p:nvPr/>
        </p:nvSpPr>
        <p:spPr>
          <a:xfrm>
            <a:off x="1856740" y="434341"/>
            <a:ext cx="9163561" cy="89904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Робота в зошиті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30" name="Прямоугольник 4">
            <a:extLst>
              <a:ext uri="{FF2B5EF4-FFF2-40B4-BE49-F238E27FC236}">
                <a16:creationId xmlns="" xmlns:a16="http://schemas.microsoft.com/office/drawing/2014/main" id="{6ED9321F-44F4-4C0D-B330-BB819769AF7C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Зошит, сторінка</a:t>
            </a:r>
            <a:endParaRPr lang="uk-UA" sz="14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72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715000" y="1677222"/>
            <a:ext cx="5200650" cy="891540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Назви малюнки. Побудуй звукові схеми цих слів.</a:t>
            </a:r>
            <a:endParaRPr lang="ru-RU" sz="2400" b="1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27050" y="4215460"/>
            <a:ext cx="2518352" cy="115664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chemeClr val="bg1"/>
                </a:solidFill>
              </a:rPr>
              <a:t>Надрукуй малу букву «є» і слово з нею у клітинках.</a:t>
            </a:r>
            <a:endParaRPr lang="ru-RU" sz="2000" b="1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0322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835406" y="460239"/>
            <a:ext cx="8732066" cy="91136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Організація класу </a:t>
            </a:r>
          </a:p>
        </p:txBody>
      </p:sp>
      <p:sp>
        <p:nvSpPr>
          <p:cNvPr id="14" name="Прямокутник: округлені кути 5">
            <a:extLst>
              <a:ext uri="{FF2B5EF4-FFF2-40B4-BE49-F238E27FC236}">
                <a16:creationId xmlns:a16="http://schemas.microsoft.com/office/drawing/2014/main" xmlns="" id="{1355F926-84C1-4534-9CB2-319E2B5CC316}"/>
              </a:ext>
            </a:extLst>
          </p:cNvPr>
          <p:cNvSpPr/>
          <p:nvPr/>
        </p:nvSpPr>
        <p:spPr>
          <a:xfrm>
            <a:off x="4274820" y="1728568"/>
            <a:ext cx="6846570" cy="282630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Усім, усім добрий день!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Геть з дороги, наша лінь!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Хай не заважає працювати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Гарним хлопцям і дівчатам.</a:t>
            </a:r>
          </a:p>
        </p:txBody>
      </p:sp>
      <p:pic>
        <p:nvPicPr>
          <p:cNvPr id="15" name="Picture 2" descr="Vektor Kreslené děti čtení knihy #63519665 | fotobanka Fotky&amp;Fot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316" y="1728568"/>
            <a:ext cx="3220563" cy="3552092"/>
          </a:xfrm>
          <a:prstGeom prst="round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1379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1 клас\1. Навчання грамоти\1 УРОКИ 2023\1 Читання\6 Блок я ц ю є ї ф щ дз дж апостроф\079 - Мала буква є\2024-02-22_00210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1766" y="2335457"/>
            <a:ext cx="7121213" cy="2393560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6" name="Прямоугольник 25"/>
          <p:cNvSpPr/>
          <p:nvPr/>
        </p:nvSpPr>
        <p:spPr>
          <a:xfrm>
            <a:off x="1786439" y="434341"/>
            <a:ext cx="8845782" cy="89904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Робота в зошиті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27" name="Прямоугольник 4">
            <a:extLst>
              <a:ext uri="{FF2B5EF4-FFF2-40B4-BE49-F238E27FC236}">
                <a16:creationId xmlns="" xmlns:a16="http://schemas.microsoft.com/office/drawing/2014/main" id="{6ED9321F-44F4-4C0D-B330-BB819769AF7C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Зошит, сторінка</a:t>
            </a:r>
            <a:endParaRPr lang="uk-UA" sz="14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72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42" name="Прямоугольник 41"/>
          <p:cNvSpPr/>
          <p:nvPr/>
        </p:nvSpPr>
        <p:spPr>
          <a:xfrm>
            <a:off x="4279858" y="2200226"/>
            <a:ext cx="50924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4000" b="1" dirty="0" smtClean="0">
                <a:solidFill>
                  <a:schemeClr val="accent2">
                    <a:lumMod val="75000"/>
                  </a:schemeClr>
                </a:solidFill>
              </a:rPr>
              <a:t>є</a:t>
            </a:r>
            <a:endParaRPr lang="ru-RU" sz="4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4" name="Прямоугольник 43"/>
          <p:cNvSpPr/>
          <p:nvPr/>
        </p:nvSpPr>
        <p:spPr>
          <a:xfrm>
            <a:off x="5903560" y="2200226"/>
            <a:ext cx="6684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4000" b="1" dirty="0" smtClean="0">
                <a:solidFill>
                  <a:schemeClr val="accent2">
                    <a:lumMod val="75000"/>
                  </a:schemeClr>
                </a:solidFill>
              </a:rPr>
              <a:t>є</a:t>
            </a:r>
            <a:endParaRPr lang="ru-RU" sz="4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7" name="Прямоугольник 46"/>
          <p:cNvSpPr/>
          <p:nvPr/>
        </p:nvSpPr>
        <p:spPr>
          <a:xfrm>
            <a:off x="8324255" y="2214368"/>
            <a:ext cx="34551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4000" b="1" dirty="0" smtClean="0">
                <a:solidFill>
                  <a:schemeClr val="accent2">
                    <a:lumMod val="75000"/>
                  </a:schemeClr>
                </a:solidFill>
              </a:rPr>
              <a:t>є</a:t>
            </a:r>
            <a:endParaRPr lang="ru-RU" sz="4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50" name="Прямоугольник 49"/>
          <p:cNvSpPr/>
          <p:nvPr/>
        </p:nvSpPr>
        <p:spPr>
          <a:xfrm>
            <a:off x="9852067" y="2214368"/>
            <a:ext cx="59554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4000" b="1" dirty="0" smtClean="0">
                <a:solidFill>
                  <a:schemeClr val="accent2">
                    <a:lumMod val="75000"/>
                  </a:schemeClr>
                </a:solidFill>
              </a:rPr>
              <a:t>є</a:t>
            </a:r>
            <a:endParaRPr lang="ru-RU" sz="4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55" name="Picture 2" descr="декоративный карандаш, анимация, учить, учитель png | PNGWi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7693" y="1312430"/>
            <a:ext cx="2943762" cy="35997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Прямоугольник 32"/>
          <p:cNvSpPr/>
          <p:nvPr/>
        </p:nvSpPr>
        <p:spPr>
          <a:xfrm>
            <a:off x="4692095" y="1443602"/>
            <a:ext cx="5993205" cy="853828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Встав у слова пропущені букви. </a:t>
            </a:r>
          </a:p>
          <a:p>
            <a:pPr algn="ctr"/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З’єднай слова з </a:t>
            </a:r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відповідними  </a:t>
            </a:r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малюнками.</a:t>
            </a:r>
            <a:endParaRPr lang="ru-RU" sz="2400" b="1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036605" y="1404459"/>
            <a:ext cx="6710761" cy="84029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Знайди і обведи слова в словах. </a:t>
            </a:r>
            <a:endParaRPr lang="ru-RU" sz="2400" b="1" i="1" dirty="0">
              <a:solidFill>
                <a:schemeClr val="bg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036605" y="1408359"/>
            <a:ext cx="6702859" cy="84029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Склади речення за світлинами і схемами</a:t>
            </a:r>
            <a:endParaRPr lang="ru-RU" sz="2400" b="1" i="1" dirty="0">
              <a:solidFill>
                <a:schemeClr val="bg1"/>
              </a:solidFill>
            </a:endParaRPr>
          </a:p>
        </p:txBody>
      </p:sp>
      <p:cxnSp>
        <p:nvCxnSpPr>
          <p:cNvPr id="4" name="Прямая со стрелкой 3"/>
          <p:cNvCxnSpPr/>
          <p:nvPr/>
        </p:nvCxnSpPr>
        <p:spPr>
          <a:xfrm>
            <a:off x="4735962" y="2695180"/>
            <a:ext cx="3093588" cy="688100"/>
          </a:xfrm>
          <a:prstGeom prst="straightConnector1">
            <a:avLst/>
          </a:prstGeom>
          <a:ln w="5715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 стрелкой 34"/>
          <p:cNvCxnSpPr/>
          <p:nvPr/>
        </p:nvCxnSpPr>
        <p:spPr>
          <a:xfrm flipH="1">
            <a:off x="4995942" y="2886534"/>
            <a:ext cx="1123276" cy="496746"/>
          </a:xfrm>
          <a:prstGeom prst="straightConnector1">
            <a:avLst/>
          </a:prstGeom>
          <a:ln w="5715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 стрелкой 36"/>
          <p:cNvCxnSpPr/>
          <p:nvPr/>
        </p:nvCxnSpPr>
        <p:spPr>
          <a:xfrm>
            <a:off x="8318046" y="2886534"/>
            <a:ext cx="1374594" cy="447291"/>
          </a:xfrm>
          <a:prstGeom prst="straightConnector1">
            <a:avLst/>
          </a:prstGeom>
          <a:ln w="5715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 стрелкой 37"/>
          <p:cNvCxnSpPr/>
          <p:nvPr/>
        </p:nvCxnSpPr>
        <p:spPr>
          <a:xfrm flipH="1">
            <a:off x="6571960" y="2886534"/>
            <a:ext cx="2793990" cy="447291"/>
          </a:xfrm>
          <a:prstGeom prst="straightConnector1">
            <a:avLst/>
          </a:prstGeom>
          <a:ln w="5715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5" name="Picture 3" descr="D:\1 клас\1. Навчання грамоти\1 УРОКИ 2023\1 Читання\6 Блок я ц ю є ї ф щ дз дж апостроф\079 - Мала буква є\2024-02-22_00240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1098" y="2317103"/>
            <a:ext cx="8067009" cy="1335478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Скругленный прямоугольник 29"/>
          <p:cNvSpPr/>
          <p:nvPr/>
        </p:nvSpPr>
        <p:spPr>
          <a:xfrm>
            <a:off x="6864360" y="2500202"/>
            <a:ext cx="824338" cy="502994"/>
          </a:xfrm>
          <a:prstGeom prst="round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3547114" y="2419260"/>
            <a:ext cx="962578" cy="502994"/>
          </a:xfrm>
          <a:prstGeom prst="round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3561766" y="3131783"/>
            <a:ext cx="1348794" cy="502994"/>
          </a:xfrm>
          <a:prstGeom prst="round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Скругленный прямоугольник 30"/>
          <p:cNvSpPr/>
          <p:nvPr/>
        </p:nvSpPr>
        <p:spPr>
          <a:xfrm>
            <a:off x="7238856" y="3171678"/>
            <a:ext cx="1320998" cy="502994"/>
          </a:xfrm>
          <a:prstGeom prst="round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Скругленный прямоугольник 31"/>
          <p:cNvSpPr/>
          <p:nvPr/>
        </p:nvSpPr>
        <p:spPr>
          <a:xfrm>
            <a:off x="9905146" y="2500202"/>
            <a:ext cx="780154" cy="502994"/>
          </a:xfrm>
          <a:prstGeom prst="round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Скругленный прямоугольник 33"/>
          <p:cNvSpPr/>
          <p:nvPr/>
        </p:nvSpPr>
        <p:spPr>
          <a:xfrm>
            <a:off x="9852067" y="3110179"/>
            <a:ext cx="995109" cy="583004"/>
          </a:xfrm>
          <a:prstGeom prst="round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76" name="Picture 4" descr="D:\1 клас\1. Навчання грамоти\1 УРОКИ 2023\1 Читання\6 Блок я ц ю є ї ф щ дз дж апостроф\079 - Мала буква є\2024-02-22_002847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1205" y="2248658"/>
            <a:ext cx="8220110" cy="3260232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7350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6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4" grpId="0"/>
      <p:bldP spid="47" grpId="0"/>
      <p:bldP spid="50" grpId="0"/>
      <p:bldP spid="25" grpId="0" animBg="1"/>
      <p:bldP spid="11" grpId="0" animBg="1"/>
      <p:bldP spid="30" grpId="0" animBg="1"/>
      <p:bldP spid="3" grpId="0" animBg="1"/>
      <p:bldP spid="28" grpId="0" animBg="1"/>
      <p:bldP spid="31" grpId="0" animBg="1"/>
      <p:bldP spid="32" grpId="0" animBg="1"/>
      <p:bldP spid="3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Дети с помощью планшета с иконками образования Бесплатные векторы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2621" y="2515995"/>
            <a:ext cx="4530953" cy="3959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4"/>
          <p:cNvSpPr/>
          <p:nvPr/>
        </p:nvSpPr>
        <p:spPr>
          <a:xfrm>
            <a:off x="1608985" y="407564"/>
            <a:ext cx="8976043" cy="93216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uk-UA" sz="4000" b="1" dirty="0">
                <a:solidFill>
                  <a:schemeClr val="bg1"/>
                </a:solidFill>
              </a:rPr>
              <a:t>Online </a:t>
            </a:r>
            <a:r>
              <a:rPr lang="uk-UA" altLang="uk-UA" sz="4000" b="1" dirty="0">
                <a:solidFill>
                  <a:schemeClr val="bg1"/>
                </a:solidFill>
              </a:rPr>
              <a:t>завдання</a:t>
            </a:r>
            <a:endParaRPr lang="en-US" altLang="uk-UA" sz="4000" b="1" dirty="0">
              <a:solidFill>
                <a:schemeClr val="bg1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A0166A2E-11B6-9924-13BC-3EA377A2E6B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10"/>
          <a:stretch/>
        </p:blipFill>
        <p:spPr>
          <a:xfrm>
            <a:off x="9415902" y="1870364"/>
            <a:ext cx="2598052" cy="4538966"/>
          </a:xfrm>
          <a:prstGeom prst="rect">
            <a:avLst/>
          </a:prstGeom>
        </p:spPr>
      </p:pic>
      <p:pic>
        <p:nvPicPr>
          <p:cNvPr id="7" name="Рисунок 6">
            <a:hlinkClick r:id="rId6"/>
            <a:extLst>
              <a:ext uri="{FF2B5EF4-FFF2-40B4-BE49-F238E27FC236}">
                <a16:creationId xmlns:a16="http://schemas.microsoft.com/office/drawing/2014/main" xmlns="" id="{AE1BDFF9-2805-3F10-36E3-965C7681E7D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597" t="13192" r="17996" b="19677"/>
          <a:stretch/>
        </p:blipFill>
        <p:spPr>
          <a:xfrm>
            <a:off x="271977" y="1821424"/>
            <a:ext cx="4265586" cy="4587906"/>
          </a:xfrm>
          <a:prstGeom prst="rect">
            <a:avLst/>
          </a:prstGeom>
        </p:spPr>
      </p:pic>
      <p:sp>
        <p:nvSpPr>
          <p:cNvPr id="15" name="Бульбашка прямої мови: прямокутна з округленими кутами 14">
            <a:extLst>
              <a:ext uri="{FF2B5EF4-FFF2-40B4-BE49-F238E27FC236}">
                <a16:creationId xmlns:a16="http://schemas.microsoft.com/office/drawing/2014/main" xmlns="" id="{40C535D8-E54A-66BB-B01B-D0A4914AA87E}"/>
              </a:ext>
            </a:extLst>
          </p:cNvPr>
          <p:cNvSpPr/>
          <p:nvPr/>
        </p:nvSpPr>
        <p:spPr>
          <a:xfrm>
            <a:off x="4972096" y="1339730"/>
            <a:ext cx="3912001" cy="1061268"/>
          </a:xfrm>
          <a:prstGeom prst="wedgeRoundRectCallout">
            <a:avLst>
              <a:gd name="adj1" fmla="val -7355"/>
              <a:gd name="adj2" fmla="val 74448"/>
              <a:gd name="adj3" fmla="val 16667"/>
            </a:avLst>
          </a:prstGeom>
          <a:solidFill>
            <a:srgbClr val="78B64E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i="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Відскануй</a:t>
            </a:r>
            <a:r>
              <a:rPr lang="uk-UA" sz="2400" b="1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QR</a:t>
            </a:r>
            <a:r>
              <a:rPr lang="uk-UA" sz="2400" b="1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-код або натисни </a:t>
            </a:r>
            <a:r>
              <a:rPr lang="uk-UA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жовтий круг</a:t>
            </a:r>
            <a:r>
              <a:rPr lang="uk-UA" sz="2400" b="1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</a:t>
            </a:r>
            <a:endParaRPr lang="uk-UA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4" name="Picture 2" descr="https://learningapps.org/qrcode.php?id=pyemozokc2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3322" y="2183365"/>
            <a:ext cx="1223414" cy="1223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2594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814726" y="583532"/>
            <a:ext cx="8755124" cy="98237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Вправа «Мікрофон»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063240" y="1726273"/>
            <a:ext cx="5795010" cy="193899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2400" b="1" dirty="0" smtClean="0">
                <a:solidFill>
                  <a:srgbClr val="FFFF00"/>
                </a:solidFill>
              </a:rPr>
              <a:t>Пригадай, </a:t>
            </a:r>
            <a:r>
              <a:rPr lang="uk-UA" sz="2400" b="1" dirty="0">
                <a:solidFill>
                  <a:srgbClr val="FFFF00"/>
                </a:solidFill>
              </a:rPr>
              <a:t>яку букву вивчали на уроці.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2400" b="1" dirty="0">
                <a:solidFill>
                  <a:srgbClr val="FFFF00"/>
                </a:solidFill>
              </a:rPr>
              <a:t>Який звук вона </a:t>
            </a:r>
            <a:r>
              <a:rPr lang="uk-UA" sz="2400" b="1" dirty="0" smtClean="0">
                <a:solidFill>
                  <a:srgbClr val="FFFF00"/>
                </a:solidFill>
              </a:rPr>
              <a:t>позначає?</a:t>
            </a:r>
            <a:endParaRPr lang="uk-UA" sz="2400" b="1" dirty="0">
              <a:solidFill>
                <a:srgbClr val="FFFF00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2400" b="1" dirty="0" smtClean="0">
                <a:solidFill>
                  <a:srgbClr val="FFFF00"/>
                </a:solidFill>
              </a:rPr>
              <a:t>Коли буква «є» позначає два звуки?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2400" b="1" dirty="0" smtClean="0">
                <a:solidFill>
                  <a:srgbClr val="FFFF00"/>
                </a:solidFill>
              </a:rPr>
              <a:t>Які букви позначають м’якість попереднього приголосного? </a:t>
            </a:r>
            <a:endParaRPr lang="uk-UA" sz="2400" b="1" dirty="0">
              <a:solidFill>
                <a:srgbClr val="FFFF00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1" t="7258" r="4332" b="9742"/>
          <a:stretch/>
        </p:blipFill>
        <p:spPr>
          <a:xfrm>
            <a:off x="301845" y="1912335"/>
            <a:ext cx="2913250" cy="3514040"/>
          </a:xfrm>
          <a:prstGeom prst="rect">
            <a:avLst/>
          </a:prstGeom>
        </p:spPr>
      </p:pic>
      <p:sp>
        <p:nvSpPr>
          <p:cNvPr id="6" name="Text Box 10"/>
          <p:cNvSpPr txBox="1">
            <a:spLocks noChangeArrowheads="1"/>
          </p:cNvSpPr>
          <p:nvPr/>
        </p:nvSpPr>
        <p:spPr bwMode="auto">
          <a:xfrm>
            <a:off x="3107789" y="4890103"/>
            <a:ext cx="909375" cy="707886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ru-RU" sz="4000" b="1" dirty="0" smtClean="0">
                <a:solidFill>
                  <a:srgbClr val="002060"/>
                </a:solidFill>
              </a:rPr>
              <a:t>[</a:t>
            </a:r>
            <a:r>
              <a:rPr lang="uk-UA" altLang="ru-RU" sz="4000" b="1" dirty="0" smtClean="0">
                <a:solidFill>
                  <a:srgbClr val="C00000"/>
                </a:solidFill>
              </a:rPr>
              <a:t>е</a:t>
            </a:r>
            <a:r>
              <a:rPr lang="en-US" altLang="ru-RU" sz="4000" b="1" dirty="0" smtClean="0">
                <a:solidFill>
                  <a:srgbClr val="002060"/>
                </a:solidFill>
              </a:rPr>
              <a:t>]</a:t>
            </a:r>
            <a:endParaRPr lang="ru-RU" altLang="ru-RU" sz="4000" b="1" dirty="0">
              <a:solidFill>
                <a:srgbClr val="002060"/>
              </a:solidFill>
            </a:endParaRPr>
          </a:p>
        </p:txBody>
      </p:sp>
      <p:sp>
        <p:nvSpPr>
          <p:cNvPr id="7" name="Text Box 10"/>
          <p:cNvSpPr txBox="1">
            <a:spLocks noChangeArrowheads="1"/>
          </p:cNvSpPr>
          <p:nvPr/>
        </p:nvSpPr>
        <p:spPr bwMode="auto">
          <a:xfrm>
            <a:off x="5994134" y="4890101"/>
            <a:ext cx="909375" cy="707886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ru-RU" sz="4000" b="1" dirty="0" smtClean="0">
                <a:solidFill>
                  <a:srgbClr val="002060"/>
                </a:solidFill>
              </a:rPr>
              <a:t>[</a:t>
            </a:r>
            <a:r>
              <a:rPr lang="uk-UA" altLang="ru-RU" sz="4000" b="1" dirty="0" smtClean="0">
                <a:solidFill>
                  <a:srgbClr val="C00000"/>
                </a:solidFill>
              </a:rPr>
              <a:t>у</a:t>
            </a:r>
            <a:r>
              <a:rPr lang="en-US" altLang="ru-RU" sz="4000" b="1" dirty="0" smtClean="0">
                <a:solidFill>
                  <a:srgbClr val="002060"/>
                </a:solidFill>
              </a:rPr>
              <a:t>]</a:t>
            </a:r>
            <a:endParaRPr lang="ru-RU" altLang="ru-RU" sz="4000" b="1" dirty="0">
              <a:solidFill>
                <a:srgbClr val="002060"/>
              </a:solidFill>
            </a:endParaRPr>
          </a:p>
        </p:txBody>
      </p:sp>
      <p:sp>
        <p:nvSpPr>
          <p:cNvPr id="8" name="Text Box 10"/>
          <p:cNvSpPr txBox="1">
            <a:spLocks noChangeArrowheads="1"/>
          </p:cNvSpPr>
          <p:nvPr/>
        </p:nvSpPr>
        <p:spPr bwMode="auto">
          <a:xfrm>
            <a:off x="7022417" y="4867956"/>
            <a:ext cx="1256818" cy="707886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ru-RU" sz="4000" b="1" dirty="0" smtClean="0">
                <a:solidFill>
                  <a:srgbClr val="002060"/>
                </a:solidFill>
              </a:rPr>
              <a:t>[</a:t>
            </a:r>
            <a:r>
              <a:rPr lang="uk-UA" altLang="ru-RU" sz="4000" b="1" dirty="0" err="1" smtClean="0">
                <a:solidFill>
                  <a:srgbClr val="002060"/>
                </a:solidFill>
              </a:rPr>
              <a:t>й</a:t>
            </a:r>
            <a:r>
              <a:rPr lang="uk-UA" altLang="ru-RU" sz="4000" b="1" dirty="0" err="1" smtClean="0">
                <a:solidFill>
                  <a:srgbClr val="C00000"/>
                </a:solidFill>
              </a:rPr>
              <a:t>у</a:t>
            </a:r>
            <a:r>
              <a:rPr lang="en-US" altLang="ru-RU" sz="4000" b="1" dirty="0" smtClean="0">
                <a:solidFill>
                  <a:srgbClr val="002060"/>
                </a:solidFill>
              </a:rPr>
              <a:t>]</a:t>
            </a:r>
            <a:endParaRPr lang="ru-RU" altLang="ru-RU" sz="4000" b="1" dirty="0">
              <a:solidFill>
                <a:srgbClr val="002060"/>
              </a:solidFill>
            </a:endParaRPr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4139002" y="4890102"/>
            <a:ext cx="1256818" cy="707886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ru-RU" sz="4000" b="1" dirty="0" smtClean="0">
                <a:solidFill>
                  <a:srgbClr val="002060"/>
                </a:solidFill>
              </a:rPr>
              <a:t>[</a:t>
            </a:r>
            <a:r>
              <a:rPr lang="uk-UA" altLang="ru-RU" sz="4000" b="1" dirty="0" err="1" smtClean="0">
                <a:solidFill>
                  <a:srgbClr val="C00000"/>
                </a:solidFill>
              </a:rPr>
              <a:t>йе</a:t>
            </a:r>
            <a:r>
              <a:rPr lang="en-US" altLang="ru-RU" sz="4000" b="1" dirty="0" smtClean="0">
                <a:solidFill>
                  <a:srgbClr val="002060"/>
                </a:solidFill>
              </a:rPr>
              <a:t>]</a:t>
            </a:r>
            <a:endParaRPr lang="ru-RU" altLang="ru-RU" sz="4000" b="1" dirty="0">
              <a:solidFill>
                <a:srgbClr val="002060"/>
              </a:solidFill>
            </a:endParaRPr>
          </a:p>
        </p:txBody>
      </p:sp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3787148" y="4059106"/>
            <a:ext cx="703707" cy="707886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uk-UA" altLang="ru-RU" sz="4000" b="1" dirty="0" smtClean="0">
                <a:solidFill>
                  <a:srgbClr val="FF0000"/>
                </a:solidFill>
              </a:rPr>
              <a:t>є</a:t>
            </a:r>
            <a:endParaRPr lang="ru-RU" altLang="ru-RU" sz="4000" b="1" dirty="0">
              <a:solidFill>
                <a:srgbClr val="FF0000"/>
              </a:solidFill>
            </a:endParaRPr>
          </a:p>
        </p:txBody>
      </p:sp>
      <p:sp>
        <p:nvSpPr>
          <p:cNvPr id="14" name="Text Box 10"/>
          <p:cNvSpPr txBox="1">
            <a:spLocks noChangeArrowheads="1"/>
          </p:cNvSpPr>
          <p:nvPr/>
        </p:nvSpPr>
        <p:spPr bwMode="auto">
          <a:xfrm>
            <a:off x="6670563" y="4059106"/>
            <a:ext cx="703707" cy="707886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uk-UA" altLang="ru-RU" sz="4000" b="1" dirty="0" smtClean="0">
                <a:solidFill>
                  <a:srgbClr val="FF0000"/>
                </a:solidFill>
              </a:rPr>
              <a:t>ю</a:t>
            </a:r>
            <a:endParaRPr lang="ru-RU" altLang="ru-RU" sz="4000" b="1" dirty="0">
              <a:solidFill>
                <a:srgbClr val="FF0000"/>
              </a:solidFill>
            </a:endParaRPr>
          </a:p>
        </p:txBody>
      </p:sp>
      <p:sp>
        <p:nvSpPr>
          <p:cNvPr id="15" name="Text Box 10"/>
          <p:cNvSpPr txBox="1">
            <a:spLocks noChangeArrowheads="1"/>
          </p:cNvSpPr>
          <p:nvPr/>
        </p:nvSpPr>
        <p:spPr bwMode="auto">
          <a:xfrm>
            <a:off x="8035429" y="2961469"/>
            <a:ext cx="1965821" cy="707886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uk-UA" altLang="ru-RU" sz="4000" b="1" dirty="0" smtClean="0">
                <a:solidFill>
                  <a:schemeClr val="bg1"/>
                </a:solidFill>
              </a:rPr>
              <a:t>ь є і ю я</a:t>
            </a:r>
            <a:endParaRPr lang="ru-RU" altLang="ru-RU" sz="4000" b="1" dirty="0">
              <a:solidFill>
                <a:schemeClr val="bg1"/>
              </a:solidFill>
            </a:endParaRPr>
          </a:p>
        </p:txBody>
      </p:sp>
      <p:sp>
        <p:nvSpPr>
          <p:cNvPr id="16" name="Text Box 10"/>
          <p:cNvSpPr txBox="1">
            <a:spLocks noChangeArrowheads="1"/>
          </p:cNvSpPr>
          <p:nvPr/>
        </p:nvSpPr>
        <p:spPr bwMode="auto">
          <a:xfrm>
            <a:off x="8818917" y="4849758"/>
            <a:ext cx="909375" cy="707886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ru-RU" sz="4000" b="1" dirty="0" smtClean="0">
                <a:solidFill>
                  <a:srgbClr val="002060"/>
                </a:solidFill>
              </a:rPr>
              <a:t>[</a:t>
            </a:r>
            <a:r>
              <a:rPr lang="uk-UA" altLang="ru-RU" sz="4000" b="1" dirty="0" smtClean="0">
                <a:solidFill>
                  <a:srgbClr val="C00000"/>
                </a:solidFill>
              </a:rPr>
              <a:t>а</a:t>
            </a:r>
            <a:r>
              <a:rPr lang="en-US" altLang="ru-RU" sz="4000" b="1" dirty="0" smtClean="0">
                <a:solidFill>
                  <a:srgbClr val="002060"/>
                </a:solidFill>
              </a:rPr>
              <a:t>]</a:t>
            </a:r>
            <a:endParaRPr lang="ru-RU" altLang="ru-RU" sz="4000" b="1" dirty="0">
              <a:solidFill>
                <a:srgbClr val="002060"/>
              </a:solidFill>
            </a:endParaRPr>
          </a:p>
        </p:txBody>
      </p:sp>
      <p:sp>
        <p:nvSpPr>
          <p:cNvPr id="17" name="Text Box 10"/>
          <p:cNvSpPr txBox="1">
            <a:spLocks noChangeArrowheads="1"/>
          </p:cNvSpPr>
          <p:nvPr/>
        </p:nvSpPr>
        <p:spPr bwMode="auto">
          <a:xfrm>
            <a:off x="9847200" y="4827613"/>
            <a:ext cx="1256818" cy="707886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ru-RU" sz="4000" b="1" dirty="0" smtClean="0">
                <a:solidFill>
                  <a:srgbClr val="002060"/>
                </a:solidFill>
              </a:rPr>
              <a:t>[</a:t>
            </a:r>
            <a:r>
              <a:rPr lang="uk-UA" altLang="ru-RU" sz="4000" b="1" dirty="0" err="1" smtClean="0">
                <a:solidFill>
                  <a:srgbClr val="002060"/>
                </a:solidFill>
              </a:rPr>
              <a:t>й</a:t>
            </a:r>
            <a:r>
              <a:rPr lang="uk-UA" altLang="ru-RU" sz="4000" b="1" dirty="0" err="1" smtClean="0">
                <a:solidFill>
                  <a:srgbClr val="C00000"/>
                </a:solidFill>
              </a:rPr>
              <a:t>а</a:t>
            </a:r>
            <a:r>
              <a:rPr lang="en-US" altLang="ru-RU" sz="4000" b="1" dirty="0" smtClean="0">
                <a:solidFill>
                  <a:srgbClr val="002060"/>
                </a:solidFill>
              </a:rPr>
              <a:t>]</a:t>
            </a:r>
            <a:endParaRPr lang="ru-RU" altLang="ru-RU" sz="4000" b="1" dirty="0">
              <a:solidFill>
                <a:srgbClr val="002060"/>
              </a:solidFill>
            </a:endParaRPr>
          </a:p>
        </p:txBody>
      </p:sp>
      <p:sp>
        <p:nvSpPr>
          <p:cNvPr id="18" name="Text Box 10"/>
          <p:cNvSpPr txBox="1">
            <a:spLocks noChangeArrowheads="1"/>
          </p:cNvSpPr>
          <p:nvPr/>
        </p:nvSpPr>
        <p:spPr bwMode="auto">
          <a:xfrm>
            <a:off x="9495346" y="4018763"/>
            <a:ext cx="703707" cy="707886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uk-UA" altLang="ru-RU" sz="4000" b="1" dirty="0" smtClean="0">
                <a:solidFill>
                  <a:srgbClr val="FF0000"/>
                </a:solidFill>
              </a:rPr>
              <a:t>я</a:t>
            </a:r>
            <a:endParaRPr lang="ru-RU" altLang="ru-RU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8658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10" grpId="0" animBg="1"/>
      <p:bldP spid="11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041146" y="494527"/>
            <a:ext cx="8732066" cy="76703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Рефлексія </a:t>
            </a:r>
            <a:r>
              <a:rPr lang="uk-UA" sz="4000" b="1" smtClean="0">
                <a:solidFill>
                  <a:schemeClr val="bg1"/>
                </a:solidFill>
              </a:rPr>
              <a:t>«Я зараз</a:t>
            </a:r>
            <a:r>
              <a:rPr lang="uk-UA" sz="4000" b="1" dirty="0" smtClean="0">
                <a:solidFill>
                  <a:schemeClr val="bg1"/>
                </a:solidFill>
              </a:rPr>
              <a:t>?»</a:t>
            </a:r>
            <a:endParaRPr lang="uk-UA" sz="4000" b="1" dirty="0">
              <a:solidFill>
                <a:schemeClr val="bg1"/>
              </a:solidFill>
            </a:endParaRPr>
          </a:p>
        </p:txBody>
      </p:sp>
      <p:pic>
        <p:nvPicPr>
          <p:cNvPr id="3077" name="Picture 5" descr="D:\Картинки до тестів\Емоції Смайли\2024-02-18_1208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5862" y="1428749"/>
            <a:ext cx="5206428" cy="5199021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7185307" y="1571861"/>
            <a:ext cx="4038954" cy="783193"/>
          </a:xfrm>
          <a:prstGeom prst="round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000" b="1" dirty="0" smtClean="0">
                <a:solidFill>
                  <a:schemeClr val="accent2">
                    <a:lumMod val="75000"/>
                  </a:schemeClr>
                </a:solidFill>
              </a:rPr>
              <a:t>Вибери котика, що відображає твій настрій на кінець уроку</a:t>
            </a:r>
            <a:endParaRPr lang="en-US" sz="2000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2432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041146" y="494527"/>
            <a:ext cx="8732066" cy="76703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Налаштування «Я сьогодні …»</a:t>
            </a:r>
            <a:endParaRPr lang="uk-UA" sz="4000" b="1" dirty="0">
              <a:solidFill>
                <a:schemeClr val="bg1"/>
              </a:solidFill>
            </a:endParaRPr>
          </a:p>
        </p:txBody>
      </p:sp>
      <p:pic>
        <p:nvPicPr>
          <p:cNvPr id="3077" name="Picture 5" descr="D:\Картинки до тестів\Емоції Смайли\2024-02-18_1208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5862" y="1428749"/>
            <a:ext cx="5206428" cy="5199021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7185307" y="1571861"/>
            <a:ext cx="4038954" cy="783193"/>
          </a:xfrm>
          <a:prstGeom prst="round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000" b="1" dirty="0" smtClean="0">
                <a:solidFill>
                  <a:schemeClr val="accent2">
                    <a:lumMod val="75000"/>
                  </a:schemeClr>
                </a:solidFill>
              </a:rPr>
              <a:t>Вибери котика, що відображає твій настрій на початку уроку</a:t>
            </a:r>
            <a:endParaRPr lang="en-US" sz="2000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6806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709676" y="536965"/>
            <a:ext cx="8732066" cy="85296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Артикуляційні вправи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53888" y="2271241"/>
            <a:ext cx="3955092" cy="1464231"/>
          </a:xfrm>
          <a:prstGeom prst="round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b="1" dirty="0" err="1" smtClean="0">
                <a:solidFill>
                  <a:srgbClr val="2F3242"/>
                </a:solidFill>
              </a:rPr>
              <a:t>Посміхнися</a:t>
            </a:r>
            <a:r>
              <a:rPr lang="ru-RU" sz="2000" b="1" dirty="0">
                <a:solidFill>
                  <a:srgbClr val="2F3242"/>
                </a:solidFill>
              </a:rPr>
              <a:t>, </a:t>
            </a:r>
            <a:r>
              <a:rPr lang="ru-RU" sz="2000" b="1" dirty="0" err="1" smtClean="0">
                <a:solidFill>
                  <a:srgbClr val="2F3242"/>
                </a:solidFill>
              </a:rPr>
              <a:t>відкрий</a:t>
            </a:r>
            <a:r>
              <a:rPr lang="ru-RU" sz="2000" b="1" dirty="0" smtClean="0">
                <a:solidFill>
                  <a:srgbClr val="2F3242"/>
                </a:solidFill>
              </a:rPr>
              <a:t> </a:t>
            </a:r>
            <a:r>
              <a:rPr lang="ru-RU" sz="2000" b="1" dirty="0">
                <a:solidFill>
                  <a:srgbClr val="2F3242"/>
                </a:solidFill>
              </a:rPr>
              <a:t>рот і «</a:t>
            </a:r>
            <a:r>
              <a:rPr lang="ru-RU" sz="2000" b="1" dirty="0" err="1" smtClean="0">
                <a:solidFill>
                  <a:srgbClr val="2F3242"/>
                </a:solidFill>
              </a:rPr>
              <a:t>пофарбуй</a:t>
            </a:r>
            <a:r>
              <a:rPr lang="ru-RU" sz="2000" b="1" dirty="0" smtClean="0">
                <a:solidFill>
                  <a:srgbClr val="2F3242"/>
                </a:solidFill>
              </a:rPr>
              <a:t>» </a:t>
            </a:r>
            <a:r>
              <a:rPr lang="ru-RU" sz="2000" b="1" dirty="0">
                <a:solidFill>
                  <a:srgbClr val="2F3242"/>
                </a:solidFill>
              </a:rPr>
              <a:t>широким </a:t>
            </a:r>
            <a:r>
              <a:rPr lang="ru-RU" sz="2000" b="1" dirty="0" err="1">
                <a:solidFill>
                  <a:srgbClr val="2F3242"/>
                </a:solidFill>
              </a:rPr>
              <a:t>кінчиком</a:t>
            </a:r>
            <a:r>
              <a:rPr lang="ru-RU" sz="2000" b="1" dirty="0">
                <a:solidFill>
                  <a:srgbClr val="2F3242"/>
                </a:solidFill>
              </a:rPr>
              <a:t> </a:t>
            </a:r>
            <a:r>
              <a:rPr lang="ru-RU" sz="2000" b="1" dirty="0" err="1">
                <a:solidFill>
                  <a:srgbClr val="2F3242"/>
                </a:solidFill>
              </a:rPr>
              <a:t>язи­ка</a:t>
            </a:r>
            <a:r>
              <a:rPr lang="ru-RU" sz="2000" b="1" dirty="0">
                <a:solidFill>
                  <a:srgbClr val="2F3242"/>
                </a:solidFill>
              </a:rPr>
              <a:t> </a:t>
            </a:r>
            <a:r>
              <a:rPr lang="ru-RU" sz="2000" b="1" dirty="0" err="1">
                <a:solidFill>
                  <a:srgbClr val="2F3242"/>
                </a:solidFill>
              </a:rPr>
              <a:t>тверде</a:t>
            </a:r>
            <a:r>
              <a:rPr lang="ru-RU" sz="2000" b="1" dirty="0">
                <a:solidFill>
                  <a:srgbClr val="2F3242"/>
                </a:solidFill>
              </a:rPr>
              <a:t> </a:t>
            </a:r>
            <a:r>
              <a:rPr lang="ru-RU" sz="2000" b="1" dirty="0" err="1">
                <a:solidFill>
                  <a:srgbClr val="2F3242"/>
                </a:solidFill>
              </a:rPr>
              <a:t>піднебіння</a:t>
            </a:r>
            <a:r>
              <a:rPr lang="ru-RU" sz="2000" b="1" dirty="0">
                <a:solidFill>
                  <a:srgbClr val="2F3242"/>
                </a:solidFill>
              </a:rPr>
              <a:t>. </a:t>
            </a:r>
            <a:r>
              <a:rPr lang="ru-RU" sz="2000" b="1" dirty="0" err="1">
                <a:solidFill>
                  <a:srgbClr val="2F3242"/>
                </a:solidFill>
              </a:rPr>
              <a:t>Язик</a:t>
            </a:r>
            <a:r>
              <a:rPr lang="ru-RU" sz="2000" b="1" dirty="0">
                <a:solidFill>
                  <a:srgbClr val="2F3242"/>
                </a:solidFill>
              </a:rPr>
              <a:t> </a:t>
            </a:r>
            <a:r>
              <a:rPr lang="ru-RU" sz="2000" b="1" dirty="0" err="1" smtClean="0">
                <a:solidFill>
                  <a:srgbClr val="2F3242"/>
                </a:solidFill>
              </a:rPr>
              <a:t>рухай</a:t>
            </a:r>
            <a:r>
              <a:rPr lang="ru-RU" sz="2000" b="1" dirty="0" smtClean="0">
                <a:solidFill>
                  <a:srgbClr val="2F3242"/>
                </a:solidFill>
              </a:rPr>
              <a:t> </a:t>
            </a:r>
            <a:r>
              <a:rPr lang="ru-RU" sz="2000" b="1" dirty="0">
                <a:solidFill>
                  <a:srgbClr val="2F3242"/>
                </a:solidFill>
              </a:rPr>
              <a:t>вперед-назад.</a:t>
            </a:r>
            <a:endParaRPr lang="en-US" sz="2000" b="1" dirty="0">
              <a:solidFill>
                <a:srgbClr val="2F3242"/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139050" y="1606599"/>
            <a:ext cx="2784768" cy="56296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solidFill>
                  <a:srgbClr val="FFFF00"/>
                </a:solidFill>
              </a:rPr>
              <a:t>«</a:t>
            </a:r>
            <a:r>
              <a:rPr lang="uk-UA" sz="2800" b="1" dirty="0" smtClean="0">
                <a:solidFill>
                  <a:srgbClr val="FFFF00"/>
                </a:solidFill>
              </a:rPr>
              <a:t>Маляр»</a:t>
            </a:r>
            <a:endParaRPr lang="ru-RU" sz="2800" b="1" dirty="0">
              <a:solidFill>
                <a:srgbClr val="FFFF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720591" y="2303405"/>
            <a:ext cx="3080558" cy="1464231"/>
          </a:xfrm>
          <a:prstGeom prst="round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b="1" dirty="0" err="1">
                <a:solidFill>
                  <a:srgbClr val="2F3242"/>
                </a:solidFill>
              </a:rPr>
              <a:t>Посміхнися</a:t>
            </a:r>
            <a:r>
              <a:rPr lang="ru-RU" sz="2000" b="1" dirty="0">
                <a:solidFill>
                  <a:srgbClr val="2F3242"/>
                </a:solidFill>
              </a:rPr>
              <a:t>, </a:t>
            </a:r>
            <a:r>
              <a:rPr lang="ru-RU" sz="2000" b="1" dirty="0" err="1">
                <a:solidFill>
                  <a:srgbClr val="2F3242"/>
                </a:solidFill>
              </a:rPr>
              <a:t>відкрий</a:t>
            </a:r>
            <a:r>
              <a:rPr lang="ru-RU" sz="2000" b="1" dirty="0">
                <a:solidFill>
                  <a:srgbClr val="2F3242"/>
                </a:solidFill>
              </a:rPr>
              <a:t> рот, </a:t>
            </a:r>
            <a:r>
              <a:rPr lang="ru-RU" sz="2000" b="1" dirty="0" err="1">
                <a:solidFill>
                  <a:srgbClr val="2F3242"/>
                </a:solidFill>
              </a:rPr>
              <a:t>поклацай</a:t>
            </a:r>
            <a:r>
              <a:rPr lang="ru-RU" sz="2000" b="1" dirty="0">
                <a:solidFill>
                  <a:srgbClr val="2F3242"/>
                </a:solidFill>
              </a:rPr>
              <a:t> </a:t>
            </a:r>
            <a:r>
              <a:rPr lang="ru-RU" sz="2000" b="1" dirty="0" err="1">
                <a:solidFill>
                  <a:srgbClr val="2F3242"/>
                </a:solidFill>
              </a:rPr>
              <a:t>кінчиком</a:t>
            </a:r>
            <a:r>
              <a:rPr lang="ru-RU" sz="2000" b="1" dirty="0">
                <a:solidFill>
                  <a:srgbClr val="2F3242"/>
                </a:solidFill>
              </a:rPr>
              <a:t> </a:t>
            </a:r>
            <a:r>
              <a:rPr lang="ru-RU" sz="2000" b="1" dirty="0" err="1">
                <a:solidFill>
                  <a:srgbClr val="2F3242"/>
                </a:solidFill>
              </a:rPr>
              <a:t>язика</a:t>
            </a:r>
            <a:r>
              <a:rPr lang="ru-RU" sz="2000" b="1" dirty="0">
                <a:solidFill>
                  <a:srgbClr val="2F3242"/>
                </a:solidFill>
              </a:rPr>
              <a:t> («коник </a:t>
            </a:r>
            <a:r>
              <a:rPr lang="ru-RU" sz="2000" b="1" dirty="0" err="1">
                <a:solidFill>
                  <a:srgbClr val="2F3242"/>
                </a:solidFill>
              </a:rPr>
              <a:t>цокає</a:t>
            </a:r>
            <a:r>
              <a:rPr lang="ru-RU" sz="2000" b="1" dirty="0">
                <a:solidFill>
                  <a:srgbClr val="2F3242"/>
                </a:solidFill>
              </a:rPr>
              <a:t> </a:t>
            </a:r>
            <a:r>
              <a:rPr lang="ru-RU" sz="2000" b="1" dirty="0" err="1">
                <a:solidFill>
                  <a:srgbClr val="2F3242"/>
                </a:solidFill>
              </a:rPr>
              <a:t>копитами</a:t>
            </a:r>
            <a:r>
              <a:rPr lang="ru-RU" sz="2000" b="1" dirty="0">
                <a:solidFill>
                  <a:srgbClr val="2F3242"/>
                </a:solidFill>
              </a:rPr>
              <a:t>»).</a:t>
            </a:r>
            <a:endParaRPr lang="en-US" sz="2000" b="1" dirty="0">
              <a:solidFill>
                <a:srgbClr val="2F3242"/>
              </a:solidFill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5016381" y="1606599"/>
            <a:ext cx="2784768" cy="56296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rgbClr val="FFFF00"/>
                </a:solidFill>
              </a:rPr>
              <a:t>«Конячка»</a:t>
            </a:r>
            <a:endParaRPr lang="ru-RU" sz="2800" b="1" dirty="0">
              <a:solidFill>
                <a:srgbClr val="FFFF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023860" y="2331996"/>
            <a:ext cx="3776669" cy="1464231"/>
          </a:xfrm>
          <a:prstGeom prst="round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2F3242"/>
                </a:solidFill>
              </a:rPr>
              <a:t>Рот </a:t>
            </a:r>
            <a:r>
              <a:rPr lang="ru-RU" sz="2000" b="1" dirty="0" err="1">
                <a:solidFill>
                  <a:srgbClr val="2F3242"/>
                </a:solidFill>
              </a:rPr>
              <a:t>закритий</a:t>
            </a:r>
            <a:r>
              <a:rPr lang="ru-RU" sz="2000" b="1" dirty="0">
                <a:solidFill>
                  <a:srgbClr val="2F3242"/>
                </a:solidFill>
              </a:rPr>
              <a:t>. </a:t>
            </a:r>
            <a:r>
              <a:rPr lang="ru-RU" sz="2000" b="1" dirty="0" err="1">
                <a:solidFill>
                  <a:srgbClr val="2F3242"/>
                </a:solidFill>
              </a:rPr>
              <a:t>Виконуй</a:t>
            </a:r>
            <a:r>
              <a:rPr lang="ru-RU" sz="2000" b="1" dirty="0">
                <a:solidFill>
                  <a:srgbClr val="2F3242"/>
                </a:solidFill>
              </a:rPr>
              <a:t> </a:t>
            </a:r>
            <a:r>
              <a:rPr lang="ru-RU" sz="2000" b="1" dirty="0" err="1">
                <a:solidFill>
                  <a:srgbClr val="2F3242"/>
                </a:solidFill>
              </a:rPr>
              <a:t>рухи</a:t>
            </a:r>
            <a:r>
              <a:rPr lang="ru-RU" sz="2000" b="1" dirty="0">
                <a:solidFill>
                  <a:srgbClr val="2F3242"/>
                </a:solidFill>
              </a:rPr>
              <a:t> </a:t>
            </a:r>
            <a:r>
              <a:rPr lang="ru-RU" sz="2000" b="1" dirty="0" err="1">
                <a:solidFill>
                  <a:srgbClr val="2F3242"/>
                </a:solidFill>
              </a:rPr>
              <a:t>язиком</a:t>
            </a:r>
            <a:r>
              <a:rPr lang="ru-RU" sz="2000" b="1" dirty="0">
                <a:solidFill>
                  <a:srgbClr val="2F3242"/>
                </a:solidFill>
              </a:rPr>
              <a:t> по колу </a:t>
            </a:r>
            <a:r>
              <a:rPr lang="ru-RU" sz="2000" b="1" dirty="0" err="1">
                <a:solidFill>
                  <a:srgbClr val="2F3242"/>
                </a:solidFill>
              </a:rPr>
              <a:t>між</a:t>
            </a:r>
            <a:r>
              <a:rPr lang="ru-RU" sz="2000" b="1" dirty="0">
                <a:solidFill>
                  <a:srgbClr val="2F3242"/>
                </a:solidFill>
              </a:rPr>
              <a:t> губами та зуба­ми то за </a:t>
            </a:r>
            <a:r>
              <a:rPr lang="ru-RU" sz="2000" b="1" dirty="0" err="1">
                <a:solidFill>
                  <a:srgbClr val="2F3242"/>
                </a:solidFill>
              </a:rPr>
              <a:t>годинниковою</a:t>
            </a:r>
            <a:r>
              <a:rPr lang="ru-RU" sz="2000" b="1" dirty="0">
                <a:solidFill>
                  <a:srgbClr val="2F3242"/>
                </a:solidFill>
              </a:rPr>
              <a:t> </a:t>
            </a:r>
            <a:r>
              <a:rPr lang="ru-RU" sz="2000" b="1" dirty="0" err="1">
                <a:solidFill>
                  <a:srgbClr val="2F3242"/>
                </a:solidFill>
              </a:rPr>
              <a:t>стрілкою</a:t>
            </a:r>
            <a:r>
              <a:rPr lang="ru-RU" sz="2000" b="1" dirty="0">
                <a:solidFill>
                  <a:srgbClr val="2F3242"/>
                </a:solidFill>
              </a:rPr>
              <a:t>, то </a:t>
            </a:r>
            <a:r>
              <a:rPr lang="ru-RU" sz="2000" b="1" dirty="0" err="1">
                <a:solidFill>
                  <a:srgbClr val="2F3242"/>
                </a:solidFill>
              </a:rPr>
              <a:t>проти</a:t>
            </a:r>
            <a:r>
              <a:rPr lang="ru-RU" sz="2000" b="1" dirty="0">
                <a:solidFill>
                  <a:srgbClr val="2F3242"/>
                </a:solidFill>
              </a:rPr>
              <a:t>.</a:t>
            </a:r>
            <a:endParaRPr lang="uk-UA" sz="2000" b="1" dirty="0">
              <a:solidFill>
                <a:srgbClr val="2F3242"/>
              </a:solidFill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8503919" y="1606599"/>
            <a:ext cx="3118679" cy="56296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rgbClr val="FFFF00"/>
                </a:solidFill>
              </a:rPr>
              <a:t>«Їжачок»</a:t>
            </a:r>
            <a:endParaRPr lang="ru-RU" sz="2800" b="1" dirty="0">
              <a:solidFill>
                <a:srgbClr val="FFFF00"/>
              </a:solidFill>
            </a:endParaRPr>
          </a:p>
        </p:txBody>
      </p:sp>
      <p:pic>
        <p:nvPicPr>
          <p:cNvPr id="16" name="Picture 2" descr="Стих Маляр Агнии Барто читать для детей онлайн из коллекции детских  классиков ~ Skazki.la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6952" y="3735472"/>
            <a:ext cx="2658829" cy="3013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Конячка, 19 см, 4 види, 3 + - Купити Дешево з доставкою по Україні -  nosorog.net.u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1938" y="3954779"/>
            <a:ext cx="2516415" cy="2516415"/>
          </a:xfrm>
          <a:prstGeom prst="round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11185" y="3954779"/>
            <a:ext cx="1818008" cy="2570600"/>
          </a:xfrm>
          <a:prstGeom prst="round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029835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4" grpId="0" animBg="1"/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17270" y="479173"/>
            <a:ext cx="10104120" cy="81241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Прочитай </a:t>
            </a:r>
            <a:r>
              <a:rPr lang="uk-UA" sz="3600" b="1" dirty="0" smtClean="0">
                <a:solidFill>
                  <a:schemeClr val="bg1"/>
                </a:solidFill>
              </a:rPr>
              <a:t>швидко склади в рядках, у колонках </a:t>
            </a:r>
            <a:endParaRPr lang="uk-UA" sz="3600" b="1" dirty="0">
              <a:solidFill>
                <a:schemeClr val="bg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570" y="2228850"/>
            <a:ext cx="2179782" cy="3871670"/>
          </a:xfrm>
          <a:prstGeom prst="rect">
            <a:avLst/>
          </a:prstGeom>
        </p:spPr>
      </p:pic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xmlns="" id="{003B8668-2D3F-4E73-99AB-EBEE5B4655F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0172801"/>
              </p:ext>
            </p:extLst>
          </p:nvPr>
        </p:nvGraphicFramePr>
        <p:xfrm>
          <a:off x="2665385" y="1475009"/>
          <a:ext cx="8769925" cy="455920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19750">
                  <a:extLst>
                    <a:ext uri="{9D8B030D-6E8A-4147-A177-3AD203B41FA5}">
                      <a16:colId xmlns:a16="http://schemas.microsoft.com/office/drawing/2014/main" xmlns="" val="3211879003"/>
                    </a:ext>
                  </a:extLst>
                </a:gridCol>
                <a:gridCol w="1219750">
                  <a:extLst>
                    <a:ext uri="{9D8B030D-6E8A-4147-A177-3AD203B41FA5}">
                      <a16:colId xmlns:a16="http://schemas.microsoft.com/office/drawing/2014/main" xmlns="" val="3075733945"/>
                    </a:ext>
                  </a:extLst>
                </a:gridCol>
                <a:gridCol w="1219750">
                  <a:extLst>
                    <a:ext uri="{9D8B030D-6E8A-4147-A177-3AD203B41FA5}">
                      <a16:colId xmlns:a16="http://schemas.microsoft.com/office/drawing/2014/main" xmlns="" val="1751430219"/>
                    </a:ext>
                  </a:extLst>
                </a:gridCol>
                <a:gridCol w="1219750">
                  <a:extLst>
                    <a:ext uri="{9D8B030D-6E8A-4147-A177-3AD203B41FA5}">
                      <a16:colId xmlns:a16="http://schemas.microsoft.com/office/drawing/2014/main" xmlns="" val="383523941"/>
                    </a:ext>
                  </a:extLst>
                </a:gridCol>
                <a:gridCol w="1219750">
                  <a:extLst>
                    <a:ext uri="{9D8B030D-6E8A-4147-A177-3AD203B41FA5}">
                      <a16:colId xmlns:a16="http://schemas.microsoft.com/office/drawing/2014/main" xmlns="" val="1068636000"/>
                    </a:ext>
                  </a:extLst>
                </a:gridCol>
                <a:gridCol w="1428775">
                  <a:extLst>
                    <a:ext uri="{9D8B030D-6E8A-4147-A177-3AD203B41FA5}">
                      <a16:colId xmlns:a16="http://schemas.microsoft.com/office/drawing/2014/main" xmlns="" val="1098736437"/>
                    </a:ext>
                  </a:extLst>
                </a:gridCol>
                <a:gridCol w="1242400">
                  <a:extLst>
                    <a:ext uri="{9D8B030D-6E8A-4147-A177-3AD203B41FA5}">
                      <a16:colId xmlns:a16="http://schemas.microsoft.com/office/drawing/2014/main" xmlns="" val="221480815"/>
                    </a:ext>
                  </a:extLst>
                </a:gridCol>
              </a:tblGrid>
              <a:tr h="50811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3500" dirty="0">
                          <a:effectLst/>
                        </a:rPr>
                        <a:t> </a:t>
                      </a:r>
                      <a:endParaRPr lang="ru-RU" sz="3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79" marR="2967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3500">
                          <a:effectLst/>
                        </a:rPr>
                        <a:t>а</a:t>
                      </a:r>
                      <a:endParaRPr lang="ru-RU" sz="3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79" marR="2967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3500">
                          <a:effectLst/>
                        </a:rPr>
                        <a:t>о</a:t>
                      </a:r>
                      <a:endParaRPr lang="ru-RU" sz="3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79" marR="2967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3500">
                          <a:effectLst/>
                        </a:rPr>
                        <a:t>у</a:t>
                      </a:r>
                      <a:endParaRPr lang="ru-RU" sz="3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79" marR="2967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3500">
                          <a:effectLst/>
                        </a:rPr>
                        <a:t>е</a:t>
                      </a:r>
                      <a:endParaRPr lang="ru-RU" sz="3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79" marR="2967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3500">
                          <a:effectLst/>
                        </a:rPr>
                        <a:t>і</a:t>
                      </a:r>
                      <a:endParaRPr lang="ru-RU" sz="3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79" marR="2967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3500">
                          <a:effectLst/>
                        </a:rPr>
                        <a:t>и</a:t>
                      </a:r>
                      <a:endParaRPr lang="ru-RU" sz="3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79" marR="29679" marT="0" marB="0"/>
                </a:tc>
                <a:extLst>
                  <a:ext uri="{0D108BD9-81ED-4DB2-BD59-A6C34878D82A}">
                    <a16:rowId xmlns:a16="http://schemas.microsoft.com/office/drawing/2014/main" xmlns="" val="4287869140"/>
                  </a:ext>
                </a:extLst>
              </a:tr>
              <a:tr h="70674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3500">
                          <a:effectLst/>
                        </a:rPr>
                        <a:t>Ш </a:t>
                      </a:r>
                      <a:endParaRPr lang="ru-RU" sz="3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79" marR="2967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3500" b="1" dirty="0" err="1">
                          <a:effectLst/>
                        </a:rPr>
                        <a:t>аш</a:t>
                      </a:r>
                      <a:endParaRPr lang="ru-RU" sz="35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79" marR="2967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3500" b="1" dirty="0" err="1">
                          <a:effectLst/>
                        </a:rPr>
                        <a:t>ош</a:t>
                      </a:r>
                      <a:endParaRPr lang="ru-RU" sz="35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79" marR="2967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3500" b="1">
                          <a:effectLst/>
                        </a:rPr>
                        <a:t>уш</a:t>
                      </a:r>
                      <a:endParaRPr lang="ru-RU" sz="35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79" marR="2967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3500" b="1">
                          <a:effectLst/>
                        </a:rPr>
                        <a:t>еш</a:t>
                      </a:r>
                      <a:endParaRPr lang="ru-RU" sz="35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79" marR="2967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3500" b="1">
                          <a:effectLst/>
                        </a:rPr>
                        <a:t>іш</a:t>
                      </a:r>
                      <a:endParaRPr lang="ru-RU" sz="35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79" marR="2967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3500" b="1">
                          <a:effectLst/>
                        </a:rPr>
                        <a:t>иш</a:t>
                      </a:r>
                      <a:endParaRPr lang="ru-RU" sz="35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79" marR="29679" marT="0" marB="0"/>
                </a:tc>
                <a:extLst>
                  <a:ext uri="{0D108BD9-81ED-4DB2-BD59-A6C34878D82A}">
                    <a16:rowId xmlns:a16="http://schemas.microsoft.com/office/drawing/2014/main" xmlns="" val="4039226513"/>
                  </a:ext>
                </a:extLst>
              </a:tr>
              <a:tr h="70674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3500">
                          <a:effectLst/>
                        </a:rPr>
                        <a:t>Ш </a:t>
                      </a:r>
                      <a:endParaRPr lang="ru-RU" sz="3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79" marR="2967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3500" b="1">
                          <a:effectLst/>
                        </a:rPr>
                        <a:t>ша</a:t>
                      </a:r>
                      <a:endParaRPr lang="ru-RU" sz="35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79" marR="2967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3500" b="1">
                          <a:effectLst/>
                        </a:rPr>
                        <a:t>шо</a:t>
                      </a:r>
                      <a:endParaRPr lang="ru-RU" sz="35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79" marR="2967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3500" b="1" dirty="0" err="1">
                          <a:effectLst/>
                        </a:rPr>
                        <a:t>шу</a:t>
                      </a:r>
                      <a:endParaRPr lang="ru-RU" sz="35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79" marR="2967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3500" b="1">
                          <a:effectLst/>
                        </a:rPr>
                        <a:t>ше</a:t>
                      </a:r>
                      <a:endParaRPr lang="ru-RU" sz="35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79" marR="2967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3500" b="1">
                          <a:effectLst/>
                        </a:rPr>
                        <a:t>ші</a:t>
                      </a:r>
                      <a:endParaRPr lang="ru-RU" sz="35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79" marR="2967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3500" b="1">
                          <a:effectLst/>
                        </a:rPr>
                        <a:t>ши</a:t>
                      </a:r>
                      <a:endParaRPr lang="ru-RU" sz="35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79" marR="29679" marT="0" marB="0"/>
                </a:tc>
                <a:extLst>
                  <a:ext uri="{0D108BD9-81ED-4DB2-BD59-A6C34878D82A}">
                    <a16:rowId xmlns:a16="http://schemas.microsoft.com/office/drawing/2014/main" xmlns="" val="2969708468"/>
                  </a:ext>
                </a:extLst>
              </a:tr>
              <a:tr h="50811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3500">
                          <a:effectLst/>
                        </a:rPr>
                        <a:t>Х</a:t>
                      </a:r>
                      <a:endParaRPr lang="ru-RU" sz="3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79" marR="2967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3500" b="1">
                          <a:effectLst/>
                        </a:rPr>
                        <a:t>ах</a:t>
                      </a:r>
                      <a:endParaRPr lang="ru-RU" sz="35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79" marR="2967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3500" b="1">
                          <a:effectLst/>
                        </a:rPr>
                        <a:t>ох</a:t>
                      </a:r>
                      <a:endParaRPr lang="ru-RU" sz="35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79" marR="2967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3500" b="1">
                          <a:effectLst/>
                        </a:rPr>
                        <a:t>ух</a:t>
                      </a:r>
                      <a:endParaRPr lang="ru-RU" sz="35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79" marR="2967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3500" b="1" dirty="0" err="1">
                          <a:effectLst/>
                        </a:rPr>
                        <a:t>ех</a:t>
                      </a:r>
                      <a:endParaRPr lang="ru-RU" sz="35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79" marR="2967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3500" b="1" dirty="0" err="1">
                          <a:effectLst/>
                        </a:rPr>
                        <a:t>іх</a:t>
                      </a:r>
                      <a:endParaRPr lang="ru-RU" sz="35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79" marR="2967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3500" b="1">
                          <a:effectLst/>
                        </a:rPr>
                        <a:t>их</a:t>
                      </a:r>
                      <a:endParaRPr lang="ru-RU" sz="35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79" marR="29679" marT="0" marB="0"/>
                </a:tc>
                <a:extLst>
                  <a:ext uri="{0D108BD9-81ED-4DB2-BD59-A6C34878D82A}">
                    <a16:rowId xmlns:a16="http://schemas.microsoft.com/office/drawing/2014/main" xmlns="" val="1918515775"/>
                  </a:ext>
                </a:extLst>
              </a:tr>
              <a:tr h="50811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3500" dirty="0">
                          <a:effectLst/>
                        </a:rPr>
                        <a:t>Х</a:t>
                      </a:r>
                    </a:p>
                  </a:txBody>
                  <a:tcPr marL="29679" marR="2967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3500" b="1">
                          <a:effectLst/>
                        </a:rPr>
                        <a:t>ха</a:t>
                      </a:r>
                      <a:endParaRPr lang="ru-RU" sz="35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79" marR="2967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3500" b="1">
                          <a:effectLst/>
                        </a:rPr>
                        <a:t>хо</a:t>
                      </a:r>
                      <a:endParaRPr lang="ru-RU" sz="35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79" marR="2967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3500" b="1">
                          <a:effectLst/>
                        </a:rPr>
                        <a:t>ху</a:t>
                      </a:r>
                      <a:endParaRPr lang="ru-RU" sz="35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79" marR="2967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3500" b="1" dirty="0" err="1">
                          <a:effectLst/>
                        </a:rPr>
                        <a:t>хе</a:t>
                      </a:r>
                      <a:endParaRPr lang="ru-RU" sz="35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79" marR="2967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3500" b="1" dirty="0">
                          <a:effectLst/>
                        </a:rPr>
                        <a:t>хі</a:t>
                      </a:r>
                      <a:endParaRPr lang="ru-RU" sz="35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79" marR="2967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3500" b="1" dirty="0" err="1">
                          <a:effectLst/>
                        </a:rPr>
                        <a:t>хи</a:t>
                      </a:r>
                      <a:endParaRPr lang="ru-RU" sz="35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79" marR="29679" marT="0" marB="0"/>
                </a:tc>
                <a:extLst>
                  <a:ext uri="{0D108BD9-81ED-4DB2-BD59-A6C34878D82A}">
                    <a16:rowId xmlns:a16="http://schemas.microsoft.com/office/drawing/2014/main" xmlns="" val="3141386358"/>
                  </a:ext>
                </a:extLst>
              </a:tr>
              <a:tr h="70674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3500">
                          <a:effectLst/>
                        </a:rPr>
                        <a:t>Ч</a:t>
                      </a:r>
                      <a:endParaRPr lang="ru-RU" sz="3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79" marR="2967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3500" b="1">
                          <a:effectLst/>
                        </a:rPr>
                        <a:t>ач</a:t>
                      </a:r>
                      <a:endParaRPr lang="ru-RU" sz="35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79" marR="2967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3500" b="1" dirty="0" err="1">
                          <a:effectLst/>
                        </a:rPr>
                        <a:t>оч</a:t>
                      </a:r>
                      <a:endParaRPr lang="ru-RU" sz="35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79" marR="2967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3500" b="1">
                          <a:effectLst/>
                        </a:rPr>
                        <a:t>уч</a:t>
                      </a:r>
                      <a:endParaRPr lang="ru-RU" sz="35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79" marR="2967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3500" b="1">
                          <a:effectLst/>
                        </a:rPr>
                        <a:t>еч</a:t>
                      </a:r>
                      <a:endParaRPr lang="ru-RU" sz="35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79" marR="2967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3500" b="1" dirty="0">
                          <a:effectLst/>
                        </a:rPr>
                        <a:t>іч</a:t>
                      </a:r>
                      <a:endParaRPr lang="ru-RU" sz="35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79" marR="2967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3500" b="1" dirty="0" err="1">
                          <a:effectLst/>
                        </a:rPr>
                        <a:t>ич</a:t>
                      </a:r>
                      <a:endParaRPr lang="ru-RU" sz="35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79" marR="29679" marT="0" marB="0"/>
                </a:tc>
                <a:extLst>
                  <a:ext uri="{0D108BD9-81ED-4DB2-BD59-A6C34878D82A}">
                    <a16:rowId xmlns:a16="http://schemas.microsoft.com/office/drawing/2014/main" xmlns="" val="921822740"/>
                  </a:ext>
                </a:extLst>
              </a:tr>
              <a:tr h="70674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3500">
                          <a:effectLst/>
                        </a:rPr>
                        <a:t>Ч</a:t>
                      </a:r>
                      <a:endParaRPr lang="ru-RU" sz="3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79" marR="2967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3500" b="1">
                          <a:effectLst/>
                        </a:rPr>
                        <a:t>ча</a:t>
                      </a:r>
                      <a:endParaRPr lang="ru-RU" sz="35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79" marR="2967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3500" b="1">
                          <a:effectLst/>
                        </a:rPr>
                        <a:t>чо</a:t>
                      </a:r>
                      <a:endParaRPr lang="ru-RU" sz="35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79" marR="2967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3500" b="1">
                          <a:effectLst/>
                        </a:rPr>
                        <a:t>чу</a:t>
                      </a:r>
                      <a:endParaRPr lang="ru-RU" sz="35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79" marR="2967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3500" b="1">
                          <a:effectLst/>
                        </a:rPr>
                        <a:t>че</a:t>
                      </a:r>
                      <a:endParaRPr lang="ru-RU" sz="35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79" marR="2967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3500" b="1">
                          <a:effectLst/>
                        </a:rPr>
                        <a:t>чі</a:t>
                      </a:r>
                      <a:endParaRPr lang="ru-RU" sz="35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79" marR="29679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3500" b="1" dirty="0">
                          <a:effectLst/>
                        </a:rPr>
                        <a:t>чи</a:t>
                      </a:r>
                      <a:endParaRPr lang="ru-RU" b="1" dirty="0"/>
                    </a:p>
                  </a:txBody>
                  <a:tcPr marL="29679" marR="29679" marT="0" marB="0"/>
                </a:tc>
                <a:extLst>
                  <a:ext uri="{0D108BD9-81ED-4DB2-BD59-A6C34878D82A}">
                    <a16:rowId xmlns:a16="http://schemas.microsoft.com/office/drawing/2014/main" xmlns="" val="173549313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30627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3" name="Прямоугольник 32"/>
          <p:cNvSpPr/>
          <p:nvPr/>
        </p:nvSpPr>
        <p:spPr>
          <a:xfrm>
            <a:off x="1120140" y="426287"/>
            <a:ext cx="9635490" cy="79672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bg1"/>
                </a:solidFill>
              </a:rPr>
              <a:t>Прочитай </a:t>
            </a:r>
            <a:r>
              <a:rPr lang="ru-RU" sz="4000" b="1" dirty="0" smtClean="0">
                <a:solidFill>
                  <a:schemeClr val="bg1"/>
                </a:solidFill>
              </a:rPr>
              <a:t>текст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65785" y="1425016"/>
            <a:ext cx="10744200" cy="3970318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2800" b="1" dirty="0">
                <a:solidFill>
                  <a:schemeClr val="accent2">
                    <a:lumMod val="75000"/>
                  </a:schemeClr>
                </a:solidFill>
              </a:rPr>
              <a:t>     Друзі</a:t>
            </a:r>
          </a:p>
          <a:p>
            <a:pPr algn="just"/>
            <a:r>
              <a:rPr lang="uk-UA" sz="2800" b="1" dirty="0">
                <a:solidFill>
                  <a:schemeClr val="accent2">
                    <a:lumMod val="75000"/>
                  </a:schemeClr>
                </a:solidFill>
              </a:rPr>
              <a:t>     Юля і Юрко — справжні друзі. Вони всюди р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</a:rPr>
              <a:t>à</a:t>
            </a:r>
            <a:r>
              <a:rPr lang="uk-UA" sz="2800" b="1" dirty="0" err="1">
                <a:solidFill>
                  <a:schemeClr val="accent2">
                    <a:lumMod val="75000"/>
                  </a:schemeClr>
                </a:solidFill>
              </a:rPr>
              <a:t>зом</a:t>
            </a:r>
            <a:r>
              <a:rPr lang="uk-UA" sz="2800" b="1" dirty="0">
                <a:solidFill>
                  <a:schemeClr val="accent2">
                    <a:lumMod val="75000"/>
                  </a:schemeClr>
                </a:solidFill>
              </a:rPr>
              <a:t>. Уранці поспішають до школи. У класі сидять за першою партою. Дружно працюють на уроках: читають, пишуть, малюють. А на перерві полюбляють розважатися.</a:t>
            </a:r>
          </a:p>
          <a:p>
            <a:pPr algn="just"/>
            <a:r>
              <a:rPr lang="uk-UA" sz="2800" b="1" dirty="0">
                <a:solidFill>
                  <a:schemeClr val="accent2">
                    <a:lumMod val="75000"/>
                  </a:schemeClr>
                </a:solidFill>
              </a:rPr>
              <a:t>     Юрко і Юля схожі між собою. Мають біляве волосся. З-під брів виблискують сірі очі. На носиках рясніють веснянки. І сміються</a:t>
            </a:r>
          </a:p>
          <a:p>
            <a:pPr algn="just"/>
            <a:r>
              <a:rPr lang="uk-UA" sz="2800" b="1" dirty="0">
                <a:solidFill>
                  <a:schemeClr val="accent2">
                    <a:lumMod val="75000"/>
                  </a:schemeClr>
                </a:solidFill>
              </a:rPr>
              <a:t>друзі </a:t>
            </a:r>
            <a:r>
              <a:rPr lang="uk-UA" sz="2800" b="1" dirty="0" err="1">
                <a:solidFill>
                  <a:schemeClr val="accent2">
                    <a:lumMod val="75000"/>
                  </a:schemeClr>
                </a:solidFill>
              </a:rPr>
              <a:t>одн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</a:rPr>
              <a:t>à</a:t>
            </a:r>
            <a:r>
              <a:rPr lang="uk-UA" sz="2800" b="1" dirty="0" err="1">
                <a:solidFill>
                  <a:schemeClr val="accent2">
                    <a:lumMod val="75000"/>
                  </a:schemeClr>
                </a:solidFill>
              </a:rPr>
              <a:t>ково</a:t>
            </a:r>
            <a:r>
              <a:rPr lang="uk-UA" sz="2800" b="1" dirty="0">
                <a:solidFill>
                  <a:schemeClr val="accent2">
                    <a:lumMod val="75000"/>
                  </a:schemeClr>
                </a:solidFill>
              </a:rPr>
              <a:t> весело.</a:t>
            </a:r>
          </a:p>
          <a:p>
            <a:pPr algn="just"/>
            <a:r>
              <a:rPr lang="uk-UA" sz="2800" b="1" dirty="0">
                <a:solidFill>
                  <a:schemeClr val="accent2">
                    <a:lumMod val="75000"/>
                  </a:schemeClr>
                </a:solidFill>
              </a:rPr>
              <a:t>     Юля і Юрко завжди допомагають одне одному.</a:t>
            </a:r>
          </a:p>
        </p:txBody>
      </p:sp>
      <p:sp>
        <p:nvSpPr>
          <p:cNvPr id="8" name="Прямоугольник 4">
            <a:extLst>
              <a:ext uri="{FF2B5EF4-FFF2-40B4-BE49-F238E27FC236}">
                <a16:creationId xmlns:a16="http://schemas.microsoft.com/office/drawing/2014/main" xmlns="" id="{88F48128-45BD-4C57-A763-DFCAAF39ACE9}"/>
              </a:ext>
            </a:extLst>
          </p:cNvPr>
          <p:cNvSpPr/>
          <p:nvPr/>
        </p:nvSpPr>
        <p:spPr>
          <a:xfrm>
            <a:off x="0" y="5818908"/>
            <a:ext cx="1054100" cy="103909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Підручник, сторінка</a:t>
            </a:r>
            <a:endParaRPr lang="uk-UA" sz="14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45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/>
          <a:srcRect l="14904" t="19027" r="38992" b="35097"/>
          <a:stretch/>
        </p:blipFill>
        <p:spPr>
          <a:xfrm>
            <a:off x="8570641" y="4709160"/>
            <a:ext cx="3369899" cy="1886137"/>
          </a:xfrm>
          <a:prstGeom prst="round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567080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Прямоугольник 57"/>
          <p:cNvSpPr/>
          <p:nvPr/>
        </p:nvSpPr>
        <p:spPr>
          <a:xfrm>
            <a:off x="6038581" y="4186487"/>
            <a:ext cx="5722889" cy="2454342"/>
          </a:xfrm>
          <a:prstGeom prst="rect">
            <a:avLst/>
          </a:prstGeom>
          <a:solidFill>
            <a:srgbClr val="A162D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285750" y="4196454"/>
            <a:ext cx="5651545" cy="2444375"/>
          </a:xfrm>
          <a:prstGeom prst="rect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663690" y="471669"/>
            <a:ext cx="8732066" cy="80849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/>
              <a:t>Пригадай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94402" y="1387001"/>
            <a:ext cx="2328858" cy="83099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Назви голосні звуки.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8397979" y="4414330"/>
            <a:ext cx="761747" cy="707886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uk-UA" sz="4000" b="1" dirty="0" smtClean="0">
                <a:solidFill>
                  <a:srgbClr val="FF0000"/>
                </a:solidFill>
              </a:rPr>
              <a:t>[</a:t>
            </a:r>
            <a:r>
              <a:rPr lang="uk-UA" sz="4000" b="1" dirty="0">
                <a:solidFill>
                  <a:srgbClr val="FF0000"/>
                </a:solidFill>
              </a:rPr>
              <a:t>у]</a:t>
            </a:r>
            <a:endParaRPr lang="ru-RU" sz="4000" dirty="0">
              <a:solidFill>
                <a:srgbClr val="FF0000"/>
              </a:solidFill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7252589" y="5030660"/>
            <a:ext cx="1110279" cy="707886"/>
          </a:xfrm>
          <a:prstGeom prst="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sz="4000" b="1" dirty="0" smtClean="0">
                <a:solidFill>
                  <a:srgbClr val="FF0000"/>
                </a:solidFill>
              </a:rPr>
              <a:t> </a:t>
            </a:r>
            <a:r>
              <a:rPr lang="uk-UA" sz="4000" b="1" dirty="0" smtClean="0">
                <a:solidFill>
                  <a:srgbClr val="0070C0"/>
                </a:solidFill>
              </a:rPr>
              <a:t>–</a:t>
            </a:r>
            <a:r>
              <a:rPr lang="uk-UA" sz="4000" b="1" dirty="0" smtClean="0">
                <a:solidFill>
                  <a:srgbClr val="FF0000"/>
                </a:solidFill>
              </a:rPr>
              <a:t> у</a:t>
            </a:r>
            <a:endParaRPr lang="ru-RU" sz="4000" dirty="0">
              <a:solidFill>
                <a:srgbClr val="FF0000"/>
              </a:solidFill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9192614" y="5085593"/>
            <a:ext cx="1131965" cy="707886"/>
          </a:xfrm>
          <a:prstGeom prst="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sz="4000" b="1" dirty="0" smtClean="0">
                <a:solidFill>
                  <a:srgbClr val="FF0000"/>
                </a:solidFill>
              </a:rPr>
              <a:t> </a:t>
            </a:r>
            <a:r>
              <a:rPr lang="uk-UA" sz="4000" b="1" dirty="0" smtClean="0">
                <a:solidFill>
                  <a:srgbClr val="0070C0"/>
                </a:solidFill>
              </a:rPr>
              <a:t>=</a:t>
            </a:r>
            <a:r>
              <a:rPr lang="uk-UA" sz="4000" b="1" dirty="0" smtClean="0">
                <a:solidFill>
                  <a:srgbClr val="FF0000"/>
                </a:solidFill>
              </a:rPr>
              <a:t> ю</a:t>
            </a:r>
            <a:endParaRPr lang="ru-RU" sz="4000" dirty="0">
              <a:solidFill>
                <a:srgbClr val="FF0000"/>
              </a:solidFill>
            </a:endParaRPr>
          </a:p>
        </p:txBody>
      </p:sp>
      <p:pic>
        <p:nvPicPr>
          <p:cNvPr id="1028" name="Picture 4" descr="Історія стрільби з лука, правила та екіпірування для лучного спорту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9228" y="4648417"/>
            <a:ext cx="1002300" cy="1036863"/>
          </a:xfrm>
          <a:prstGeom prst="rect">
            <a:avLst/>
          </a:prstGeom>
          <a:noFill/>
          <a:ln w="381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Прямоугольник 38"/>
          <p:cNvSpPr/>
          <p:nvPr/>
        </p:nvSpPr>
        <p:spPr>
          <a:xfrm>
            <a:off x="2540059" y="4316497"/>
            <a:ext cx="771365" cy="707886"/>
          </a:xfrm>
          <a:prstGeom prst="rect">
            <a:avLst/>
          </a:prstGeom>
          <a:ln w="3810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uk-UA" sz="4000" b="1" dirty="0" smtClean="0">
                <a:solidFill>
                  <a:srgbClr val="FF0000"/>
                </a:solidFill>
              </a:rPr>
              <a:t>[а]</a:t>
            </a:r>
            <a:endParaRPr lang="ru-RU" sz="4000" dirty="0">
              <a:solidFill>
                <a:srgbClr val="FF0000"/>
              </a:solidFill>
            </a:endParaRPr>
          </a:p>
        </p:txBody>
      </p:sp>
      <p:sp>
        <p:nvSpPr>
          <p:cNvPr id="42" name="Прямоугольник 41"/>
          <p:cNvSpPr/>
          <p:nvPr/>
        </p:nvSpPr>
        <p:spPr>
          <a:xfrm>
            <a:off x="1616408" y="5028168"/>
            <a:ext cx="923651" cy="707886"/>
          </a:xfrm>
          <a:prstGeom prst="rect">
            <a:avLst/>
          </a:prstGeom>
          <a:ln w="3810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uk-UA" sz="4000" b="1" dirty="0" smtClean="0">
                <a:solidFill>
                  <a:srgbClr val="FF0000"/>
                </a:solidFill>
              </a:rPr>
              <a:t> </a:t>
            </a:r>
            <a:r>
              <a:rPr lang="uk-UA" sz="4000" b="1" dirty="0" smtClean="0">
                <a:solidFill>
                  <a:srgbClr val="0070C0"/>
                </a:solidFill>
              </a:rPr>
              <a:t>–</a:t>
            </a:r>
            <a:r>
              <a:rPr lang="uk-UA" sz="4000" b="1" dirty="0" smtClean="0">
                <a:solidFill>
                  <a:srgbClr val="FF0000"/>
                </a:solidFill>
              </a:rPr>
              <a:t> а</a:t>
            </a:r>
            <a:endParaRPr lang="ru-RU" sz="4000" dirty="0">
              <a:solidFill>
                <a:srgbClr val="FF0000"/>
              </a:solidFill>
            </a:endParaRPr>
          </a:p>
        </p:txBody>
      </p:sp>
      <p:sp>
        <p:nvSpPr>
          <p:cNvPr id="44" name="Прямоугольник 43"/>
          <p:cNvSpPr/>
          <p:nvPr/>
        </p:nvSpPr>
        <p:spPr>
          <a:xfrm>
            <a:off x="3338403" y="5028168"/>
            <a:ext cx="925253" cy="707886"/>
          </a:xfrm>
          <a:prstGeom prst="rect">
            <a:avLst/>
          </a:prstGeom>
          <a:ln w="3810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uk-UA" sz="4000" b="1" dirty="0" smtClean="0">
                <a:solidFill>
                  <a:srgbClr val="FF0000"/>
                </a:solidFill>
              </a:rPr>
              <a:t> </a:t>
            </a:r>
            <a:r>
              <a:rPr lang="uk-UA" sz="4000" b="1" dirty="0" smtClean="0">
                <a:solidFill>
                  <a:srgbClr val="0070C0"/>
                </a:solidFill>
              </a:rPr>
              <a:t>=</a:t>
            </a:r>
            <a:r>
              <a:rPr lang="uk-UA" sz="4000" b="1" dirty="0" smtClean="0">
                <a:solidFill>
                  <a:srgbClr val="FF0000"/>
                </a:solidFill>
              </a:rPr>
              <a:t> я</a:t>
            </a:r>
            <a:endParaRPr lang="ru-RU" sz="4000" dirty="0">
              <a:solidFill>
                <a:srgbClr val="FF0000"/>
              </a:solidFill>
            </a:endParaRPr>
          </a:p>
        </p:txBody>
      </p:sp>
      <p:sp>
        <p:nvSpPr>
          <p:cNvPr id="45" name="Прямоугольник 44"/>
          <p:cNvSpPr/>
          <p:nvPr/>
        </p:nvSpPr>
        <p:spPr>
          <a:xfrm>
            <a:off x="3415803" y="1391492"/>
            <a:ext cx="2382747" cy="646331"/>
          </a:xfrm>
          <a:prstGeom prst="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sz="3600" b="1" dirty="0" smtClean="0">
                <a:solidFill>
                  <a:srgbClr val="FF0000"/>
                </a:solidFill>
              </a:rPr>
              <a:t> а о у е и і</a:t>
            </a:r>
            <a:endParaRPr lang="ru-RU" sz="3600" dirty="0">
              <a:solidFill>
                <a:srgbClr val="FF0000"/>
              </a:solidFill>
            </a:endParaRPr>
          </a:p>
        </p:txBody>
      </p:sp>
      <p:sp>
        <p:nvSpPr>
          <p:cNvPr id="46" name="Прямоугольник 45"/>
          <p:cNvSpPr/>
          <p:nvPr/>
        </p:nvSpPr>
        <p:spPr>
          <a:xfrm>
            <a:off x="9030336" y="1418180"/>
            <a:ext cx="2091053" cy="1200329"/>
          </a:xfrm>
          <a:prstGeom prst="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sz="3600" b="1" dirty="0" smtClean="0">
                <a:solidFill>
                  <a:srgbClr val="FF0000"/>
                </a:solidFill>
              </a:rPr>
              <a:t> а о у е и </a:t>
            </a:r>
          </a:p>
          <a:p>
            <a:r>
              <a:rPr lang="uk-UA" sz="3600" b="1" dirty="0" smtClean="0">
                <a:solidFill>
                  <a:srgbClr val="FF0000"/>
                </a:solidFill>
              </a:rPr>
              <a:t> я    ю    і</a:t>
            </a:r>
            <a:endParaRPr lang="ru-RU" sz="3600" dirty="0">
              <a:solidFill>
                <a:srgbClr val="FF0000"/>
              </a:solidFill>
            </a:endParaRPr>
          </a:p>
        </p:txBody>
      </p:sp>
      <p:sp>
        <p:nvSpPr>
          <p:cNvPr id="48" name="Прямоугольник 47"/>
          <p:cNvSpPr/>
          <p:nvPr/>
        </p:nvSpPr>
        <p:spPr>
          <a:xfrm>
            <a:off x="6029723" y="1387001"/>
            <a:ext cx="2747958" cy="120032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Назви букви для позначення  голосних звуків.</a:t>
            </a:r>
          </a:p>
        </p:txBody>
      </p:sp>
      <p:sp>
        <p:nvSpPr>
          <p:cNvPr id="50" name="Прямоугольник 49"/>
          <p:cNvSpPr/>
          <p:nvPr/>
        </p:nvSpPr>
        <p:spPr>
          <a:xfrm>
            <a:off x="6029722" y="3319738"/>
            <a:ext cx="5091667" cy="830997"/>
          </a:xfrm>
          <a:prstGeom prst="rect">
            <a:avLst/>
          </a:prstGeom>
          <a:solidFill>
            <a:srgbClr val="A162D0"/>
          </a:solidFill>
          <a:ln w="38100"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Якими буквами і коли на письмі можна </a:t>
            </a:r>
            <a:r>
              <a:rPr lang="uk-UA" sz="2400" b="1" dirty="0">
                <a:solidFill>
                  <a:schemeClr val="bg1"/>
                </a:solidFill>
              </a:rPr>
              <a:t>позначати </a:t>
            </a:r>
            <a:r>
              <a:rPr lang="uk-UA" sz="2400" b="1" dirty="0" smtClean="0">
                <a:solidFill>
                  <a:schemeClr val="bg1"/>
                </a:solidFill>
              </a:rPr>
              <a:t>звук </a:t>
            </a:r>
            <a:r>
              <a:rPr lang="uk-UA" sz="2400" b="1" dirty="0">
                <a:solidFill>
                  <a:schemeClr val="bg1"/>
                </a:solidFill>
              </a:rPr>
              <a:t>[у</a:t>
            </a:r>
            <a:r>
              <a:rPr lang="uk-UA" sz="2400" b="1" dirty="0" smtClean="0">
                <a:solidFill>
                  <a:schemeClr val="bg1"/>
                </a:solidFill>
              </a:rPr>
              <a:t>]?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1" name="Прямоугольник 50"/>
          <p:cNvSpPr/>
          <p:nvPr/>
        </p:nvSpPr>
        <p:spPr>
          <a:xfrm>
            <a:off x="894402" y="2457194"/>
            <a:ext cx="5042893" cy="830997"/>
          </a:xfrm>
          <a:prstGeom prst="rect">
            <a:avLst/>
          </a:prstGeom>
          <a:solidFill>
            <a:srgbClr val="E838BA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Назви букви, що позначають м’якість попередніх приголосних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2" name="Прямоугольник 51"/>
          <p:cNvSpPr/>
          <p:nvPr/>
        </p:nvSpPr>
        <p:spPr>
          <a:xfrm>
            <a:off x="6029723" y="2614595"/>
            <a:ext cx="1819744" cy="646331"/>
          </a:xfrm>
          <a:prstGeom prst="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3600" b="1" dirty="0" smtClean="0">
                <a:solidFill>
                  <a:srgbClr val="FF0000"/>
                </a:solidFill>
              </a:rPr>
              <a:t> ь і ю я</a:t>
            </a:r>
          </a:p>
        </p:txBody>
      </p:sp>
      <p:sp>
        <p:nvSpPr>
          <p:cNvPr id="53" name="Прямоугольник 52"/>
          <p:cNvSpPr/>
          <p:nvPr/>
        </p:nvSpPr>
        <p:spPr>
          <a:xfrm>
            <a:off x="891745" y="3342599"/>
            <a:ext cx="5045550" cy="830997"/>
          </a:xfrm>
          <a:prstGeom prst="rect">
            <a:avLst/>
          </a:prstGeom>
          <a:solidFill>
            <a:schemeClr val="accent4">
              <a:lumMod val="75000"/>
            </a:schemeClr>
          </a:solidFill>
          <a:ln w="38100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Якими буквами і коли на письмі можна </a:t>
            </a:r>
            <a:r>
              <a:rPr lang="uk-UA" sz="2400" b="1" dirty="0">
                <a:solidFill>
                  <a:schemeClr val="bg1"/>
                </a:solidFill>
              </a:rPr>
              <a:t>позначати </a:t>
            </a:r>
            <a:r>
              <a:rPr lang="uk-UA" sz="2400" b="1" dirty="0" smtClean="0">
                <a:solidFill>
                  <a:schemeClr val="bg1"/>
                </a:solidFill>
              </a:rPr>
              <a:t>звук [а]?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4" name="Прямоугольник 53"/>
          <p:cNvSpPr/>
          <p:nvPr/>
        </p:nvSpPr>
        <p:spPr>
          <a:xfrm>
            <a:off x="7079172" y="5793479"/>
            <a:ext cx="1318807" cy="707886"/>
          </a:xfrm>
          <a:prstGeom prst="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4000" b="1" dirty="0" smtClean="0">
                <a:solidFill>
                  <a:srgbClr val="0070C0"/>
                </a:solidFill>
              </a:rPr>
              <a:t>л</a:t>
            </a:r>
            <a:r>
              <a:rPr lang="uk-UA" sz="4000" b="1" dirty="0" smtClean="0">
                <a:solidFill>
                  <a:srgbClr val="FF0000"/>
                </a:solidFill>
              </a:rPr>
              <a:t>у</a:t>
            </a:r>
            <a:r>
              <a:rPr lang="uk-UA" sz="4000" b="1" dirty="0" smtClean="0">
                <a:solidFill>
                  <a:srgbClr val="0070C0"/>
                </a:solidFill>
              </a:rPr>
              <a:t>к</a:t>
            </a:r>
            <a:endParaRPr lang="ru-RU" sz="4000" dirty="0">
              <a:solidFill>
                <a:srgbClr val="0070C0"/>
              </a:solidFill>
            </a:endParaRPr>
          </a:p>
        </p:txBody>
      </p:sp>
      <p:sp>
        <p:nvSpPr>
          <p:cNvPr id="55" name="Прямоугольник 54"/>
          <p:cNvSpPr/>
          <p:nvPr/>
        </p:nvSpPr>
        <p:spPr>
          <a:xfrm>
            <a:off x="9092997" y="5793479"/>
            <a:ext cx="1331197" cy="707886"/>
          </a:xfrm>
          <a:prstGeom prst="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4000" b="1" dirty="0" smtClean="0">
                <a:solidFill>
                  <a:srgbClr val="0070C0"/>
                </a:solidFill>
              </a:rPr>
              <a:t>пл</a:t>
            </a:r>
            <a:r>
              <a:rPr lang="uk-UA" sz="4000" b="1" dirty="0" smtClean="0">
                <a:solidFill>
                  <a:srgbClr val="FF0000"/>
                </a:solidFill>
              </a:rPr>
              <a:t>ю</a:t>
            </a:r>
            <a:r>
              <a:rPr lang="uk-UA" sz="4000" b="1" dirty="0" smtClean="0">
                <a:solidFill>
                  <a:srgbClr val="0070C0"/>
                </a:solidFill>
              </a:rPr>
              <a:t>с</a:t>
            </a:r>
            <a:endParaRPr lang="ru-RU" sz="4000" dirty="0">
              <a:solidFill>
                <a:srgbClr val="0070C0"/>
              </a:solidFill>
            </a:endParaRPr>
          </a:p>
        </p:txBody>
      </p:sp>
      <p:sp>
        <p:nvSpPr>
          <p:cNvPr id="56" name="Прямоугольник 55"/>
          <p:cNvSpPr/>
          <p:nvPr/>
        </p:nvSpPr>
        <p:spPr>
          <a:xfrm>
            <a:off x="1367943" y="5750813"/>
            <a:ext cx="1075936" cy="707886"/>
          </a:xfrm>
          <a:prstGeom prst="rect">
            <a:avLst/>
          </a:prstGeom>
          <a:ln w="3810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uk-UA" sz="4000" b="1" dirty="0" smtClean="0">
                <a:solidFill>
                  <a:srgbClr val="FF0000"/>
                </a:solidFill>
              </a:rPr>
              <a:t> </a:t>
            </a:r>
            <a:r>
              <a:rPr lang="uk-UA" sz="4000" b="1" dirty="0" smtClean="0">
                <a:solidFill>
                  <a:srgbClr val="0070C0"/>
                </a:solidFill>
              </a:rPr>
              <a:t>л</a:t>
            </a:r>
            <a:r>
              <a:rPr lang="uk-UA" sz="4000" b="1" dirty="0" smtClean="0">
                <a:solidFill>
                  <a:srgbClr val="FF0000"/>
                </a:solidFill>
              </a:rPr>
              <a:t>а</a:t>
            </a:r>
            <a:r>
              <a:rPr lang="uk-UA" sz="4000" b="1" dirty="0" smtClean="0">
                <a:solidFill>
                  <a:srgbClr val="0070C0"/>
                </a:solidFill>
              </a:rPr>
              <a:t>к</a:t>
            </a:r>
            <a:endParaRPr lang="ru-RU" sz="4000" dirty="0">
              <a:solidFill>
                <a:srgbClr val="0070C0"/>
              </a:solidFill>
            </a:endParaRPr>
          </a:p>
        </p:txBody>
      </p:sp>
      <p:sp>
        <p:nvSpPr>
          <p:cNvPr id="57" name="Прямоугольник 56"/>
          <p:cNvSpPr/>
          <p:nvPr/>
        </p:nvSpPr>
        <p:spPr>
          <a:xfrm>
            <a:off x="3062686" y="5695790"/>
            <a:ext cx="1476686" cy="707886"/>
          </a:xfrm>
          <a:prstGeom prst="rect">
            <a:avLst/>
          </a:prstGeom>
          <a:ln w="3810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uk-UA" sz="4000" b="1" dirty="0" smtClean="0">
                <a:solidFill>
                  <a:srgbClr val="FF0000"/>
                </a:solidFill>
              </a:rPr>
              <a:t> </a:t>
            </a:r>
            <a:r>
              <a:rPr lang="uk-UA" sz="4000" b="1" dirty="0" smtClean="0">
                <a:solidFill>
                  <a:srgbClr val="0070C0"/>
                </a:solidFill>
              </a:rPr>
              <a:t>пл</a:t>
            </a:r>
            <a:r>
              <a:rPr lang="uk-UA" sz="4000" b="1" dirty="0" smtClean="0">
                <a:solidFill>
                  <a:srgbClr val="FF0000"/>
                </a:solidFill>
              </a:rPr>
              <a:t>я</a:t>
            </a:r>
            <a:r>
              <a:rPr lang="uk-UA" sz="4000" b="1" dirty="0" smtClean="0">
                <a:solidFill>
                  <a:srgbClr val="0070C0"/>
                </a:solidFill>
              </a:rPr>
              <a:t>ж</a:t>
            </a:r>
            <a:endParaRPr lang="ru-RU" sz="4000" dirty="0">
              <a:solidFill>
                <a:srgbClr val="0070C0"/>
              </a:solidFill>
            </a:endParaRPr>
          </a:p>
        </p:txBody>
      </p:sp>
      <p:pic>
        <p:nvPicPr>
          <p:cNvPr id="1034" name="Picture 10" descr="Малюнки пляжу і моря олівцем (34 фото) | #ТЕГ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9372" y="4472294"/>
            <a:ext cx="1234074" cy="1223496"/>
          </a:xfrm>
          <a:prstGeom prst="rect">
            <a:avLst/>
          </a:prstGeom>
          <a:noFill/>
          <a:ln w="38100">
            <a:solidFill>
              <a:schemeClr val="accent4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Лак для нігтів (64 фото)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78" t="2414" r="31556" b="2788"/>
          <a:stretch/>
        </p:blipFill>
        <p:spPr bwMode="auto">
          <a:xfrm>
            <a:off x="639745" y="4428000"/>
            <a:ext cx="504000" cy="1296000"/>
          </a:xfrm>
          <a:prstGeom prst="rect">
            <a:avLst/>
          </a:prstGeom>
          <a:noFill/>
          <a:ln w="38100">
            <a:solidFill>
              <a:schemeClr val="accent4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Крест 10"/>
          <p:cNvSpPr/>
          <p:nvPr/>
        </p:nvSpPr>
        <p:spPr>
          <a:xfrm>
            <a:off x="10570932" y="4670440"/>
            <a:ext cx="922160" cy="908186"/>
          </a:xfrm>
          <a:prstGeom prst="plus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0202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 animBg="1"/>
      <p:bldP spid="10" grpId="0" animBg="1"/>
      <p:bldP spid="8" grpId="0" animBg="1"/>
      <p:bldP spid="33" grpId="0" animBg="1"/>
      <p:bldP spid="38" grpId="0" animBg="1"/>
      <p:bldP spid="39" grpId="0" animBg="1"/>
      <p:bldP spid="42" grpId="0" animBg="1"/>
      <p:bldP spid="44" grpId="0" animBg="1"/>
      <p:bldP spid="45" grpId="0" animBg="1"/>
      <p:bldP spid="46" grpId="0" animBg="1"/>
      <p:bldP spid="48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83851" y="2100543"/>
            <a:ext cx="2222240" cy="141577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4000" b="1" dirty="0" err="1" smtClean="0">
                <a:cs typeface="Times New Roman" pitchFamily="18" charset="0"/>
              </a:rPr>
              <a:t>яб</a:t>
            </a:r>
            <a:r>
              <a:rPr lang="uk-UA" sz="4000" b="1" dirty="0" smtClean="0">
                <a:cs typeface="Times New Roman" pitchFamily="18" charset="0"/>
              </a:rPr>
              <a:t>   </a:t>
            </a:r>
            <a:r>
              <a:rPr lang="uk-UA" sz="4000" b="1" dirty="0" err="1" smtClean="0">
                <a:cs typeface="Times New Roman" pitchFamily="18" charset="0"/>
              </a:rPr>
              <a:t>ял</a:t>
            </a:r>
            <a:r>
              <a:rPr lang="uk-UA" sz="4000" b="1" dirty="0">
                <a:cs typeface="Times New Roman" pitchFamily="18" charset="0"/>
              </a:rPr>
              <a:t> </a:t>
            </a:r>
            <a:endParaRPr lang="uk-UA" sz="4000" b="1" dirty="0" smtClean="0">
              <a:cs typeface="Times New Roman" pitchFamily="18" charset="0"/>
            </a:endParaRPr>
          </a:p>
          <a:p>
            <a:pPr algn="ctr"/>
            <a:r>
              <a:rPr lang="uk-UA" sz="4000" b="1" dirty="0" err="1" smtClean="0">
                <a:cs typeface="Times New Roman" pitchFamily="18" charset="0"/>
              </a:rPr>
              <a:t>юн</a:t>
            </a:r>
            <a:r>
              <a:rPr lang="uk-UA" sz="4000" b="1" dirty="0" smtClean="0">
                <a:cs typeface="Times New Roman" pitchFamily="18" charset="0"/>
              </a:rPr>
              <a:t>  </a:t>
            </a:r>
            <a:r>
              <a:rPr lang="uk-UA" sz="4000" b="1" dirty="0" err="1" smtClean="0">
                <a:cs typeface="Times New Roman" pitchFamily="18" charset="0"/>
              </a:rPr>
              <a:t>юр</a:t>
            </a:r>
            <a:endParaRPr lang="ru-RU" sz="4000" b="1" dirty="0">
              <a:cs typeface="Times New Roman" pitchFamily="18" charset="0"/>
            </a:endParaRPr>
          </a:p>
          <a:p>
            <a:pPr algn="ctr"/>
            <a:endParaRPr lang="ru-RU" sz="500" b="1" dirty="0"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01364" y="571664"/>
            <a:ext cx="9840015" cy="132343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Прочитай </a:t>
            </a:r>
            <a:r>
              <a:rPr lang="uk-UA" sz="4000" b="1" dirty="0" smtClean="0">
                <a:solidFill>
                  <a:schemeClr val="bg1"/>
                </a:solidFill>
              </a:rPr>
              <a:t>буквосполучення. </a:t>
            </a:r>
            <a:r>
              <a:rPr lang="uk-UA" sz="4000" b="1" dirty="0" smtClean="0">
                <a:solidFill>
                  <a:schemeClr val="bg1"/>
                </a:solidFill>
              </a:rPr>
              <a:t>Назви </a:t>
            </a:r>
            <a:r>
              <a:rPr lang="uk-UA" sz="4000" b="1" dirty="0">
                <a:solidFill>
                  <a:schemeClr val="bg1"/>
                </a:solidFill>
              </a:rPr>
              <a:t>слова, </a:t>
            </a:r>
            <a:endParaRPr lang="uk-UA" sz="4000" b="1" dirty="0" smtClean="0">
              <a:solidFill>
                <a:schemeClr val="bg1"/>
              </a:solidFill>
            </a:endParaRPr>
          </a:p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у </a:t>
            </a:r>
            <a:r>
              <a:rPr lang="uk-UA" sz="4000" b="1" dirty="0">
                <a:solidFill>
                  <a:schemeClr val="bg1"/>
                </a:solidFill>
              </a:rPr>
              <a:t>яких є такі звукосполучення. 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80325" y="3895290"/>
            <a:ext cx="3834526" cy="132343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яблуко</a:t>
            </a:r>
            <a:r>
              <a:rPr lang="uk-UA" sz="4000" b="1" dirty="0">
                <a:solidFill>
                  <a:schemeClr val="bg1"/>
                </a:solidFill>
              </a:rPr>
              <a:t>, </a:t>
            </a:r>
            <a:r>
              <a:rPr lang="uk-UA" sz="4000" b="1" dirty="0" smtClean="0">
                <a:solidFill>
                  <a:schemeClr val="bg1"/>
                </a:solidFill>
              </a:rPr>
              <a:t>ялинка</a:t>
            </a:r>
            <a:r>
              <a:rPr lang="uk-UA" sz="4000" b="1" dirty="0">
                <a:solidFill>
                  <a:schemeClr val="bg1"/>
                </a:solidFill>
              </a:rPr>
              <a:t>, юнга, </a:t>
            </a:r>
            <a:r>
              <a:rPr lang="uk-UA" sz="4000" b="1" dirty="0" smtClean="0">
                <a:solidFill>
                  <a:schemeClr val="bg1"/>
                </a:solidFill>
              </a:rPr>
              <a:t>юрба</a:t>
            </a:r>
            <a:r>
              <a:rPr lang="uk-UA" sz="4000" dirty="0">
                <a:solidFill>
                  <a:schemeClr val="bg1"/>
                </a:solidFill>
              </a:rPr>
              <a:t>.</a:t>
            </a:r>
            <a:endParaRPr lang="ru-RU" sz="4000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121371" y="2095660"/>
            <a:ext cx="3193687" cy="143116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4000" b="1" dirty="0">
                <a:cs typeface="Times New Roman" pitchFamily="18" charset="0"/>
              </a:rPr>
              <a:t>ня </a:t>
            </a:r>
            <a:r>
              <a:rPr lang="uk-UA" sz="4000" b="1" dirty="0" smtClean="0">
                <a:cs typeface="Times New Roman" pitchFamily="18" charset="0"/>
              </a:rPr>
              <a:t> ля  </a:t>
            </a:r>
            <a:r>
              <a:rPr lang="uk-UA" sz="4000" b="1" dirty="0" err="1" smtClean="0">
                <a:cs typeface="Times New Roman" pitchFamily="18" charset="0"/>
              </a:rPr>
              <a:t>ря</a:t>
            </a:r>
            <a:r>
              <a:rPr lang="uk-UA" sz="4000" b="1" dirty="0" smtClean="0">
                <a:cs typeface="Times New Roman" pitchFamily="18" charset="0"/>
              </a:rPr>
              <a:t> </a:t>
            </a:r>
          </a:p>
          <a:p>
            <a:pPr algn="ctr"/>
            <a:r>
              <a:rPr lang="uk-UA" sz="4000" b="1" dirty="0" smtClean="0">
                <a:cs typeface="Times New Roman" pitchFamily="18" charset="0"/>
              </a:rPr>
              <a:t>тю  </a:t>
            </a:r>
            <a:r>
              <a:rPr lang="uk-UA" sz="4000" b="1" dirty="0" err="1" smtClean="0">
                <a:cs typeface="Times New Roman" pitchFamily="18" charset="0"/>
              </a:rPr>
              <a:t>лю</a:t>
            </a:r>
            <a:r>
              <a:rPr lang="uk-UA" sz="4000" b="1" dirty="0" smtClean="0">
                <a:cs typeface="Times New Roman" pitchFamily="18" charset="0"/>
              </a:rPr>
              <a:t>  </a:t>
            </a:r>
            <a:r>
              <a:rPr lang="uk-UA" sz="4000" b="1" dirty="0" err="1" smtClean="0">
                <a:cs typeface="Times New Roman" pitchFamily="18" charset="0"/>
              </a:rPr>
              <a:t>рю</a:t>
            </a:r>
            <a:endParaRPr lang="ru-RU" sz="4000" b="1" dirty="0">
              <a:cs typeface="Times New Roman" pitchFamily="18" charset="0"/>
            </a:endParaRPr>
          </a:p>
          <a:p>
            <a:pPr algn="ctr"/>
            <a:endParaRPr lang="ru-RU" sz="600" dirty="0"/>
          </a:p>
        </p:txBody>
      </p:sp>
      <p:sp>
        <p:nvSpPr>
          <p:cNvPr id="7" name="TextBox 6"/>
          <p:cNvSpPr txBox="1"/>
          <p:nvPr/>
        </p:nvSpPr>
        <p:spPr>
          <a:xfrm>
            <a:off x="5252324" y="3947659"/>
            <a:ext cx="5365118" cy="132343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uk-UA" sz="4000" b="1" dirty="0" smtClean="0">
                <a:solidFill>
                  <a:schemeClr val="bg1"/>
                </a:solidFill>
                <a:cs typeface="Times New Roman" pitchFamily="18" charset="0"/>
              </a:rPr>
              <a:t>піс</a:t>
            </a:r>
            <a:r>
              <a:rPr lang="uk-UA" sz="4000" b="1" dirty="0" smtClean="0">
                <a:solidFill>
                  <a:srgbClr val="FF0000"/>
                </a:solidFill>
                <a:cs typeface="Times New Roman" pitchFamily="18" charset="0"/>
              </a:rPr>
              <a:t>ня</a:t>
            </a:r>
            <a:r>
              <a:rPr lang="uk-UA" sz="4000" b="1" dirty="0">
                <a:solidFill>
                  <a:schemeClr val="bg1"/>
                </a:solidFill>
                <a:cs typeface="Times New Roman" pitchFamily="18" charset="0"/>
              </a:rPr>
              <a:t>, </a:t>
            </a:r>
            <a:r>
              <a:rPr lang="uk-UA" sz="4000" b="1" dirty="0">
                <a:solidFill>
                  <a:srgbClr val="FF0000"/>
                </a:solidFill>
                <a:cs typeface="Times New Roman" pitchFamily="18" charset="0"/>
              </a:rPr>
              <a:t>ля</a:t>
            </a:r>
            <a:r>
              <a:rPr lang="uk-UA" sz="4000" b="1" dirty="0">
                <a:solidFill>
                  <a:schemeClr val="bg1"/>
                </a:solidFill>
                <a:cs typeface="Times New Roman" pitchFamily="18" charset="0"/>
              </a:rPr>
              <a:t>лька</a:t>
            </a:r>
            <a:r>
              <a:rPr lang="uk-UA" sz="4000" b="1" dirty="0" smtClean="0">
                <a:solidFill>
                  <a:schemeClr val="bg1"/>
                </a:solidFill>
                <a:cs typeface="Times New Roman" pitchFamily="18" charset="0"/>
              </a:rPr>
              <a:t>,</a:t>
            </a:r>
            <a:r>
              <a:rPr lang="uk-UA" sz="4000" b="1" dirty="0">
                <a:solidFill>
                  <a:schemeClr val="bg1"/>
                </a:solidFill>
                <a:cs typeface="Times New Roman" pitchFamily="18" charset="0"/>
              </a:rPr>
              <a:t> зві</a:t>
            </a:r>
            <a:r>
              <a:rPr lang="uk-UA" sz="4000" b="1" dirty="0">
                <a:solidFill>
                  <a:srgbClr val="FF0000"/>
                </a:solidFill>
                <a:cs typeface="Times New Roman" pitchFamily="18" charset="0"/>
              </a:rPr>
              <a:t>ря</a:t>
            </a:r>
            <a:r>
              <a:rPr lang="uk-UA" sz="4000" b="1" dirty="0">
                <a:solidFill>
                  <a:schemeClr val="bg1"/>
                </a:solidFill>
                <a:cs typeface="Times New Roman" pitchFamily="18" charset="0"/>
              </a:rPr>
              <a:t>та,</a:t>
            </a:r>
            <a:r>
              <a:rPr lang="uk-UA" sz="4000" b="1" dirty="0" smtClean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uk-UA" sz="4000" b="1" dirty="0">
                <a:solidFill>
                  <a:srgbClr val="FF0000"/>
                </a:solidFill>
                <a:cs typeface="Times New Roman" pitchFamily="18" charset="0"/>
              </a:rPr>
              <a:t>тю</a:t>
            </a:r>
            <a:r>
              <a:rPr lang="uk-UA" sz="4000" b="1" dirty="0">
                <a:solidFill>
                  <a:schemeClr val="bg1"/>
                </a:solidFill>
                <a:cs typeface="Times New Roman" pitchFamily="18" charset="0"/>
              </a:rPr>
              <a:t>льпан, </a:t>
            </a:r>
            <a:r>
              <a:rPr lang="uk-UA" sz="4000" b="1" dirty="0" smtClean="0">
                <a:solidFill>
                  <a:schemeClr val="bg1"/>
                </a:solidFill>
                <a:cs typeface="Times New Roman" pitchFamily="18" charset="0"/>
              </a:rPr>
              <a:t>к</a:t>
            </a:r>
            <a:r>
              <a:rPr lang="uk-UA" sz="4000" b="1" dirty="0" smtClean="0">
                <a:solidFill>
                  <a:srgbClr val="FF0000"/>
                </a:solidFill>
                <a:cs typeface="Times New Roman" pitchFamily="18" charset="0"/>
              </a:rPr>
              <a:t>лю</a:t>
            </a:r>
            <a:r>
              <a:rPr lang="uk-UA" sz="4000" b="1" dirty="0" smtClean="0">
                <a:solidFill>
                  <a:schemeClr val="bg1"/>
                </a:solidFill>
                <a:cs typeface="Times New Roman" pitchFamily="18" charset="0"/>
              </a:rPr>
              <a:t>ч, </a:t>
            </a:r>
            <a:r>
              <a:rPr lang="uk-UA" sz="4000" b="1" dirty="0" smtClean="0">
                <a:solidFill>
                  <a:srgbClr val="FF0000"/>
                </a:solidFill>
                <a:cs typeface="Times New Roman" pitchFamily="18" charset="0"/>
              </a:rPr>
              <a:t>рю</a:t>
            </a:r>
            <a:r>
              <a:rPr lang="uk-UA" sz="4000" b="1" dirty="0" smtClean="0">
                <a:solidFill>
                  <a:schemeClr val="bg1"/>
                </a:solidFill>
                <a:cs typeface="Times New Roman" pitchFamily="18" charset="0"/>
              </a:rPr>
              <a:t>кзак</a:t>
            </a:r>
            <a:endParaRPr lang="ru-RU" sz="4000" b="1" dirty="0">
              <a:solidFill>
                <a:schemeClr val="bg1"/>
              </a:solidFill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0434476" y="2082103"/>
            <a:ext cx="771365" cy="707886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uk-UA" sz="4000" b="1" dirty="0" smtClean="0">
                <a:solidFill>
                  <a:srgbClr val="FF0000"/>
                </a:solidFill>
              </a:rPr>
              <a:t>[а]</a:t>
            </a:r>
            <a:endParaRPr lang="ru-RU" sz="4000" dirty="0">
              <a:solidFill>
                <a:srgbClr val="FF000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174575" y="2008351"/>
            <a:ext cx="677249" cy="707886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4000" b="1" dirty="0" smtClean="0">
                <a:solidFill>
                  <a:srgbClr val="FF0000"/>
                </a:solidFill>
              </a:rPr>
              <a:t>Я </a:t>
            </a:r>
            <a:endParaRPr lang="ru-RU" sz="4000" dirty="0">
              <a:solidFill>
                <a:srgbClr val="FF0000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055034" y="2025583"/>
            <a:ext cx="1305165" cy="707886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uk-UA" sz="4000" b="1" dirty="0" smtClean="0">
                <a:solidFill>
                  <a:srgbClr val="FF0000"/>
                </a:solidFill>
              </a:rPr>
              <a:t>[ </a:t>
            </a:r>
            <a:r>
              <a:rPr lang="uk-UA" sz="4000" b="1" dirty="0" err="1" smtClean="0">
                <a:solidFill>
                  <a:srgbClr val="FF0000"/>
                </a:solidFill>
              </a:rPr>
              <a:t>й’а</a:t>
            </a:r>
            <a:r>
              <a:rPr lang="uk-UA" sz="4000" b="1" dirty="0" smtClean="0">
                <a:solidFill>
                  <a:srgbClr val="FF0000"/>
                </a:solidFill>
              </a:rPr>
              <a:t>]</a:t>
            </a:r>
            <a:endParaRPr lang="ru-RU" sz="4000" dirty="0">
              <a:solidFill>
                <a:srgbClr val="FF0000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0469794" y="2832815"/>
            <a:ext cx="771365" cy="707886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uk-UA" sz="4000" b="1" dirty="0" smtClean="0">
                <a:solidFill>
                  <a:srgbClr val="FF0000"/>
                </a:solidFill>
              </a:rPr>
              <a:t>[у]</a:t>
            </a:r>
            <a:endParaRPr lang="ru-RU" sz="4000" dirty="0">
              <a:solidFill>
                <a:srgbClr val="FF0000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9450887" y="2856433"/>
            <a:ext cx="677249" cy="707886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4000" b="1" dirty="0" smtClean="0">
                <a:solidFill>
                  <a:srgbClr val="FF0000"/>
                </a:solidFill>
              </a:rPr>
              <a:t>ю</a:t>
            </a:r>
            <a:endParaRPr lang="ru-RU" sz="4000" dirty="0">
              <a:solidFill>
                <a:srgbClr val="FF0000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112741" y="2810713"/>
            <a:ext cx="1189749" cy="707886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uk-UA" sz="4000" b="1" dirty="0" smtClean="0">
                <a:solidFill>
                  <a:srgbClr val="FF0000"/>
                </a:solidFill>
              </a:rPr>
              <a:t>[</a:t>
            </a:r>
            <a:r>
              <a:rPr lang="uk-UA" sz="4000" b="1" dirty="0" err="1" smtClean="0">
                <a:solidFill>
                  <a:srgbClr val="FF0000"/>
                </a:solidFill>
              </a:rPr>
              <a:t>й’у</a:t>
            </a:r>
            <a:r>
              <a:rPr lang="uk-UA" sz="4000" b="1" dirty="0" smtClean="0">
                <a:solidFill>
                  <a:srgbClr val="FF0000"/>
                </a:solidFill>
              </a:rPr>
              <a:t>]</a:t>
            </a:r>
            <a:endParaRPr lang="ru-RU" sz="4000" dirty="0">
              <a:solidFill>
                <a:srgbClr val="FF0000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3174574" y="2796241"/>
            <a:ext cx="677249" cy="707886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4000" b="1" dirty="0" smtClean="0">
                <a:solidFill>
                  <a:srgbClr val="FF0000"/>
                </a:solidFill>
              </a:rPr>
              <a:t>ю </a:t>
            </a:r>
            <a:endParaRPr lang="ru-RU" sz="4000" dirty="0">
              <a:solidFill>
                <a:srgbClr val="FF0000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9450886" y="2085154"/>
            <a:ext cx="677249" cy="707886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4000" b="1" dirty="0" smtClean="0">
                <a:solidFill>
                  <a:srgbClr val="FF0000"/>
                </a:solidFill>
              </a:rPr>
              <a:t>я</a:t>
            </a:r>
            <a:endParaRPr lang="ru-RU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3813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8" grpId="0" animBg="1"/>
      <p:bldP spid="9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1817109" y="582906"/>
            <a:ext cx="8756193" cy="811554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/>
              <a:t>Повідомлення теми </a:t>
            </a:r>
            <a:r>
              <a:rPr lang="uk-UA" sz="4000" b="1" dirty="0" smtClean="0"/>
              <a:t>уроку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0" name="Picture 2" descr="D:\Картинки до тестів\!!!!Эсмира_512х512\_free_2024-01-13-17-28-32_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46232"/>
            <a:ext cx="3851184" cy="3851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D:\КАРТИНКИ КОЛЕКЦІЯ\КАЗКОВІ ПЕРСОНАЖІ\ГЕРОЇ НАШИХ МУЛЬТ\mult26.jpg"/>
          <p:cNvPicPr>
            <a:picLocks noChangeAspect="1" noChangeArrowheads="1"/>
          </p:cNvPicPr>
          <p:nvPr/>
        </p:nvPicPr>
        <p:blipFill rotWithShape="1">
          <a:blip r:embed="rId3" cstate="print"/>
          <a:srcRect t="4155" b="10120"/>
          <a:stretch/>
        </p:blipFill>
        <p:spPr bwMode="auto">
          <a:xfrm>
            <a:off x="9031206" y="1895222"/>
            <a:ext cx="2719303" cy="2951097"/>
          </a:xfrm>
          <a:prstGeom prst="roundRect">
            <a:avLst/>
          </a:prstGeom>
          <a:ln w="38100">
            <a:solidFill>
              <a:schemeClr val="accent2">
                <a:lumMod val="7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4352483" y="3696929"/>
            <a:ext cx="4452853" cy="105560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b="1" dirty="0" err="1" smtClean="0">
                <a:solidFill>
                  <a:schemeClr val="bg1"/>
                </a:solidFill>
              </a:rPr>
              <a:t>Єнотик</a:t>
            </a:r>
            <a:r>
              <a:rPr lang="ru-RU" sz="2800" b="1" dirty="0" smtClean="0">
                <a:solidFill>
                  <a:schemeClr val="bg1"/>
                </a:solidFill>
              </a:rPr>
              <a:t> з </a:t>
            </a:r>
            <a:r>
              <a:rPr lang="ru-RU" sz="2800" b="1" dirty="0" err="1" smtClean="0">
                <a:solidFill>
                  <a:schemeClr val="bg1"/>
                </a:solidFill>
              </a:rPr>
              <a:t>кошиком</a:t>
            </a:r>
            <a:r>
              <a:rPr lang="ru-RU" sz="2800" b="1" dirty="0" smtClean="0">
                <a:solidFill>
                  <a:schemeClr val="bg1"/>
                </a:solidFill>
              </a:rPr>
              <a:t> </a:t>
            </a:r>
            <a:r>
              <a:rPr lang="ru-RU" sz="2800" b="1" dirty="0" err="1" smtClean="0">
                <a:solidFill>
                  <a:schemeClr val="bg1"/>
                </a:solidFill>
              </a:rPr>
              <a:t>блукає</a:t>
            </a:r>
            <a:r>
              <a:rPr lang="ru-RU" sz="2800" b="1" dirty="0" smtClean="0">
                <a:solidFill>
                  <a:schemeClr val="bg1"/>
                </a:solidFill>
              </a:rPr>
              <a:t>, </a:t>
            </a:r>
            <a:r>
              <a:rPr lang="ru-RU" sz="2800" b="1" dirty="0" err="1" smtClean="0">
                <a:solidFill>
                  <a:schemeClr val="bg1"/>
                </a:solidFill>
              </a:rPr>
              <a:t>квіти</a:t>
            </a:r>
            <a:r>
              <a:rPr lang="ru-RU" sz="2800" b="1" dirty="0" smtClean="0">
                <a:solidFill>
                  <a:schemeClr val="bg1"/>
                </a:solidFill>
              </a:rPr>
              <a:t>, </a:t>
            </a:r>
            <a:r>
              <a:rPr lang="ru-RU" sz="2800" b="1" dirty="0" err="1" smtClean="0">
                <a:solidFill>
                  <a:schemeClr val="bg1"/>
                </a:solidFill>
              </a:rPr>
              <a:t>жолуді</a:t>
            </a:r>
            <a:r>
              <a:rPr lang="ru-RU" sz="2800" b="1" dirty="0" smtClean="0">
                <a:solidFill>
                  <a:schemeClr val="bg1"/>
                </a:solidFill>
              </a:rPr>
              <a:t> </a:t>
            </a:r>
            <a:r>
              <a:rPr lang="ru-RU" sz="2800" b="1" dirty="0" err="1" smtClean="0">
                <a:solidFill>
                  <a:schemeClr val="bg1"/>
                </a:solidFill>
              </a:rPr>
              <a:t>збирає</a:t>
            </a:r>
            <a:r>
              <a:rPr lang="ru-RU" sz="2800" b="1" dirty="0" smtClean="0">
                <a:solidFill>
                  <a:schemeClr val="bg1"/>
                </a:solidFill>
              </a:rPr>
              <a:t>.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449861" y="1805344"/>
            <a:ext cx="4258096" cy="1804749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93663" indent="-93663">
              <a:buFontTx/>
              <a:buChar char="-"/>
            </a:pPr>
            <a:r>
              <a:rPr lang="uk-UA" sz="2000" b="1" dirty="0" smtClean="0">
                <a:solidFill>
                  <a:schemeClr val="accent2">
                    <a:lumMod val="75000"/>
                  </a:schemeClr>
                </a:solidFill>
              </a:rPr>
              <a:t>Як звати казкового персонажа, який боявся того, хто сидить у ставку?</a:t>
            </a:r>
          </a:p>
          <a:p>
            <a:pPr marL="93663" indent="-93663">
              <a:buFontTx/>
              <a:buChar char="-"/>
            </a:pPr>
            <a:r>
              <a:rPr lang="uk-UA" sz="2000" b="1" dirty="0" smtClean="0">
                <a:solidFill>
                  <a:schemeClr val="accent2">
                    <a:lumMod val="75000"/>
                  </a:schemeClr>
                </a:solidFill>
              </a:rPr>
              <a:t>Послухай вірш?</a:t>
            </a: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uk-UA" sz="2000" b="1" dirty="0" smtClean="0">
                <a:solidFill>
                  <a:schemeClr val="accent2">
                    <a:lumMod val="75000"/>
                  </a:schemeClr>
                </a:solidFill>
              </a:rPr>
              <a:t>Який останній склад в словах </a:t>
            </a:r>
            <a:r>
              <a:rPr lang="uk-UA" sz="2000" b="1" i="1" dirty="0" smtClean="0">
                <a:solidFill>
                  <a:schemeClr val="accent2">
                    <a:lumMod val="75000"/>
                  </a:schemeClr>
                </a:solidFill>
              </a:rPr>
              <a:t>блукає, збирає</a:t>
            </a:r>
            <a:r>
              <a:rPr lang="uk-UA" sz="2000" b="1" dirty="0" smtClean="0">
                <a:solidFill>
                  <a:schemeClr val="accent2">
                    <a:lumMod val="75000"/>
                  </a:schemeClr>
                </a:solidFill>
              </a:rPr>
              <a:t>? </a:t>
            </a:r>
            <a:endParaRPr lang="ru-RU" sz="2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011013" y="5247996"/>
            <a:ext cx="2044219" cy="523220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2800" b="1" dirty="0" err="1" smtClean="0">
                <a:solidFill>
                  <a:schemeClr val="accent2">
                    <a:lumMod val="75000"/>
                  </a:schemeClr>
                </a:solidFill>
              </a:rPr>
              <a:t>блу</a:t>
            </a:r>
            <a:r>
              <a:rPr lang="uk-UA" sz="2800" b="1" dirty="0" smtClean="0">
                <a:solidFill>
                  <a:schemeClr val="accent2">
                    <a:lumMod val="75000"/>
                  </a:schemeClr>
                </a:solidFill>
              </a:rPr>
              <a:t> - ка - є</a:t>
            </a:r>
            <a:endParaRPr lang="ru-RU" sz="28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7507678" y="5203860"/>
            <a:ext cx="1824538" cy="523220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uk-UA" sz="2800" b="1" dirty="0" err="1" smtClean="0">
                <a:solidFill>
                  <a:schemeClr val="accent2">
                    <a:lumMod val="75000"/>
                  </a:schemeClr>
                </a:solidFill>
              </a:rPr>
              <a:t>зби</a:t>
            </a:r>
            <a:r>
              <a:rPr lang="uk-UA" sz="2800" b="1" dirty="0" smtClean="0">
                <a:solidFill>
                  <a:schemeClr val="accent2">
                    <a:lumMod val="75000"/>
                  </a:schemeClr>
                </a:solidFill>
              </a:rPr>
              <a:t> - ра - є</a:t>
            </a:r>
            <a:endParaRPr lang="ru-RU" sz="28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949190" y="5788203"/>
            <a:ext cx="2281876" cy="523220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sz="2800" b="1" dirty="0" smtClean="0">
                <a:solidFill>
                  <a:schemeClr val="accent2">
                    <a:lumMod val="75000"/>
                  </a:schemeClr>
                </a:solidFill>
              </a:rPr>
              <a:t> – – о  – о  = о</a:t>
            </a:r>
            <a:endParaRPr lang="ru-RU" sz="28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cxnSp>
        <p:nvCxnSpPr>
          <p:cNvPr id="17" name="Прямая соединительная линия 16"/>
          <p:cNvCxnSpPr/>
          <p:nvPr/>
        </p:nvCxnSpPr>
        <p:spPr>
          <a:xfrm>
            <a:off x="5927714" y="5788203"/>
            <a:ext cx="0" cy="523220"/>
          </a:xfrm>
          <a:prstGeom prst="line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>
            <a:off x="6522438" y="5788203"/>
            <a:ext cx="0" cy="523220"/>
          </a:xfrm>
          <a:prstGeom prst="line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Прямоугольник 18"/>
          <p:cNvSpPr/>
          <p:nvPr/>
        </p:nvSpPr>
        <p:spPr>
          <a:xfrm>
            <a:off x="7383466" y="5771216"/>
            <a:ext cx="2309174" cy="523220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sz="2800" b="1" dirty="0" smtClean="0">
                <a:solidFill>
                  <a:schemeClr val="accent2">
                    <a:lumMod val="75000"/>
                  </a:schemeClr>
                </a:solidFill>
              </a:rPr>
              <a:t> – – о  – о  = о</a:t>
            </a:r>
            <a:endParaRPr lang="ru-RU" sz="28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cxnSp>
        <p:nvCxnSpPr>
          <p:cNvPr id="20" name="Прямая соединительная линия 19"/>
          <p:cNvCxnSpPr/>
          <p:nvPr/>
        </p:nvCxnSpPr>
        <p:spPr>
          <a:xfrm>
            <a:off x="8315390" y="5771216"/>
            <a:ext cx="0" cy="523220"/>
          </a:xfrm>
          <a:prstGeom prst="line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>
            <a:off x="8944404" y="5771216"/>
            <a:ext cx="0" cy="523220"/>
          </a:xfrm>
          <a:prstGeom prst="line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4202073" y="1638312"/>
            <a:ext cx="4668885" cy="337113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Сьогодні на уроці читання ми познайомимось з </a:t>
            </a:r>
            <a:r>
              <a:rPr lang="uk-UA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малою </a:t>
            </a:r>
            <a:r>
              <a:rPr lang="uk-UA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друкованою буквою </a:t>
            </a:r>
            <a:r>
              <a:rPr lang="uk-UA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«є», яка може позначати два звуки</a:t>
            </a:r>
            <a:r>
              <a:rPr lang="uk-UA" sz="2400" dirty="0" smtClean="0"/>
              <a:t>.</a:t>
            </a:r>
            <a:r>
              <a:rPr lang="uk-UA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uk-UA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uk-UA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Будемо </a:t>
            </a:r>
            <a:r>
              <a:rPr lang="uk-UA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удосконалювати вміння читати </a:t>
            </a:r>
            <a:r>
              <a:rPr lang="uk-UA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слова та речення</a:t>
            </a:r>
            <a:r>
              <a:rPr lang="uk-UA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працювати з </a:t>
            </a:r>
            <a:r>
              <a:rPr lang="uk-UA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прочитаним твором. </a:t>
            </a:r>
          </a:p>
        </p:txBody>
      </p:sp>
    </p:spTree>
    <p:extLst>
      <p:ext uri="{BB962C8B-B14F-4D97-AF65-F5344CB8AC3E}">
        <p14:creationId xmlns:p14="http://schemas.microsoft.com/office/powerpoint/2010/main" val="2177550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9" grpId="0" animBg="1"/>
      <p:bldP spid="6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52327</TotalTime>
  <Words>1108</Words>
  <Application>Microsoft Office PowerPoint</Application>
  <PresentationFormat>Произвольный</PresentationFormat>
  <Paragraphs>250</Paragraphs>
  <Slides>23</Slides>
  <Notes>6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Vasyl Tsupa</dc:creator>
  <cp:lastModifiedBy>Esmiralda Ivanova</cp:lastModifiedBy>
  <cp:revision>3290</cp:revision>
  <dcterms:created xsi:type="dcterms:W3CDTF">2018-01-05T16:38:53Z</dcterms:created>
  <dcterms:modified xsi:type="dcterms:W3CDTF">2024-02-22T08:34:28Z</dcterms:modified>
</cp:coreProperties>
</file>