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1000" r:id="rId3"/>
    <p:sldId id="1014" r:id="rId4"/>
    <p:sldId id="1001" r:id="rId5"/>
    <p:sldId id="1015" r:id="rId6"/>
    <p:sldId id="1020" r:id="rId7"/>
    <p:sldId id="808" r:id="rId8"/>
    <p:sldId id="1004" r:id="rId9"/>
    <p:sldId id="1002" r:id="rId10"/>
    <p:sldId id="1003" r:id="rId11"/>
    <p:sldId id="1019" r:id="rId12"/>
    <p:sldId id="1012" r:id="rId13"/>
    <p:sldId id="1016" r:id="rId14"/>
    <p:sldId id="1013" r:id="rId15"/>
    <p:sldId id="352" r:id="rId16"/>
    <p:sldId id="1017" r:id="rId17"/>
    <p:sldId id="101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0BD1"/>
    <a:srgbClr val="CC00CC"/>
    <a:srgbClr val="295FFF"/>
    <a:srgbClr val="78B64E"/>
    <a:srgbClr val="FF66FF"/>
    <a:srgbClr val="F5F6F9"/>
    <a:srgbClr val="F7F8FB"/>
    <a:srgbClr val="FCFCFE"/>
    <a:srgbClr val="FF5050"/>
    <a:srgbClr val="F0F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1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3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0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0figh83c23" TargetMode="External"/><Relationship Id="rId5" Type="http://schemas.microsoft.com/office/2007/relationships/hdphoto" Target="../media/hdphoto4.wdp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41270" y="4074856"/>
            <a:ext cx="9413966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Написання </a:t>
            </a:r>
            <a:r>
              <a:rPr lang="ru-RU" sz="4000" b="1" dirty="0" err="1">
                <a:solidFill>
                  <a:schemeClr val="bg1"/>
                </a:solidFill>
              </a:rPr>
              <a:t>малої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букви</a:t>
            </a:r>
            <a:r>
              <a:rPr lang="ru-RU" sz="4000" b="1" dirty="0">
                <a:solidFill>
                  <a:schemeClr val="bg1"/>
                </a:solidFill>
              </a:rPr>
              <a:t> є, </a:t>
            </a:r>
            <a:r>
              <a:rPr lang="ru-RU" sz="4000" b="1" dirty="0" err="1">
                <a:solidFill>
                  <a:schemeClr val="bg1"/>
                </a:solidFill>
              </a:rPr>
              <a:t>складів</a:t>
            </a:r>
            <a:r>
              <a:rPr lang="ru-RU" sz="4000" b="1" dirty="0">
                <a:solidFill>
                  <a:schemeClr val="bg1"/>
                </a:solidFill>
              </a:rPr>
              <a:t>, </a:t>
            </a:r>
            <a:r>
              <a:rPr lang="ru-RU" sz="4000" b="1" dirty="0" err="1">
                <a:solidFill>
                  <a:schemeClr val="bg1"/>
                </a:solidFill>
              </a:rPr>
              <a:t>слів</a:t>
            </a:r>
            <a:r>
              <a:rPr lang="ru-RU" sz="4000" b="1" dirty="0">
                <a:solidFill>
                  <a:schemeClr val="bg1"/>
                </a:solidFill>
              </a:rPr>
              <a:t> і </a:t>
            </a:r>
            <a:r>
              <a:rPr lang="ru-RU" sz="4000" b="1" dirty="0" err="1">
                <a:solidFill>
                  <a:schemeClr val="bg1"/>
                </a:solidFill>
              </a:rPr>
              <a:t>речень</a:t>
            </a:r>
            <a:r>
              <a:rPr lang="ru-RU" sz="4000" b="1" dirty="0">
                <a:solidFill>
                  <a:schemeClr val="bg1"/>
                </a:solidFill>
              </a:rPr>
              <a:t> з </a:t>
            </a:r>
            <a:r>
              <a:rPr lang="ru-RU" sz="4000" b="1" dirty="0" err="1">
                <a:solidFill>
                  <a:schemeClr val="bg1"/>
                </a:solidFill>
              </a:rPr>
              <a:t>вивченими</a:t>
            </a:r>
            <a:r>
              <a:rPr lang="ru-RU" sz="4000" b="1" dirty="0">
                <a:solidFill>
                  <a:schemeClr val="bg1"/>
                </a:solidFill>
              </a:rPr>
              <a:t> буквами. </a:t>
            </a:r>
            <a:r>
              <a:rPr lang="ru-RU" sz="4000" b="1" dirty="0" err="1" smtClean="0">
                <a:solidFill>
                  <a:schemeClr val="bg1"/>
                </a:solidFill>
              </a:rPr>
              <a:t>Записування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відповіді</a:t>
            </a:r>
            <a:r>
              <a:rPr lang="ru-RU" sz="4000" b="1" dirty="0">
                <a:solidFill>
                  <a:schemeClr val="bg1"/>
                </a:solidFill>
              </a:rPr>
              <a:t> на </a:t>
            </a:r>
            <a:r>
              <a:rPr lang="ru-RU" sz="4000" b="1" dirty="0" err="1">
                <a:solidFill>
                  <a:schemeClr val="bg1"/>
                </a:solidFill>
              </a:rPr>
              <a:t>запитання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07216" y="1084316"/>
            <a:ext cx="334359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79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Прописні літери українського алфавіту з малюнками та прикладом друкованого  правопису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628" y="1124516"/>
            <a:ext cx="3783843" cy="283788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t="17922" r="42298" b="50077"/>
          <a:stretch/>
        </p:blipFill>
        <p:spPr>
          <a:xfrm>
            <a:off x="1019286" y="2101993"/>
            <a:ext cx="9072000" cy="396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9" t="44088" r="77332" b="47767"/>
          <a:stretch/>
        </p:blipFill>
        <p:spPr>
          <a:xfrm>
            <a:off x="1221362" y="2195794"/>
            <a:ext cx="461817" cy="687387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9" t="44088" r="77332" b="47767"/>
          <a:stretch/>
        </p:blipFill>
        <p:spPr>
          <a:xfrm>
            <a:off x="1865160" y="2195793"/>
            <a:ext cx="461817" cy="68738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9" t="44088" r="77332" b="47767"/>
          <a:stretch/>
        </p:blipFill>
        <p:spPr>
          <a:xfrm>
            <a:off x="2508958" y="2195792"/>
            <a:ext cx="461817" cy="687387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9" t="44088" r="77332" b="47767"/>
          <a:stretch/>
        </p:blipFill>
        <p:spPr>
          <a:xfrm>
            <a:off x="3152756" y="2195793"/>
            <a:ext cx="461817" cy="68738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1" t="38679" r="32911" b="47876"/>
          <a:stretch/>
        </p:blipFill>
        <p:spPr>
          <a:xfrm>
            <a:off x="1145490" y="2692818"/>
            <a:ext cx="976367" cy="113465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1" t="38679" r="32911" b="47876"/>
          <a:stretch/>
        </p:blipFill>
        <p:spPr>
          <a:xfrm>
            <a:off x="2296595" y="2692818"/>
            <a:ext cx="976367" cy="113465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2" t="40267" r="36793" b="44400"/>
          <a:stretch/>
        </p:blipFill>
        <p:spPr>
          <a:xfrm>
            <a:off x="3982550" y="1860496"/>
            <a:ext cx="1024550" cy="129476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2" t="40267" r="36793" b="44400"/>
          <a:stretch/>
        </p:blipFill>
        <p:spPr>
          <a:xfrm>
            <a:off x="5122241" y="1860496"/>
            <a:ext cx="1030749" cy="1302595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25" t="39951" r="10241" b="44716"/>
          <a:stretch/>
        </p:blipFill>
        <p:spPr>
          <a:xfrm>
            <a:off x="6364901" y="1820607"/>
            <a:ext cx="1408899" cy="1330469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25" t="39951" r="10241" b="44716"/>
          <a:stretch/>
        </p:blipFill>
        <p:spPr>
          <a:xfrm>
            <a:off x="8273190" y="1816383"/>
            <a:ext cx="1408899" cy="13304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42437" r="70897" b="44762"/>
          <a:stretch/>
        </p:blipFill>
        <p:spPr>
          <a:xfrm>
            <a:off x="3908035" y="2988000"/>
            <a:ext cx="2244955" cy="10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t="38195" r="57791" b="44274"/>
          <a:stretch/>
        </p:blipFill>
        <p:spPr>
          <a:xfrm>
            <a:off x="2901810" y="4650693"/>
            <a:ext cx="5019575" cy="136472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39027" r="70897" b="44337"/>
          <a:stretch/>
        </p:blipFill>
        <p:spPr>
          <a:xfrm>
            <a:off x="7069351" y="2700201"/>
            <a:ext cx="2244955" cy="140413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3" t="36657" r="43169" b="45762"/>
          <a:stretch/>
        </p:blipFill>
        <p:spPr>
          <a:xfrm>
            <a:off x="1192717" y="3558725"/>
            <a:ext cx="3418185" cy="137423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9" t="37786" r="3813" b="44633"/>
          <a:stretch/>
        </p:blipFill>
        <p:spPr>
          <a:xfrm>
            <a:off x="1034811" y="4660880"/>
            <a:ext cx="3305175" cy="1328797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201141" y="493816"/>
            <a:ext cx="8404523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малу рукописну букву </a:t>
            </a:r>
            <a:r>
              <a:rPr lang="uk-UA" sz="3200" b="1" i="1" dirty="0" smtClean="0">
                <a:solidFill>
                  <a:schemeClr val="bg1"/>
                </a:solidFill>
              </a:rPr>
              <a:t>є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 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75698" y="393920"/>
            <a:ext cx="10515741" cy="16177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склади, слова, речення у наступних рядках.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Поділи слова на склади. Надпиши звукові схеми над словами.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582144" y="1877115"/>
            <a:ext cx="2175534" cy="201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682089" y="3977178"/>
            <a:ext cx="2243179" cy="2084815"/>
          </a:xfrm>
          <a:prstGeom prst="rect">
            <a:avLst/>
          </a:prstGeom>
        </p:spPr>
      </p:pic>
      <p:sp>
        <p:nvSpPr>
          <p:cNvPr id="2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9" name="Дуга 28"/>
          <p:cNvSpPr/>
          <p:nvPr/>
        </p:nvSpPr>
        <p:spPr>
          <a:xfrm rot="10010609">
            <a:off x="3936166" y="3314787"/>
            <a:ext cx="1066216" cy="370137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Дуга 29"/>
          <p:cNvSpPr/>
          <p:nvPr/>
        </p:nvSpPr>
        <p:spPr>
          <a:xfrm rot="9108959">
            <a:off x="6286263" y="2106127"/>
            <a:ext cx="1174369" cy="64648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Дуга 30"/>
          <p:cNvSpPr/>
          <p:nvPr/>
        </p:nvSpPr>
        <p:spPr>
          <a:xfrm rot="9108959">
            <a:off x="6903127" y="2062340"/>
            <a:ext cx="1196564" cy="690535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Дуга 31"/>
          <p:cNvSpPr/>
          <p:nvPr/>
        </p:nvSpPr>
        <p:spPr>
          <a:xfrm rot="9427414">
            <a:off x="4432348" y="2945766"/>
            <a:ext cx="1424395" cy="763387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уга 32"/>
          <p:cNvSpPr/>
          <p:nvPr/>
        </p:nvSpPr>
        <p:spPr>
          <a:xfrm rot="9020106">
            <a:off x="5186290" y="3078678"/>
            <a:ext cx="1092918" cy="635707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775709" y="2710926"/>
            <a:ext cx="2798076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 </a:t>
            </a:r>
            <a:r>
              <a:rPr lang="uk-UA" altLang="ru-RU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 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203214" y="1923100"/>
            <a:ext cx="1556484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=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 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37" name="Дуга 36"/>
          <p:cNvSpPr/>
          <p:nvPr/>
        </p:nvSpPr>
        <p:spPr>
          <a:xfrm rot="9366529">
            <a:off x="5829997" y="3418466"/>
            <a:ext cx="613859" cy="308824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4" t="40606" r="27415" b="42758"/>
          <a:stretch/>
        </p:blipFill>
        <p:spPr>
          <a:xfrm>
            <a:off x="4409671" y="3827470"/>
            <a:ext cx="2164114" cy="135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1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21.02.2024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6" name="Фізкультхвилинка №12">
            <a:hlinkClick r:id="" action="ppaction://media"/>
            <a:extLst>
              <a:ext uri="{FF2B5EF4-FFF2-40B4-BE49-F238E27FC236}">
                <a16:creationId xmlns:a16="http://schemas.microsoft.com/office/drawing/2014/main" xmlns="" id="{EE6ACF33-C88B-4C01-8D5F-5538CCDA0C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8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271132" y="4361560"/>
            <a:ext cx="2610997" cy="197710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" t="25021" r="39313" b="57892"/>
          <a:stretch/>
        </p:blipFill>
        <p:spPr>
          <a:xfrm>
            <a:off x="756000" y="2274212"/>
            <a:ext cx="9576000" cy="21145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9" t="37786" r="3813" b="44633"/>
          <a:stretch/>
        </p:blipFill>
        <p:spPr>
          <a:xfrm>
            <a:off x="619125" y="2029613"/>
            <a:ext cx="3305175" cy="132879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1" t="39296" r="21038" b="43173"/>
          <a:stretch/>
        </p:blipFill>
        <p:spPr>
          <a:xfrm>
            <a:off x="2638523" y="2099282"/>
            <a:ext cx="5019575" cy="13647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40481" y="1566326"/>
            <a:ext cx="4999254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ru-RU" sz="4000" b="1" dirty="0" err="1">
                <a:solidFill>
                  <a:srgbClr val="0070C0"/>
                </a:solidFill>
              </a:rPr>
              <a:t>Віра</a:t>
            </a:r>
            <a:r>
              <a:rPr lang="ru-RU" sz="4000" b="1" dirty="0">
                <a:solidFill>
                  <a:srgbClr val="0070C0"/>
                </a:solidFill>
              </a:rPr>
              <a:t> </a:t>
            </a:r>
            <a:r>
              <a:rPr lang="ru-RU" sz="4000" b="1" dirty="0" err="1">
                <a:solidFill>
                  <a:srgbClr val="0070C0"/>
                </a:solidFill>
              </a:rPr>
              <a:t>допомагає</a:t>
            </a:r>
            <a:r>
              <a:rPr lang="ru-RU" sz="4000" b="1" dirty="0">
                <a:solidFill>
                  <a:srgbClr val="0070C0"/>
                </a:solidFill>
              </a:rPr>
              <a:t> </a:t>
            </a:r>
            <a:r>
              <a:rPr lang="ru-RU" sz="4000" b="1" dirty="0" err="1">
                <a:solidFill>
                  <a:srgbClr val="0070C0"/>
                </a:solidFill>
              </a:rPr>
              <a:t>мамі</a:t>
            </a:r>
            <a:r>
              <a:rPr lang="ru-RU" sz="40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t="39305" r="67234" b="47966"/>
          <a:stretch/>
        </p:blipFill>
        <p:spPr>
          <a:xfrm>
            <a:off x="861674" y="3035116"/>
            <a:ext cx="3681751" cy="103061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1" t="43540" r="28788" b="43731"/>
          <a:stretch/>
        </p:blipFill>
        <p:spPr>
          <a:xfrm>
            <a:off x="4785974" y="3371068"/>
            <a:ext cx="5291476" cy="103061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60762" y="497515"/>
            <a:ext cx="10803054" cy="9830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речення у наступних рядках.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41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l="6383" t="43352" r="58679" b="41503"/>
          <a:stretch/>
        </p:blipFill>
        <p:spPr>
          <a:xfrm>
            <a:off x="1443897" y="4420826"/>
            <a:ext cx="5610408" cy="1368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9" name="Picture 2" descr="яйцо картинка для детей мультяшная: 2 тыс изображений найдено в Яндекс  Картинках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825" y="4468848"/>
            <a:ext cx="1291622" cy="17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 flipH="1">
            <a:off x="2164031" y="4970264"/>
            <a:ext cx="477908" cy="278138"/>
          </a:xfrm>
          <a:prstGeom prst="line">
            <a:avLst/>
          </a:prstGeom>
          <a:ln w="28575">
            <a:solidFill>
              <a:srgbClr val="F90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3046820" y="4975725"/>
            <a:ext cx="477908" cy="278138"/>
          </a:xfrm>
          <a:prstGeom prst="line">
            <a:avLst/>
          </a:prstGeom>
          <a:ln w="28575">
            <a:solidFill>
              <a:srgbClr val="F90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5151726" y="5047769"/>
            <a:ext cx="477908" cy="278138"/>
          </a:xfrm>
          <a:prstGeom prst="line">
            <a:avLst/>
          </a:prstGeom>
          <a:ln w="28575">
            <a:solidFill>
              <a:srgbClr val="F90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5969641" y="5025641"/>
            <a:ext cx="477908" cy="278138"/>
          </a:xfrm>
          <a:prstGeom prst="line">
            <a:avLst/>
          </a:prstGeom>
          <a:ln w="28575">
            <a:solidFill>
              <a:srgbClr val="F90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6" t="45867" r="14627" b="48746"/>
          <a:stretch/>
        </p:blipFill>
        <p:spPr>
          <a:xfrm>
            <a:off x="3285774" y="5619227"/>
            <a:ext cx="2187283" cy="54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sp>
        <p:nvSpPr>
          <p:cNvPr id="25" name="Прямоугольник 24"/>
          <p:cNvSpPr/>
          <p:nvPr/>
        </p:nvSpPr>
        <p:spPr>
          <a:xfrm>
            <a:off x="760762" y="497514"/>
            <a:ext cx="10803054" cy="17766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Пригадай</a:t>
            </a:r>
            <a:r>
              <a:rPr lang="ru-RU" sz="3200" b="1" dirty="0" smtClean="0">
                <a:solidFill>
                  <a:schemeClr val="bg1"/>
                </a:solidFill>
              </a:rPr>
              <a:t>, </a:t>
            </a:r>
            <a:r>
              <a:rPr lang="ru-RU" sz="3200" b="1" dirty="0">
                <a:solidFill>
                  <a:schemeClr val="bg1"/>
                </a:solidFill>
              </a:rPr>
              <a:t>як </a:t>
            </a:r>
            <a:r>
              <a:rPr lang="ru-RU" sz="3200" b="1" dirty="0" err="1">
                <a:solidFill>
                  <a:schemeClr val="bg1"/>
                </a:solidFill>
              </a:rPr>
              <a:t>слід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виконувати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завдання</a:t>
            </a:r>
            <a:r>
              <a:rPr lang="ru-RU" sz="3200" b="1" dirty="0" smtClean="0">
                <a:solidFill>
                  <a:schemeClr val="bg1"/>
                </a:solidFill>
              </a:rPr>
              <a:t> внизу </a:t>
            </a:r>
            <a:r>
              <a:rPr lang="ru-RU" sz="3200" b="1" dirty="0" err="1" smtClean="0">
                <a:solidFill>
                  <a:schemeClr val="bg1"/>
                </a:solidFill>
              </a:rPr>
              <a:t>сторінки</a:t>
            </a:r>
            <a:r>
              <a:rPr lang="ru-RU" sz="3200" b="1" dirty="0" smtClean="0">
                <a:solidFill>
                  <a:schemeClr val="bg1"/>
                </a:solidFill>
              </a:rPr>
              <a:t>. </a:t>
            </a:r>
            <a:r>
              <a:rPr lang="ru-RU" sz="3200" b="1" dirty="0" err="1" smtClean="0">
                <a:solidFill>
                  <a:schemeClr val="bg1"/>
                </a:solidFill>
              </a:rPr>
              <a:t>Закресли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по </a:t>
            </a:r>
            <a:r>
              <a:rPr lang="ru-RU" sz="3200" b="1" dirty="0" err="1">
                <a:solidFill>
                  <a:schemeClr val="bg1"/>
                </a:solidFill>
              </a:rPr>
              <a:t>дві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букви</a:t>
            </a:r>
            <a:r>
              <a:rPr lang="ru-RU" sz="3200" b="1" dirty="0">
                <a:solidFill>
                  <a:schemeClr val="bg1"/>
                </a:solidFill>
              </a:rPr>
              <a:t> с, д. </a:t>
            </a:r>
            <a:r>
              <a:rPr lang="ru-RU" sz="3200" b="1" dirty="0" smtClean="0">
                <a:solidFill>
                  <a:schemeClr val="bg1"/>
                </a:solidFill>
              </a:rPr>
              <a:t>Яке </a:t>
            </a:r>
            <a:r>
              <a:rPr lang="ru-RU" sz="3200" b="1" dirty="0">
                <a:solidFill>
                  <a:schemeClr val="bg1"/>
                </a:solidFill>
              </a:rPr>
              <a:t>слово </a:t>
            </a:r>
            <a:r>
              <a:rPr lang="ru-RU" sz="3200" b="1" dirty="0" err="1">
                <a:solidFill>
                  <a:schemeClr val="bg1"/>
                </a:solidFill>
              </a:rPr>
              <a:t>вийде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з букв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що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залишилися</a:t>
            </a:r>
            <a:r>
              <a:rPr lang="ru-RU" sz="3200" b="1" dirty="0" smtClean="0">
                <a:solidFill>
                  <a:schemeClr val="bg1"/>
                </a:solidFill>
              </a:rPr>
              <a:t>? Намалюй </a:t>
            </a:r>
            <a:r>
              <a:rPr lang="ru-RU" sz="3200" b="1" dirty="0" err="1" smtClean="0">
                <a:solidFill>
                  <a:schemeClr val="bg1"/>
                </a:solidFill>
              </a:rPr>
              <a:t>яєчко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на </a:t>
            </a:r>
            <a:r>
              <a:rPr lang="ru-RU" sz="3200" b="1" dirty="0" err="1" smtClean="0">
                <a:solidFill>
                  <a:schemeClr val="bg1"/>
                </a:solidFill>
              </a:rPr>
              <a:t>плашці</a:t>
            </a:r>
            <a:r>
              <a:rPr lang="ru-RU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716136" y="1874242"/>
            <a:ext cx="2175534" cy="201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5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0009" y="825976"/>
            <a:ext cx="3700727" cy="24827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Пальчикова гімнастика з сайту </a:t>
            </a:r>
            <a:r>
              <a:rPr lang="uk-UA" sz="2800" b="1" dirty="0" err="1">
                <a:solidFill>
                  <a:schemeClr val="bg1"/>
                </a:solidFill>
              </a:rPr>
              <a:t>Ютуб</a:t>
            </a:r>
            <a:r>
              <a:rPr lang="uk-UA" sz="2800" b="1" dirty="0">
                <a:solidFill>
                  <a:schemeClr val="bg1"/>
                </a:solidFill>
              </a:rPr>
              <a:t> від каналу «</a:t>
            </a:r>
            <a:r>
              <a:rPr lang="uk-UA" sz="2800" b="1" dirty="0"/>
              <a:t>Дистанційна </a:t>
            </a:r>
            <a:r>
              <a:rPr lang="uk-UA" sz="2800" b="1" dirty="0" err="1"/>
              <a:t>копілочка</a:t>
            </a:r>
            <a:r>
              <a:rPr lang="uk-UA" sz="2800" b="1" dirty="0" smtClean="0"/>
              <a:t>»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Народні пальчикові ігр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61" y="3711479"/>
            <a:ext cx="3183750" cy="17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ÐÐ°ÑÑÐ¸Ð½ÐºÐ¸ Ð¿Ð¾ Ð·Ð°Ð¿ÑÐ¾ÑÑ Ð²Ð¸Ð´ÐµÐ¾">
            <a:extLst>
              <a:ext uri="{FF2B5EF4-FFF2-40B4-BE49-F238E27FC236}">
                <a16:creationId xmlns="" xmlns:a16="http://schemas.microsoft.com/office/drawing/2014/main" id="{3F5C2261-627A-4205-A5CD-53C660740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98517" y="825976"/>
            <a:ext cx="2751758" cy="159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альчикові ігри з олівцями, дрібна моторика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1914" y="565644"/>
            <a:ext cx="4629624" cy="5787030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5134" name="Picture 14" descr="Animated Pencil Clipart Png Transparent Png (#5472725) - PinClipa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9" b="97098" l="21136" r="80000">
                        <a14:foregroundMark x1="36477" y1="37731" x2="36477" y2="37731"/>
                        <a14:foregroundMark x1="43068" y1="37863" x2="43068" y2="37863"/>
                        <a14:backgroundMark x1="27500" y1="54617" x2="27500" y2="54617"/>
                        <a14:backgroundMark x1="28295" y1="51583" x2="28295" y2="5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05" r="21736"/>
          <a:stretch/>
        </p:blipFill>
        <p:spPr bwMode="auto">
          <a:xfrm flipH="1">
            <a:off x="8764098" y="2262493"/>
            <a:ext cx="2833513" cy="422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23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470" r="50465" b="65756"/>
          <a:stretch/>
        </p:blipFill>
        <p:spPr>
          <a:xfrm>
            <a:off x="684000" y="3174636"/>
            <a:ext cx="7668000" cy="306583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478589" y="492701"/>
            <a:ext cx="8732066" cy="8135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Утвори </a:t>
            </a:r>
            <a:r>
              <a:rPr lang="ru-RU" sz="4000" b="1" dirty="0" err="1">
                <a:solidFill>
                  <a:schemeClr val="bg1"/>
                </a:solidFill>
              </a:rPr>
              <a:t>словосполучення</a:t>
            </a:r>
            <a:r>
              <a:rPr lang="ru-RU" sz="4000" b="1" dirty="0">
                <a:solidFill>
                  <a:schemeClr val="bg1"/>
                </a:solidFill>
              </a:rPr>
              <a:t> за зразком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3351" y="1486953"/>
            <a:ext cx="4225747" cy="156966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Я </a:t>
            </a:r>
            <a:r>
              <a:rPr lang="ru-RU" sz="32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мию</a:t>
            </a:r>
            <a:r>
              <a:rPr lang="ru-RU" sz="32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–</a:t>
            </a:r>
          </a:p>
          <a:p>
            <a:r>
              <a:rPr lang="uk-UA" sz="32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Я </a:t>
            </a:r>
            <a:r>
              <a:rPr lang="uk-UA" sz="32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готую – </a:t>
            </a:r>
          </a:p>
          <a:p>
            <a:r>
              <a:rPr lang="uk-UA" sz="32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Я </a:t>
            </a:r>
            <a:r>
              <a:rPr lang="uk-UA" sz="32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співаю –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58221" y="1508725"/>
            <a:ext cx="5001408" cy="58477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3200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Зразок.  </a:t>
            </a:r>
            <a:r>
              <a:rPr lang="uk-UA" sz="32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Я знаю — </a:t>
            </a:r>
            <a:r>
              <a:rPr lang="uk-UA" sz="32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він знає</a:t>
            </a:r>
            <a:r>
              <a:rPr lang="uk-UA" sz="32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767510" y="1508725"/>
            <a:ext cx="1659986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він</a:t>
            </a:r>
            <a:r>
              <a:rPr lang="ru-RU" sz="32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миє</a:t>
            </a:r>
            <a:r>
              <a:rPr lang="ru-RU" sz="32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.</a:t>
            </a:r>
            <a:endParaRPr lang="ru-RU" sz="3200" b="1" dirty="0" smtClean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1" t="38519" r="50755" b="43299"/>
          <a:stretch/>
        </p:blipFill>
        <p:spPr>
          <a:xfrm>
            <a:off x="4353320" y="2885415"/>
            <a:ext cx="2491689" cy="15084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40631" r="66658" b="44150"/>
          <a:stretch/>
        </p:blipFill>
        <p:spPr>
          <a:xfrm>
            <a:off x="729652" y="3069226"/>
            <a:ext cx="3610098" cy="124499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7" t="40631" r="47479" b="44150"/>
          <a:stretch/>
        </p:blipFill>
        <p:spPr>
          <a:xfrm>
            <a:off x="1758186" y="4032353"/>
            <a:ext cx="2669310" cy="12449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579" y="3449850"/>
            <a:ext cx="3401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 smtClean="0"/>
              <a:t>.</a:t>
            </a:r>
            <a:endParaRPr lang="ru-RU" sz="3000" dirty="0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40631" r="83805" b="44150"/>
          <a:stretch/>
        </p:blipFill>
        <p:spPr>
          <a:xfrm>
            <a:off x="716082" y="4032353"/>
            <a:ext cx="1116280" cy="124499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1" t="38519" r="60360" b="43299"/>
          <a:stretch/>
        </p:blipFill>
        <p:spPr>
          <a:xfrm>
            <a:off x="4471593" y="3839364"/>
            <a:ext cx="1075010" cy="150842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0" t="38519" r="35584" b="43299"/>
          <a:stretch/>
        </p:blipFill>
        <p:spPr>
          <a:xfrm>
            <a:off x="5814380" y="3839364"/>
            <a:ext cx="1533236" cy="150842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268471" y="4430556"/>
            <a:ext cx="3401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 smtClean="0"/>
              <a:t>.</a:t>
            </a:r>
            <a:endParaRPr lang="ru-RU" sz="3000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40631" r="83805" b="44150"/>
          <a:stretch/>
        </p:blipFill>
        <p:spPr>
          <a:xfrm>
            <a:off x="729652" y="5015536"/>
            <a:ext cx="1116280" cy="1244994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3" t="39953" r="27331" b="44828"/>
          <a:stretch/>
        </p:blipFill>
        <p:spPr>
          <a:xfrm>
            <a:off x="1764810" y="4942603"/>
            <a:ext cx="2614212" cy="124499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1" t="38519" r="60360" b="43299"/>
          <a:stretch/>
        </p:blipFill>
        <p:spPr>
          <a:xfrm>
            <a:off x="4423119" y="4810889"/>
            <a:ext cx="1075010" cy="150842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7" t="38074" r="22307" b="43744"/>
          <a:stretch/>
        </p:blipFill>
        <p:spPr>
          <a:xfrm>
            <a:off x="5664876" y="4758590"/>
            <a:ext cx="1533236" cy="150842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224948" y="5361034"/>
            <a:ext cx="3401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 smtClean="0"/>
              <a:t>.</a:t>
            </a:r>
            <a:endParaRPr lang="ru-RU" sz="3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771029" y="2430714"/>
            <a:ext cx="2062347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він </a:t>
            </a:r>
            <a:r>
              <a:rPr lang="uk-UA" sz="32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співає.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714670" y="1938271"/>
            <a:ext cx="1888417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він </a:t>
            </a:r>
            <a:r>
              <a:rPr lang="uk-UA" sz="32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готує</a:t>
            </a:r>
            <a:r>
              <a:rPr lang="uk-UA" sz="32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.</a:t>
            </a:r>
            <a:endParaRPr lang="uk-UA" sz="3200" b="1" dirty="0" smtClean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3075" name="Picture 3" descr="D:\Картинки до тестів\!!!_Эсмира Настрій\Удевленный\_free_2024-01-13-18-29-02_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177" y="3174636"/>
            <a:ext cx="3012961" cy="301296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87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7" grpId="0"/>
      <p:bldP spid="41" grpId="0"/>
      <p:bldP spid="46" grpId="0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551836" y="407564"/>
            <a:ext cx="8811364" cy="9321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4857" y="2166257"/>
            <a:ext cx="1234440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8939" y="477638"/>
            <a:ext cx="8732066" cy="8068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9138" y="2143353"/>
            <a:ext cx="4965619" cy="24929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 вчилися писати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 звук позначає 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uk-UA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в яких буква 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стоїть на початку слова, </a:t>
            </a:r>
            <a:endParaRPr lang="uk-UA" sz="2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uk-UA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потім 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в яких – </a:t>
            </a:r>
            <a:endParaRPr lang="uk-UA" sz="2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після  приголосного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453539" y="2362954"/>
            <a:ext cx="2995599" cy="36133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470981" y="2362954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9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741125" y="516890"/>
            <a:ext cx="8732066" cy="7127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Рефлексія.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Вправа «Емоційна ромашка».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" b="16923"/>
          <a:stretch/>
        </p:blipFill>
        <p:spPr>
          <a:xfrm>
            <a:off x="951387" y="1407544"/>
            <a:ext cx="2983846" cy="31702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6667"/>
          <a:stretch/>
        </p:blipFill>
        <p:spPr>
          <a:xfrm>
            <a:off x="8174211" y="1389709"/>
            <a:ext cx="2940421" cy="31880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" b="16693"/>
          <a:stretch/>
        </p:blipFill>
        <p:spPr>
          <a:xfrm>
            <a:off x="4538265" y="1407544"/>
            <a:ext cx="3047101" cy="3170218"/>
          </a:xfrm>
          <a:prstGeom prst="rect">
            <a:avLst/>
          </a:prstGeom>
        </p:spPr>
      </p:pic>
      <p:sp>
        <p:nvSpPr>
          <p:cNvPr id="2" name="Выноска-облако 1"/>
          <p:cNvSpPr/>
          <p:nvPr/>
        </p:nvSpPr>
        <p:spPr>
          <a:xfrm>
            <a:off x="828889" y="4780165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У мене все вийшло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4628951" y="4705393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Було важко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8264320" y="4701828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Було </a:t>
            </a:r>
            <a:r>
              <a:rPr lang="uk-UA" sz="2800" b="1" dirty="0">
                <a:solidFill>
                  <a:schemeClr val="bg1"/>
                </a:solidFill>
              </a:rPr>
              <a:t>не </a:t>
            </a:r>
            <a:r>
              <a:rPr lang="uk-UA" sz="2800" b="1" dirty="0" smtClean="0">
                <a:solidFill>
                  <a:schemeClr val="bg1"/>
                </a:solidFill>
              </a:rPr>
              <a:t>зрозуміло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5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6285" y="508459"/>
            <a:ext cx="8732066" cy="5880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>
                <a:solidFill>
                  <a:schemeClr val="bg1"/>
                </a:solidFill>
              </a:rPr>
              <a:t>Організація класу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ᐈ Будильник рисунки, вектор будильник рисунок | скачать н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723">
            <a:off x="741111" y="2104210"/>
            <a:ext cx="3177218" cy="317721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арненська ЗОШ І-ІІ ступенів №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"/>
          <a:stretch/>
        </p:blipFill>
        <p:spPr bwMode="auto">
          <a:xfrm flipH="1">
            <a:off x="6556965" y="3377132"/>
            <a:ext cx="4328539" cy="274575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04264" y="1353243"/>
            <a:ext cx="4887686" cy="179126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</a:rPr>
              <a:t>         </a:t>
            </a:r>
            <a:r>
              <a:rPr lang="ru-RU" b="1" dirty="0" smtClean="0">
                <a:solidFill>
                  <a:srgbClr val="0070C0"/>
                </a:solidFill>
              </a:rPr>
              <a:t>  </a:t>
            </a:r>
            <a:r>
              <a:rPr lang="ru-RU" sz="2400" b="1" dirty="0" smtClean="0">
                <a:solidFill>
                  <a:srgbClr val="0070C0"/>
                </a:solidFill>
              </a:rPr>
              <a:t>Уже </a:t>
            </a:r>
            <a:r>
              <a:rPr lang="ru-RU" sz="2400" b="1" dirty="0">
                <a:solidFill>
                  <a:srgbClr val="0070C0"/>
                </a:solidFill>
              </a:rPr>
              <a:t>дзвінок нам дав сигнал:</a:t>
            </a:r>
          </a:p>
          <a:p>
            <a:pPr marR="179705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</a:rPr>
              <a:t>        Працювати час настав.</a:t>
            </a:r>
          </a:p>
          <a:p>
            <a:pPr marR="179705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</a:rPr>
              <a:t>        Тож і ми часу не </a:t>
            </a:r>
            <a:r>
              <a:rPr lang="ru-RU" sz="2400" b="1" dirty="0" err="1" smtClean="0">
                <a:solidFill>
                  <a:srgbClr val="0070C0"/>
                </a:solidFill>
              </a:rPr>
              <a:t>гаємо</a:t>
            </a:r>
            <a:r>
              <a:rPr lang="ru-RU" sz="2400" b="1" dirty="0" smtClean="0">
                <a:solidFill>
                  <a:srgbClr val="0070C0"/>
                </a:solidFill>
              </a:rPr>
              <a:t>, </a:t>
            </a:r>
            <a:endParaRPr lang="ru-RU" sz="2400" b="1" dirty="0">
              <a:solidFill>
                <a:srgbClr val="0070C0"/>
              </a:solidFill>
            </a:endParaRPr>
          </a:p>
          <a:p>
            <a:pPr marR="179705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</a:rPr>
              <a:t>        Роботу швидше починаймо.</a:t>
            </a:r>
          </a:p>
        </p:txBody>
      </p:sp>
    </p:spTree>
    <p:extLst>
      <p:ext uri="{BB962C8B-B14F-4D97-AF65-F5344CB8AC3E}">
        <p14:creationId xmlns:p14="http://schemas.microsoft.com/office/powerpoint/2010/main" val="234179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8054" y="494528"/>
            <a:ext cx="8732066" cy="7791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Подарунки цього дня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A40C57-5F93-4171-85DF-32B3B57A06D9}"/>
              </a:ext>
            </a:extLst>
          </p:cNvPr>
          <p:cNvSpPr txBox="1"/>
          <p:nvPr/>
        </p:nvSpPr>
        <p:spPr>
          <a:xfrm>
            <a:off x="1788054" y="1400192"/>
            <a:ext cx="8732066" cy="7831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Щодня ти отримуєш подарунки від життя. </a:t>
            </a: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Який з них ти хочеш виділити </a:t>
            </a:r>
            <a:r>
              <a:rPr lang="uk-UA" sz="2000" b="1" dirty="0">
                <a:solidFill>
                  <a:srgbClr val="0070C0"/>
                </a:solidFill>
              </a:rPr>
              <a:t>сьогодні? </a:t>
            </a:r>
            <a:endParaRPr lang="ru-RU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Моє ліж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11" y="2290042"/>
            <a:ext cx="2460289" cy="142984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ами грають з дітьми - Заклад дошкільної освіти (ясла-садок) №69 &quot;Росин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114" y="2260413"/>
            <a:ext cx="1791637" cy="192714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Картинки до тестів\!!!!_Эсмира_2\_free_2023-10-04-23-51-46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21" y="2290042"/>
            <a:ext cx="2002168" cy="200216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Картинки до тестів\!!!_Есміра_літера Ш+Досліджую Світ\_free_2024-01-20-22-09-20_0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883" y="4187553"/>
            <a:ext cx="2329542" cy="232954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Картинки до тестів\!!!_Эсмира Настрій\Успешный\_free_2024-01-13-18-31-04_00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059" y="4386846"/>
            <a:ext cx="1943692" cy="194369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Смачні та корисні сніданки для дітей і школярів: дитяче меню на сніданок,  ідеї, кращі рецепти. Що приготувати на сніданок дитині просто, швидко,  смачно і корисно, крім каші, без молочних продуктів? Що н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21" y="4496478"/>
            <a:ext cx="2299236" cy="172442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Як намалювати сел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967" y="2290042"/>
            <a:ext cx="2619375" cy="174307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5" descr="Діти читають: векторна графіка, зображення, Діти читають малюнки | Скачати  з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18" y="3940629"/>
            <a:ext cx="1384524" cy="250215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64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3206" r="-72"/>
          <a:stretch/>
        </p:blipFill>
        <p:spPr>
          <a:xfrm>
            <a:off x="2933209" y="2327464"/>
            <a:ext cx="9198864" cy="313971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60164" y="492701"/>
            <a:ext cx="10522757" cy="11349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Розглянь</a:t>
            </a:r>
            <a:r>
              <a:rPr lang="ru-RU" sz="3200" b="1" dirty="0" smtClean="0">
                <a:solidFill>
                  <a:schemeClr val="bg1"/>
                </a:solidFill>
              </a:rPr>
              <a:t> і </a:t>
            </a:r>
            <a:r>
              <a:rPr lang="ru-RU" sz="3200" b="1" dirty="0" err="1" smtClean="0">
                <a:solidFill>
                  <a:schemeClr val="bg1"/>
                </a:solidFill>
              </a:rPr>
              <a:t>назви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друковані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літери</a:t>
            </a:r>
            <a:r>
              <a:rPr lang="ru-RU" sz="32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Запиши </a:t>
            </a:r>
            <a:r>
              <a:rPr lang="ru-RU" sz="3200" b="1" dirty="0" err="1" smtClean="0">
                <a:solidFill>
                  <a:schemeClr val="bg1"/>
                </a:solidFill>
              </a:rPr>
              <a:t>відповідні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великі</a:t>
            </a:r>
            <a:r>
              <a:rPr lang="ru-RU" sz="3200" b="1" dirty="0" smtClean="0">
                <a:solidFill>
                  <a:schemeClr val="bg1"/>
                </a:solidFill>
              </a:rPr>
              <a:t> й </a:t>
            </a:r>
            <a:r>
              <a:rPr lang="ru-RU" sz="3200" b="1" dirty="0" err="1" smtClean="0">
                <a:solidFill>
                  <a:schemeClr val="bg1"/>
                </a:solidFill>
              </a:rPr>
              <a:t>малі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рукописні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букви</a:t>
            </a:r>
            <a:r>
              <a:rPr lang="ru-RU" sz="3200" b="1" dirty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8925" t="34000" r="71875" b="15200"/>
          <a:stretch/>
        </p:blipFill>
        <p:spPr>
          <a:xfrm>
            <a:off x="192329" y="1970782"/>
            <a:ext cx="2579852" cy="383954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3" t="39734" r="34251" b="44933"/>
          <a:stretch/>
        </p:blipFill>
        <p:spPr>
          <a:xfrm>
            <a:off x="3938259" y="2203982"/>
            <a:ext cx="7114822" cy="11932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5" t="40137" r="68959" b="45979"/>
          <a:stretch/>
        </p:blipFill>
        <p:spPr>
          <a:xfrm>
            <a:off x="3080420" y="2203982"/>
            <a:ext cx="857839" cy="110246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4" t="37384" r="-17170" b="47283"/>
          <a:stretch/>
        </p:blipFill>
        <p:spPr>
          <a:xfrm>
            <a:off x="2859267" y="3002426"/>
            <a:ext cx="7114822" cy="119327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" t="53129" r="58461" b="31538"/>
          <a:stretch/>
        </p:blipFill>
        <p:spPr>
          <a:xfrm>
            <a:off x="7061810" y="3157773"/>
            <a:ext cx="4680000" cy="119327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" t="38800" r="85689" b="45867"/>
          <a:stretch/>
        </p:blipFill>
        <p:spPr>
          <a:xfrm>
            <a:off x="11282921" y="3014203"/>
            <a:ext cx="1113723" cy="125566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0" t="38688" r="43943" b="45979"/>
          <a:stretch/>
        </p:blipFill>
        <p:spPr>
          <a:xfrm>
            <a:off x="3004346" y="4016119"/>
            <a:ext cx="6093727" cy="125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0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34658" y="1773053"/>
            <a:ext cx="4712895" cy="1055608"/>
          </a:xfrm>
          <a:prstGeom prst="round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sz="2800" b="1" dirty="0">
                <a:solidFill>
                  <a:schemeClr val="bg1"/>
                </a:solidFill>
                <a:latin typeface="+mn-lt"/>
              </a:rPr>
              <a:t>Єноти вивели гуляти  </a:t>
            </a:r>
            <a:endParaRPr lang="uk-UA" sz="2800" b="1" dirty="0" smtClean="0">
              <a:solidFill>
                <a:schemeClr val="bg1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своє </a:t>
            </a:r>
            <a:r>
              <a:rPr lang="uk-UA" sz="2800" b="1" dirty="0">
                <a:solidFill>
                  <a:schemeClr val="bg1"/>
                </a:solidFill>
                <a:latin typeface="+mn-lt"/>
              </a:rPr>
              <a:t>єдине дитинча. </a:t>
            </a:r>
            <a:endParaRPr lang="ru-RU" altLang="ru-RU" sz="2800" b="1" dirty="0">
              <a:solidFill>
                <a:schemeClr val="bg1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581352" y="5065343"/>
            <a:ext cx="1979011" cy="584775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є - но - ти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581353" y="5681586"/>
            <a:ext cx="1979011" cy="584775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=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 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uk-UA" altLang="ru-RU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–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uk-UA" altLang="ru-RU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–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67150" y="5681586"/>
            <a:ext cx="0" cy="5847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867245" y="5681586"/>
            <a:ext cx="0" cy="5847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584859" y="586699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зі скоромовкою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182775" y="5076735"/>
            <a:ext cx="1802080" cy="584775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err="1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сво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- є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182775" y="5680345"/>
            <a:ext cx="1802080" cy="584775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–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222021" y="5680344"/>
            <a:ext cx="0" cy="5847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508171" y="2831663"/>
            <a:ext cx="5333999" cy="2145268"/>
          </a:xfrm>
          <a:prstGeom prst="round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sz="2000" b="1" dirty="0">
                <a:solidFill>
                  <a:srgbClr val="0070C0"/>
                </a:solidFill>
              </a:rPr>
              <a:t>Пригадай, якими буквами можна позначати звук [е]?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uk-UA" sz="2000" b="1" dirty="0" smtClean="0">
                <a:solidFill>
                  <a:srgbClr val="0070C0"/>
                </a:solidFill>
                <a:latin typeface="+mn-lt"/>
              </a:rPr>
              <a:t>Послухай скоромовку. Які слова зі звуком [е] зустрілися?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uk-UA" altLang="ru-RU" sz="2000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Назви звуки й букви в словах </a:t>
            </a:r>
            <a:r>
              <a:rPr lang="uk-UA" altLang="ru-RU" sz="2000" b="1" i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єноти,</a:t>
            </a:r>
            <a:r>
              <a:rPr lang="uk-UA" altLang="ru-RU" sz="2000" b="1" i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uk-UA" altLang="ru-RU" sz="2000" b="1" i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своє. </a:t>
            </a:r>
            <a:r>
              <a:rPr lang="uk-UA" altLang="ru-RU" sz="2000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Чому в них звуків більше, ніж букв?</a:t>
            </a:r>
            <a:endParaRPr lang="ru-RU" altLang="ru-RU" sz="2000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4100" name="Picture 4" descr="Ракун звичайний — Вікіпед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39" y="1683582"/>
            <a:ext cx="4704507" cy="3138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6466114" y="2300857"/>
            <a:ext cx="2133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570859" y="2714514"/>
            <a:ext cx="152024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098220" y="5266088"/>
            <a:ext cx="776175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[е]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696632" y="4939516"/>
            <a:ext cx="1233111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– е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685745" y="5786591"/>
            <a:ext cx="1243997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= є</a:t>
            </a:r>
            <a:endParaRPr lang="ru-RU" sz="4000" dirty="0">
              <a:solidFill>
                <a:srgbClr val="FF0000"/>
              </a:solidFill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1981200" y="5293459"/>
            <a:ext cx="704546" cy="3265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26" idx="1"/>
          </p:cNvCxnSpPr>
          <p:nvPr/>
        </p:nvCxnSpPr>
        <p:spPr>
          <a:xfrm>
            <a:off x="2006902" y="5783317"/>
            <a:ext cx="678843" cy="35721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84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  <p:bldP spid="11" grpId="0" animBg="1"/>
      <p:bldP spid="12" grpId="0" animBg="1"/>
      <p:bldP spid="21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06" y="1803683"/>
            <a:ext cx="3526439" cy="352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314659" y="1890883"/>
            <a:ext cx="5428055" cy="3439239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</a:t>
            </a:r>
            <a:r>
              <a:rPr lang="uk-UA" sz="2800" b="1" dirty="0" smtClean="0">
                <a:solidFill>
                  <a:schemeClr val="bg1"/>
                </a:solidFill>
              </a:rPr>
              <a:t>навчимося </a:t>
            </a:r>
            <a:r>
              <a:rPr lang="uk-UA" sz="2800" b="1" dirty="0">
                <a:solidFill>
                  <a:schemeClr val="bg1"/>
                </a:solidFill>
              </a:rPr>
              <a:t>писати </a:t>
            </a:r>
            <a:r>
              <a:rPr lang="uk-UA" sz="2800" b="1" dirty="0" smtClean="0">
                <a:solidFill>
                  <a:schemeClr val="bg1"/>
                </a:solidFill>
              </a:rPr>
              <a:t>рукописну малу букву </a:t>
            </a:r>
            <a:r>
              <a:rPr lang="uk-UA" sz="2800" b="1" i="1" dirty="0" smtClean="0">
                <a:solidFill>
                  <a:srgbClr val="FFFF00"/>
                </a:solidFill>
              </a:rPr>
              <a:t>«є»</a:t>
            </a:r>
            <a:r>
              <a:rPr lang="uk-UA" sz="2800" b="1" dirty="0" smtClean="0">
                <a:solidFill>
                  <a:schemeClr val="bg1"/>
                </a:solidFill>
              </a:rPr>
              <a:t>, </a:t>
            </a:r>
            <a:r>
              <a:rPr lang="uk-UA" sz="2800" b="1" dirty="0">
                <a:solidFill>
                  <a:schemeClr val="bg1"/>
                </a:solidFill>
              </a:rPr>
              <a:t>з'єднувати її  </a:t>
            </a:r>
            <a:r>
              <a:rPr lang="uk-UA" sz="2800" b="1" dirty="0" smtClean="0">
                <a:solidFill>
                  <a:schemeClr val="bg1"/>
                </a:solidFill>
              </a:rPr>
              <a:t>з іншими </a:t>
            </a:r>
            <a:r>
              <a:rPr lang="uk-UA" sz="2800" b="1" dirty="0">
                <a:solidFill>
                  <a:schemeClr val="bg1"/>
                </a:solidFill>
              </a:rPr>
              <a:t>буквами</a:t>
            </a:r>
            <a:r>
              <a:rPr lang="uk-UA" sz="28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Складемо </a:t>
            </a:r>
            <a:r>
              <a:rPr lang="uk-UA" sz="2800" b="1" dirty="0" smtClean="0">
                <a:solidFill>
                  <a:schemeClr val="bg1"/>
                </a:solidFill>
              </a:rPr>
              <a:t>речення за малюнком і початком. </a:t>
            </a:r>
            <a:r>
              <a:rPr lang="uk-UA" sz="2800" b="1" dirty="0" smtClean="0">
                <a:solidFill>
                  <a:schemeClr val="bg1"/>
                </a:solidFill>
              </a:rPr>
              <a:t>Будемо змінювати слова за зразком.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1485" y="448244"/>
            <a:ext cx="10112829" cy="18200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Хто зображений на малюнку? Чим зайняті </a:t>
            </a:r>
            <a:r>
              <a:rPr lang="uk-UA" sz="2800" b="1" dirty="0">
                <a:solidFill>
                  <a:schemeClr val="bg1"/>
                </a:solidFill>
              </a:rPr>
              <a:t>мама з </a:t>
            </a:r>
            <a:r>
              <a:rPr lang="uk-UA" sz="2800" b="1" dirty="0" smtClean="0">
                <a:solidFill>
                  <a:schemeClr val="bg1"/>
                </a:solidFill>
              </a:rPr>
              <a:t>донею</a:t>
            </a:r>
            <a:r>
              <a:rPr lang="uk-UA" sz="2800" b="1" dirty="0" smtClean="0">
                <a:solidFill>
                  <a:schemeClr val="bg1"/>
                </a:solidFill>
              </a:rPr>
              <a:t>?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 </a:t>
            </a:r>
            <a:r>
              <a:rPr lang="uk-UA" sz="2800" b="1" dirty="0">
                <a:solidFill>
                  <a:schemeClr val="bg1"/>
                </a:solidFill>
              </a:rPr>
              <a:t>яким настроєм вони це </a:t>
            </a:r>
            <a:r>
              <a:rPr lang="uk-UA" sz="2800" b="1" dirty="0" smtClean="0">
                <a:solidFill>
                  <a:schemeClr val="bg1"/>
                </a:solidFill>
              </a:rPr>
              <a:t>роблять?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 допомагаєш ти </a:t>
            </a:r>
            <a:r>
              <a:rPr lang="uk-UA" sz="2800" b="1" dirty="0">
                <a:solidFill>
                  <a:schemeClr val="bg1"/>
                </a:solidFill>
              </a:rPr>
              <a:t>вдома по </a:t>
            </a:r>
            <a:r>
              <a:rPr lang="uk-UA" sz="2800" b="1" dirty="0" smtClean="0">
                <a:solidFill>
                  <a:schemeClr val="bg1"/>
                </a:solidFill>
              </a:rPr>
              <a:t>господарству?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Яку </a:t>
            </a:r>
            <a:r>
              <a:rPr lang="uk-UA" sz="2800" b="1" dirty="0">
                <a:solidFill>
                  <a:schemeClr val="bg1"/>
                </a:solidFill>
              </a:rPr>
              <a:t>саме роботу </a:t>
            </a:r>
            <a:r>
              <a:rPr lang="uk-UA" sz="2800" b="1" dirty="0" smtClean="0">
                <a:solidFill>
                  <a:schemeClr val="bg1"/>
                </a:solidFill>
              </a:rPr>
              <a:t>виконуєш? З </a:t>
            </a:r>
            <a:r>
              <a:rPr lang="uk-UA" sz="2800" b="1" dirty="0">
                <a:solidFill>
                  <a:schemeClr val="bg1"/>
                </a:solidFill>
              </a:rPr>
              <a:t>яким настроєм це </a:t>
            </a:r>
            <a:r>
              <a:rPr lang="uk-UA" sz="2800" b="1" dirty="0" smtClean="0">
                <a:solidFill>
                  <a:schemeClr val="bg1"/>
                </a:solidFill>
              </a:rPr>
              <a:t>робиш?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8600" t="16126" r="33839" b="41423"/>
          <a:stretch/>
        </p:blipFill>
        <p:spPr>
          <a:xfrm>
            <a:off x="3403714" y="2364875"/>
            <a:ext cx="7704810" cy="319631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04457" y="5611540"/>
            <a:ext cx="8349342" cy="87348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З’ясуй, з яких елементів </a:t>
            </a:r>
            <a:r>
              <a:rPr lang="uk-UA" sz="2400" b="1" dirty="0">
                <a:solidFill>
                  <a:schemeClr val="bg1"/>
                </a:solidFill>
              </a:rPr>
              <a:t>складається </a:t>
            </a:r>
            <a:r>
              <a:rPr lang="uk-UA" sz="2400" b="1" dirty="0" smtClean="0">
                <a:solidFill>
                  <a:schemeClr val="bg1"/>
                </a:solidFill>
              </a:rPr>
              <a:t>мала </a:t>
            </a:r>
            <a:r>
              <a:rPr lang="uk-UA" sz="2400" b="1" dirty="0">
                <a:solidFill>
                  <a:schemeClr val="bg1"/>
                </a:solidFill>
              </a:rPr>
              <a:t>рукописна буква </a:t>
            </a:r>
            <a:r>
              <a:rPr lang="uk-UA" sz="2400" b="1" dirty="0" smtClean="0">
                <a:solidFill>
                  <a:schemeClr val="bg1"/>
                </a:solidFill>
              </a:rPr>
              <a:t>«є»? Знайди її елементи на малюнку й наведи їх олівцем.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0053" y="2364875"/>
            <a:ext cx="2853661" cy="22833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Поділи </a:t>
            </a:r>
            <a:r>
              <a:rPr lang="uk-UA" sz="2400" b="1" dirty="0">
                <a:solidFill>
                  <a:schemeClr val="bg1"/>
                </a:solidFill>
              </a:rPr>
              <a:t>на склади слово </a:t>
            </a:r>
            <a:r>
              <a:rPr lang="uk-UA" sz="2400" b="1" i="1" dirty="0">
                <a:solidFill>
                  <a:srgbClr val="FFFF00"/>
                </a:solidFill>
              </a:rPr>
              <a:t>ми-є</a:t>
            </a:r>
            <a:r>
              <a:rPr lang="uk-UA" sz="2400" b="1" dirty="0">
                <a:solidFill>
                  <a:schemeClr val="bg1"/>
                </a:solidFill>
              </a:rPr>
              <a:t> і </a:t>
            </a:r>
            <a:r>
              <a:rPr lang="uk-UA" sz="2400" b="1" dirty="0" smtClean="0">
                <a:solidFill>
                  <a:schemeClr val="bg1"/>
                </a:solidFill>
              </a:rPr>
              <a:t>визнач, </a:t>
            </a:r>
            <a:r>
              <a:rPr lang="uk-UA" sz="2400" b="1" dirty="0">
                <a:solidFill>
                  <a:schemeClr val="bg1"/>
                </a:solidFill>
              </a:rPr>
              <a:t>якою буквою позначається другий склад?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93371" y="4674132"/>
            <a:ext cx="1513115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 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 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393371" y="5319152"/>
            <a:ext cx="1480458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м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и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є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 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cxnSp>
        <p:nvCxnSpPr>
          <p:cNvPr id="3" name="Прямая соединительная линия 2"/>
          <p:cNvCxnSpPr>
            <a:stCxn id="7" idx="0"/>
            <a:endCxn id="7" idx="2"/>
          </p:cNvCxnSpPr>
          <p:nvPr/>
        </p:nvCxnSpPr>
        <p:spPr>
          <a:xfrm>
            <a:off x="2149929" y="4674132"/>
            <a:ext cx="0" cy="5847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264229" y="5319152"/>
            <a:ext cx="0" cy="5847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7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11640" y="522250"/>
            <a:ext cx="8732066" cy="892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Вправа для очей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Рисунок енота - картинка №13915 | Printonic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46" y="1607128"/>
            <a:ext cx="1350389" cy="161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Рисунок енота - картинка №13915 | Printonic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719" y="2489201"/>
            <a:ext cx="1350389" cy="161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Рисунок енота - картинка №13915 | Printonic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0" y="3140365"/>
            <a:ext cx="1350389" cy="161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95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4.16667E-7 0.22917 C 4.16667E-7 0.33195 0.21953 0.45857 0.39766 0.45857 L 0.79544 0.45857 " pathEditMode="relative" rAng="0" ptsTypes="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66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-1.875E-6 0.16782 C -1.875E-6 0.24305 0.16862 0.33588 0.30547 0.33588 L 0.6112 0.33588 " pathEditMode="relative" rAng="0" ptsTypes="AAAA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0" y="1678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1.66667E-6 0.11737 C -1.66667E-6 0.17014 0.10573 0.23519 0.19154 0.23519 L 0.38347 0.23519 " pathEditMode="relative" rAng="0" ptsTypes="AAAA">
                                      <p:cBhvr>
                                        <p:cTn id="1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1175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35198" y="514577"/>
            <a:ext cx="8485498" cy="8025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Вчимося </a:t>
            </a:r>
            <a:r>
              <a:rPr lang="ru-RU" sz="4000" b="1" dirty="0" err="1">
                <a:solidFill>
                  <a:schemeClr val="bg1"/>
                </a:solidFill>
              </a:rPr>
              <a:t>писати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33450" y="37147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33450" y="47053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33450" y="215265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33450" y="628650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93345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925830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095875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Групувати 8">
            <a:extLst>
              <a:ext uri="{FF2B5EF4-FFF2-40B4-BE49-F238E27FC236}">
                <a16:creationId xmlns:a16="http://schemas.microsoft.com/office/drawing/2014/main" xmlns="" id="{82B9D368-3BEA-43B8-AB2E-EDF0F31DE342}"/>
              </a:ext>
            </a:extLst>
          </p:cNvPr>
          <p:cNvGrpSpPr/>
          <p:nvPr/>
        </p:nvGrpSpPr>
        <p:grpSpPr>
          <a:xfrm>
            <a:off x="5515894" y="3752604"/>
            <a:ext cx="742515" cy="932308"/>
            <a:chOff x="5167748" y="3425927"/>
            <a:chExt cx="742515" cy="932308"/>
          </a:xfrm>
        </p:grpSpPr>
        <p:sp>
          <p:nvSpPr>
            <p:cNvPr id="28" name="Полілінія: фігура 2">
              <a:extLst>
                <a:ext uri="{FF2B5EF4-FFF2-40B4-BE49-F238E27FC236}">
                  <a16:creationId xmlns:a16="http://schemas.microsoft.com/office/drawing/2014/main" xmlns="" id="{012713B0-E038-4EC2-99FE-7ABB4731EB3C}"/>
                </a:ext>
              </a:extLst>
            </p:cNvPr>
            <p:cNvSpPr/>
            <p:nvPr/>
          </p:nvSpPr>
          <p:spPr>
            <a:xfrm>
              <a:off x="5167748" y="3425927"/>
              <a:ext cx="742515" cy="932308"/>
            </a:xfrm>
            <a:custGeom>
              <a:avLst/>
              <a:gdLst>
                <a:gd name="connsiteX0" fmla="*/ 694890 w 742515"/>
                <a:gd name="connsiteY0" fmla="*/ 241198 h 932308"/>
                <a:gd name="connsiteX1" fmla="*/ 618690 w 742515"/>
                <a:gd name="connsiteY1" fmla="*/ 12598 h 932308"/>
                <a:gd name="connsiteX2" fmla="*/ 409140 w 742515"/>
                <a:gd name="connsiteY2" fmla="*/ 64986 h 932308"/>
                <a:gd name="connsiteX3" fmla="*/ 94815 w 742515"/>
                <a:gd name="connsiteY3" fmla="*/ 360261 h 932308"/>
                <a:gd name="connsiteX4" fmla="*/ 4327 w 742515"/>
                <a:gd name="connsiteY4" fmla="*/ 693636 h 932308"/>
                <a:gd name="connsiteX5" fmla="*/ 204352 w 742515"/>
                <a:gd name="connsiteY5" fmla="*/ 931761 h 932308"/>
                <a:gd name="connsiteX6" fmla="*/ 742515 w 742515"/>
                <a:gd name="connsiteY6" fmla="*/ 746023 h 93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2515" h="932308">
                  <a:moveTo>
                    <a:pt x="694890" y="241198"/>
                  </a:moveTo>
                  <a:cubicBezTo>
                    <a:pt x="680602" y="141582"/>
                    <a:pt x="666315" y="41967"/>
                    <a:pt x="618690" y="12598"/>
                  </a:cubicBezTo>
                  <a:cubicBezTo>
                    <a:pt x="571065" y="-16771"/>
                    <a:pt x="496452" y="7042"/>
                    <a:pt x="409140" y="64986"/>
                  </a:cubicBezTo>
                  <a:cubicBezTo>
                    <a:pt x="321828" y="122930"/>
                    <a:pt x="162284" y="255486"/>
                    <a:pt x="94815" y="360261"/>
                  </a:cubicBezTo>
                  <a:cubicBezTo>
                    <a:pt x="27346" y="465036"/>
                    <a:pt x="-13929" y="598386"/>
                    <a:pt x="4327" y="693636"/>
                  </a:cubicBezTo>
                  <a:cubicBezTo>
                    <a:pt x="22583" y="788886"/>
                    <a:pt x="81321" y="923030"/>
                    <a:pt x="204352" y="931761"/>
                  </a:cubicBezTo>
                  <a:cubicBezTo>
                    <a:pt x="327383" y="940492"/>
                    <a:pt x="534949" y="843257"/>
                    <a:pt x="742515" y="746023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cxnSp>
          <p:nvCxnSpPr>
            <p:cNvPr id="29" name="Пряма сполучна лінія 5">
              <a:extLst>
                <a:ext uri="{FF2B5EF4-FFF2-40B4-BE49-F238E27FC236}">
                  <a16:creationId xmlns:a16="http://schemas.microsoft.com/office/drawing/2014/main" xmlns="" id="{001934FA-4991-4BC1-B176-C86E6C08E311}"/>
                </a:ext>
              </a:extLst>
            </p:cNvPr>
            <p:cNvCxnSpPr>
              <a:cxnSpLocks/>
            </p:cNvCxnSpPr>
            <p:nvPr/>
          </p:nvCxnSpPr>
          <p:spPr>
            <a:xfrm>
              <a:off x="5217319" y="3864769"/>
              <a:ext cx="42386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Овал 29"/>
          <p:cNvSpPr/>
          <p:nvPr/>
        </p:nvSpPr>
        <p:spPr>
          <a:xfrm>
            <a:off x="6171256" y="3925675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0345" y="3062885"/>
            <a:ext cx="467602" cy="894706"/>
          </a:xfrm>
          <a:prstGeom prst="rect">
            <a:avLst/>
          </a:prstGeom>
        </p:spPr>
      </p:pic>
      <p:pic>
        <p:nvPicPr>
          <p:cNvPr id="2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34" y="1701074"/>
            <a:ext cx="3526439" cy="352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87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0313 -0.02246 L -0.00599 -0.03125 L -0.01185 -0.03172 L -0.02201 -0.02362 L -0.04297 0.00463 L -0.05248 0.03055 L -0.05599 0.05 C -0.05612 0.05532 -0.05612 0.06064 -0.05612 0.06597 L -0.05352 0.0831 L -0.04896 0.09629 L -0.04297 0.10463 L -0.0336 0.10347 L -0.02032 0.09629 L 0.00455 0.07615 " pathEditMode="relative" rAng="0" ptsTypes="AAAAAAAAAAAAAAA">
                                      <p:cBhvr>
                                        <p:cTn id="1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38 0.03842 L -0.0224 0.03865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44204</TotalTime>
  <Words>496</Words>
  <Application>Microsoft Office PowerPoint</Application>
  <PresentationFormat>Произвольный</PresentationFormat>
  <Paragraphs>83</Paragraphs>
  <Slides>17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2868</cp:revision>
  <dcterms:created xsi:type="dcterms:W3CDTF">2018-01-05T16:38:53Z</dcterms:created>
  <dcterms:modified xsi:type="dcterms:W3CDTF">2024-02-21T19:53:57Z</dcterms:modified>
</cp:coreProperties>
</file>